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3"/>
    <p:sldMasterId id="214748367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12192000"/>
  <p:embeddedFontLst>
    <p:embeddedFont>
      <p:font typeface="Sora"/>
      <p:regular r:id="rId31"/>
      <p:bold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ra-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regular.fntdata"/><Relationship Id="rId10" Type="http://schemas.openxmlformats.org/officeDocument/2006/relationships/slide" Target="slides/slide5.xml"/><Relationship Id="rId32" Type="http://schemas.openxmlformats.org/officeDocument/2006/relationships/font" Target="fonts/Sora-bold.fntdata"/><Relationship Id="rId13" Type="http://schemas.openxmlformats.org/officeDocument/2006/relationships/slide" Target="slides/slide8.xml"/><Relationship Id="rId35" Type="http://schemas.openxmlformats.org/officeDocument/2006/relationships/font" Target="fonts/OpenSans-italic.fntdata"/><Relationship Id="rId12" Type="http://schemas.openxmlformats.org/officeDocument/2006/relationships/slide" Target="slides/slide7.xml"/><Relationship Id="rId34" Type="http://schemas.openxmlformats.org/officeDocument/2006/relationships/font" Target="fonts/OpenSans-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778ac7cab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3f778ac7cab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148" name="Google Shape;148;g3f778ac7cab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778ac7cab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3f778ac7cab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161" name="Google Shape;161;g3f778ac7cab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f778ac7cab_0_449: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3f778ac7cab_0_449:notes"/>
          <p:cNvSpPr txBox="1"/>
          <p:nvPr>
            <p:ph idx="1" type="body"/>
          </p:nvPr>
        </p:nvSpPr>
        <p:spPr>
          <a:xfrm>
            <a:off x="685800" y="4400667"/>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6" name="Google Shape;576;g3f778ac7cab_0_449:notes"/>
          <p:cNvSpPr txBox="1"/>
          <p:nvPr>
            <p:ph idx="12" type="sldNum"/>
          </p:nvPr>
        </p:nvSpPr>
        <p:spPr>
          <a:xfrm>
            <a:off x="3884613" y="868544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f778ac7cab_0_768:notes"/>
          <p:cNvSpPr txBox="1"/>
          <p:nvPr>
            <p:ph idx="1" type="body"/>
          </p:nvPr>
        </p:nvSpPr>
        <p:spPr>
          <a:xfrm>
            <a:off x="685800" y="4400667"/>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300"/>
          </a:p>
        </p:txBody>
      </p:sp>
      <p:sp>
        <p:nvSpPr>
          <p:cNvPr id="581" name="Google Shape;581;g3f778ac7cab_0_768: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f778ac7cab_0_522: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3f778ac7cab_0_522:notes"/>
          <p:cNvSpPr txBox="1"/>
          <p:nvPr>
            <p:ph idx="1" type="body"/>
          </p:nvPr>
        </p:nvSpPr>
        <p:spPr>
          <a:xfrm>
            <a:off x="685800" y="4400667"/>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5" name="Google Shape;595;g3f778ac7cab_0_522:notes"/>
          <p:cNvSpPr txBox="1"/>
          <p:nvPr>
            <p:ph idx="12" type="sldNum"/>
          </p:nvPr>
        </p:nvSpPr>
        <p:spPr>
          <a:xfrm>
            <a:off x="3884613" y="868544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f778ac7cab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g3f778ac7cab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607" name="Google Shape;607;g3f778ac7cab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f778ac7cab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f778ac7cab_0_3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f778ac7cab_0_3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77961f66c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77961f66c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3f77961f66c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f77961f66c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f77961f66c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3f77961f66c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778ac7cab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f778ac7cab_0_2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3f778ac7cab_0_2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778ac7cab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f778ac7cab_0_3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3f778ac7cab_0_3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3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3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7"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11"/>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1"/>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 name="Google Shape;59;p11"/>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0" name="Google Shape;60;p11"/>
          <p:cNvCxnSpPr/>
          <p:nvPr/>
        </p:nvCxnSpPr>
        <p:spPr>
          <a:xfrm>
            <a:off x="838200"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1" name="Google Shape;61;p11"/>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12"/>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2"/>
          <p:cNvSpPr/>
          <p:nvPr>
            <p:ph idx="2" type="pic"/>
          </p:nvPr>
        </p:nvSpPr>
        <p:spPr>
          <a:xfrm>
            <a:off x="5183188" y="987425"/>
            <a:ext cx="6172200" cy="4873500"/>
          </a:xfrm>
          <a:prstGeom prst="rect">
            <a:avLst/>
          </a:prstGeom>
          <a:noFill/>
          <a:ln>
            <a:noFill/>
          </a:ln>
        </p:spPr>
      </p:sp>
      <p:sp>
        <p:nvSpPr>
          <p:cNvPr id="65" name="Google Shape;65;p12"/>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6" name="Google Shape;66;p12"/>
          <p:cNvCxnSpPr/>
          <p:nvPr/>
        </p:nvCxnSpPr>
        <p:spPr>
          <a:xfrm>
            <a:off x="838200"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7" name="Google Shape;67;p12"/>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3972750" y="-1204151"/>
            <a:ext cx="42465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1" name="Google Shape;71;p13"/>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72" name="Google Shape;72;p13"/>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14"/>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4"/>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5" name="Shape 8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86" name="Shape 86"/>
        <p:cNvGrpSpPr/>
        <p:nvPr/>
      </p:nvGrpSpPr>
      <p:grpSpPr>
        <a:xfrm>
          <a:off x="0" y="0"/>
          <a:ext cx="0" cy="0"/>
          <a:chOff x="0" y="0"/>
          <a:chExt cx="0" cy="0"/>
        </a:xfrm>
      </p:grpSpPr>
      <p:sp>
        <p:nvSpPr>
          <p:cNvPr id="87" name="Google Shape;87;p17"/>
          <p:cNvSpPr txBox="1"/>
          <p:nvPr/>
        </p:nvSpPr>
        <p:spPr>
          <a:xfrm>
            <a:off x="449262" y="3295650"/>
            <a:ext cx="5646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88" name="Google Shape;88;p17"/>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89" name="Google Shape;89;p17"/>
          <p:cNvPicPr preferRelativeResize="0"/>
          <p:nvPr/>
        </p:nvPicPr>
        <p:blipFill rotWithShape="1">
          <a:blip r:embed="rId3">
            <a:alphaModFix/>
          </a:blip>
          <a:srcRect b="0" l="0" r="0" t="0"/>
          <a:stretch/>
        </p:blipFill>
        <p:spPr>
          <a:xfrm>
            <a:off x="252973" y="229104"/>
            <a:ext cx="2185368" cy="864220"/>
          </a:xfrm>
          <a:prstGeom prst="rect">
            <a:avLst/>
          </a:prstGeom>
          <a:noFill/>
          <a:ln>
            <a:noFill/>
          </a:ln>
        </p:spPr>
      </p:pic>
      <p:pic>
        <p:nvPicPr>
          <p:cNvPr id="90" name="Google Shape;90;p17"/>
          <p:cNvPicPr preferRelativeResize="0"/>
          <p:nvPr/>
        </p:nvPicPr>
        <p:blipFill rotWithShape="1">
          <a:blip r:embed="rId4">
            <a:alphaModFix/>
          </a:blip>
          <a:srcRect b="0" l="0" r="0" t="0"/>
          <a:stretch/>
        </p:blipFill>
        <p:spPr>
          <a:xfrm>
            <a:off x="2399779" y="332873"/>
            <a:ext cx="1837284" cy="6566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1" name="Shape 91"/>
        <p:cNvGrpSpPr/>
        <p:nvPr/>
      </p:nvGrpSpPr>
      <p:grpSpPr>
        <a:xfrm>
          <a:off x="0" y="0"/>
          <a:ext cx="0" cy="0"/>
          <a:chOff x="0" y="0"/>
          <a:chExt cx="0" cy="0"/>
        </a:xfrm>
      </p:grpSpPr>
      <p:sp>
        <p:nvSpPr>
          <p:cNvPr id="92" name="Google Shape;92;p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8"/>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4" name="Google Shape;94;p18"/>
          <p:cNvCxnSpPr/>
          <p:nvPr/>
        </p:nvCxnSpPr>
        <p:spPr>
          <a:xfrm>
            <a:off x="838200" y="1690688"/>
            <a:ext cx="10515600" cy="0"/>
          </a:xfrm>
          <a:prstGeom prst="straightConnector1">
            <a:avLst/>
          </a:prstGeom>
          <a:noFill/>
          <a:ln cap="flat" cmpd="sng" w="9525">
            <a:solidFill>
              <a:schemeClr val="dk1"/>
            </a:solidFill>
            <a:prstDash val="solid"/>
            <a:miter lim="0"/>
            <a:headEnd len="sm" w="sm" type="none"/>
            <a:tailEnd len="sm" w="sm" type="none"/>
          </a:ln>
        </p:spPr>
      </p:cxnSp>
      <p:sp>
        <p:nvSpPr>
          <p:cNvPr id="95" name="Google Shape;95;p18"/>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6" name="Shape 96"/>
        <p:cNvGrpSpPr/>
        <p:nvPr/>
      </p:nvGrpSpPr>
      <p:grpSpPr>
        <a:xfrm>
          <a:off x="0" y="0"/>
          <a:ext cx="0" cy="0"/>
          <a:chOff x="0" y="0"/>
          <a:chExt cx="0" cy="0"/>
        </a:xfrm>
      </p:grpSpPr>
      <p:sp>
        <p:nvSpPr>
          <p:cNvPr id="97" name="Google Shape;97;p19"/>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99" name="Google Shape;99;p19"/>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0" name="Shape 100"/>
        <p:cNvGrpSpPr/>
        <p:nvPr/>
      </p:nvGrpSpPr>
      <p:grpSpPr>
        <a:xfrm>
          <a:off x="0" y="0"/>
          <a:ext cx="0" cy="0"/>
          <a:chOff x="0" y="0"/>
          <a:chExt cx="0" cy="0"/>
        </a:xfrm>
      </p:grpSpPr>
      <p:sp>
        <p:nvSpPr>
          <p:cNvPr id="101" name="Google Shape;101;p2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0"/>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0"/>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4" name="Google Shape;104;p20"/>
          <p:cNvCxnSpPr/>
          <p:nvPr/>
        </p:nvCxnSpPr>
        <p:spPr>
          <a:xfrm>
            <a:off x="838200" y="1690688"/>
            <a:ext cx="10515600" cy="0"/>
          </a:xfrm>
          <a:prstGeom prst="straightConnector1">
            <a:avLst/>
          </a:prstGeom>
          <a:noFill/>
          <a:ln cap="flat" cmpd="sng" w="9525">
            <a:solidFill>
              <a:schemeClr val="dk1"/>
            </a:solidFill>
            <a:prstDash val="solid"/>
            <a:miter lim="0"/>
            <a:headEnd len="sm" w="sm" type="none"/>
            <a:tailEnd len="sm" w="sm" type="none"/>
          </a:ln>
        </p:spPr>
      </p:cxnSp>
      <p:sp>
        <p:nvSpPr>
          <p:cNvPr id="105" name="Google Shape;105;p20"/>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6" name="Shape 106"/>
        <p:cNvGrpSpPr/>
        <p:nvPr/>
      </p:nvGrpSpPr>
      <p:grpSpPr>
        <a:xfrm>
          <a:off x="0" y="0"/>
          <a:ext cx="0" cy="0"/>
          <a:chOff x="0" y="0"/>
          <a:chExt cx="0" cy="0"/>
        </a:xfrm>
      </p:grpSpPr>
      <p:sp>
        <p:nvSpPr>
          <p:cNvPr id="107" name="Google Shape;107;p21"/>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1"/>
          <p:cNvSpPr txBox="1"/>
          <p:nvPr>
            <p:ph idx="1" type="body"/>
          </p:nvPr>
        </p:nvSpPr>
        <p:spPr>
          <a:xfrm>
            <a:off x="839788"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9" name="Google Shape;109;p21"/>
          <p:cNvSpPr txBox="1"/>
          <p:nvPr>
            <p:ph idx="2" type="body"/>
          </p:nvPr>
        </p:nvSpPr>
        <p:spPr>
          <a:xfrm>
            <a:off x="839788"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1"/>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 name="Google Shape;111;p21"/>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2" name="Google Shape;112;p21"/>
          <p:cNvCxnSpPr/>
          <p:nvPr/>
        </p:nvCxnSpPr>
        <p:spPr>
          <a:xfrm>
            <a:off x="838200" y="1657351"/>
            <a:ext cx="10515600" cy="0"/>
          </a:xfrm>
          <a:prstGeom prst="straightConnector1">
            <a:avLst/>
          </a:prstGeom>
          <a:noFill/>
          <a:ln cap="flat" cmpd="sng" w="9525">
            <a:solidFill>
              <a:schemeClr val="dk1"/>
            </a:solidFill>
            <a:prstDash val="solid"/>
            <a:miter lim="0"/>
            <a:headEnd len="sm" w="sm" type="none"/>
            <a:tailEnd len="sm" w="sm" type="none"/>
          </a:ln>
        </p:spPr>
      </p:cxnSp>
      <p:sp>
        <p:nvSpPr>
          <p:cNvPr id="113" name="Google Shape;113;p21"/>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8" name="Shape 18"/>
        <p:cNvGrpSpPr/>
        <p:nvPr/>
      </p:nvGrpSpPr>
      <p:grpSpPr>
        <a:xfrm>
          <a:off x="0" y="0"/>
          <a:ext cx="0" cy="0"/>
          <a:chOff x="0" y="0"/>
          <a:chExt cx="0" cy="0"/>
        </a:xfrm>
      </p:grpSpPr>
      <p:sp>
        <p:nvSpPr>
          <p:cNvPr id="19" name="Google Shape;19;p3"/>
          <p:cNvSpPr txBox="1"/>
          <p:nvPr/>
        </p:nvSpPr>
        <p:spPr>
          <a:xfrm>
            <a:off x="449262" y="3295650"/>
            <a:ext cx="5646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20" name="Google Shape;20;p3"/>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21" name="Google Shape;21;p3"/>
          <p:cNvPicPr preferRelativeResize="0"/>
          <p:nvPr/>
        </p:nvPicPr>
        <p:blipFill rotWithShape="1">
          <a:blip r:embed="rId3">
            <a:alphaModFix/>
          </a:blip>
          <a:srcRect b="0" l="0" r="0" t="0"/>
          <a:stretch/>
        </p:blipFill>
        <p:spPr>
          <a:xfrm>
            <a:off x="252973" y="229104"/>
            <a:ext cx="2185368" cy="864220"/>
          </a:xfrm>
          <a:prstGeom prst="rect">
            <a:avLst/>
          </a:prstGeom>
          <a:noFill/>
          <a:ln>
            <a:noFill/>
          </a:ln>
        </p:spPr>
      </p:pic>
      <p:pic>
        <p:nvPicPr>
          <p:cNvPr id="22" name="Google Shape;22;p3"/>
          <p:cNvPicPr preferRelativeResize="0"/>
          <p:nvPr/>
        </p:nvPicPr>
        <p:blipFill rotWithShape="1">
          <a:blip r:embed="rId4">
            <a:alphaModFix/>
          </a:blip>
          <a:srcRect b="0" l="0" r="0" t="0"/>
          <a:stretch/>
        </p:blipFill>
        <p:spPr>
          <a:xfrm>
            <a:off x="2399779" y="332873"/>
            <a:ext cx="1837284" cy="6566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116" name="Google Shape;116;p22"/>
          <p:cNvCxnSpPr/>
          <p:nvPr/>
        </p:nvCxnSpPr>
        <p:spPr>
          <a:xfrm>
            <a:off x="838200" y="1690688"/>
            <a:ext cx="10515600" cy="0"/>
          </a:xfrm>
          <a:prstGeom prst="straightConnector1">
            <a:avLst/>
          </a:prstGeom>
          <a:noFill/>
          <a:ln cap="flat" cmpd="sng" w="9525">
            <a:solidFill>
              <a:schemeClr val="dk1"/>
            </a:solidFill>
            <a:prstDash val="solid"/>
            <a:miter lim="0"/>
            <a:headEnd len="sm" w="sm" type="none"/>
            <a:tailEnd len="sm" w="sm" type="none"/>
          </a:ln>
        </p:spPr>
      </p:cxnSp>
      <p:sp>
        <p:nvSpPr>
          <p:cNvPr id="117" name="Google Shape;117;p22"/>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8" name="Shape 118"/>
        <p:cNvGrpSpPr/>
        <p:nvPr/>
      </p:nvGrpSpPr>
      <p:grpSpPr>
        <a:xfrm>
          <a:off x="0" y="0"/>
          <a:ext cx="0" cy="0"/>
          <a:chOff x="0" y="0"/>
          <a:chExt cx="0" cy="0"/>
        </a:xfrm>
      </p:grpSpPr>
      <p:sp>
        <p:nvSpPr>
          <p:cNvPr id="119" name="Google Shape;119;p23"/>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120" name="Shape 120"/>
        <p:cNvGrpSpPr/>
        <p:nvPr/>
      </p:nvGrpSpPr>
      <p:grpSpPr>
        <a:xfrm>
          <a:off x="0" y="0"/>
          <a:ext cx="0" cy="0"/>
          <a:chOff x="0" y="0"/>
          <a:chExt cx="0" cy="0"/>
        </a:xfrm>
      </p:grpSpPr>
      <p:sp>
        <p:nvSpPr>
          <p:cNvPr id="121" name="Google Shape;121;p24"/>
          <p:cNvSpPr/>
          <p:nvPr>
            <p:ph idx="2" type="media"/>
          </p:nvPr>
        </p:nvSpPr>
        <p:spPr>
          <a:xfrm>
            <a:off x="838200" y="1878013"/>
            <a:ext cx="7786800" cy="44070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24"/>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4" name="Shape 124"/>
        <p:cNvGrpSpPr/>
        <p:nvPr/>
      </p:nvGrpSpPr>
      <p:grpSpPr>
        <a:xfrm>
          <a:off x="0" y="0"/>
          <a:ext cx="0" cy="0"/>
          <a:chOff x="0" y="0"/>
          <a:chExt cx="0" cy="0"/>
        </a:xfrm>
      </p:grpSpPr>
      <p:sp>
        <p:nvSpPr>
          <p:cNvPr id="125" name="Google Shape;125;p25"/>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5"/>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27" name="Google Shape;127;p25"/>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128" name="Google Shape;128;p25"/>
          <p:cNvCxnSpPr/>
          <p:nvPr/>
        </p:nvCxnSpPr>
        <p:spPr>
          <a:xfrm>
            <a:off x="838200" y="2057400"/>
            <a:ext cx="3933600" cy="0"/>
          </a:xfrm>
          <a:prstGeom prst="straightConnector1">
            <a:avLst/>
          </a:prstGeom>
          <a:noFill/>
          <a:ln cap="flat" cmpd="sng" w="9525">
            <a:solidFill>
              <a:schemeClr val="dk1"/>
            </a:solidFill>
            <a:prstDash val="solid"/>
            <a:miter lim="0"/>
            <a:headEnd len="sm" w="sm" type="none"/>
            <a:tailEnd len="sm" w="sm" type="none"/>
          </a:ln>
        </p:spPr>
      </p:cxnSp>
      <p:sp>
        <p:nvSpPr>
          <p:cNvPr id="129" name="Google Shape;129;p25"/>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0" name="Shape 130"/>
        <p:cNvGrpSpPr/>
        <p:nvPr/>
      </p:nvGrpSpPr>
      <p:grpSpPr>
        <a:xfrm>
          <a:off x="0" y="0"/>
          <a:ext cx="0" cy="0"/>
          <a:chOff x="0" y="0"/>
          <a:chExt cx="0" cy="0"/>
        </a:xfrm>
      </p:grpSpPr>
      <p:sp>
        <p:nvSpPr>
          <p:cNvPr id="131" name="Google Shape;131;p26"/>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6"/>
          <p:cNvSpPr/>
          <p:nvPr>
            <p:ph idx="2" type="pic"/>
          </p:nvPr>
        </p:nvSpPr>
        <p:spPr>
          <a:xfrm>
            <a:off x="5183188" y="987425"/>
            <a:ext cx="6172200" cy="4873500"/>
          </a:xfrm>
          <a:prstGeom prst="rect">
            <a:avLst/>
          </a:prstGeom>
          <a:noFill/>
          <a:ln>
            <a:noFill/>
          </a:ln>
        </p:spPr>
      </p:sp>
      <p:sp>
        <p:nvSpPr>
          <p:cNvPr id="133" name="Google Shape;133;p26"/>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134" name="Google Shape;134;p26"/>
          <p:cNvCxnSpPr/>
          <p:nvPr/>
        </p:nvCxnSpPr>
        <p:spPr>
          <a:xfrm>
            <a:off x="838200" y="2057400"/>
            <a:ext cx="3933600" cy="0"/>
          </a:xfrm>
          <a:prstGeom prst="straightConnector1">
            <a:avLst/>
          </a:prstGeom>
          <a:noFill/>
          <a:ln cap="flat" cmpd="sng" w="9525">
            <a:solidFill>
              <a:schemeClr val="dk1"/>
            </a:solidFill>
            <a:prstDash val="solid"/>
            <a:miter lim="0"/>
            <a:headEnd len="sm" w="sm" type="none"/>
            <a:tailEnd len="sm" w="sm" type="none"/>
          </a:ln>
        </p:spPr>
      </p:cxnSp>
      <p:sp>
        <p:nvSpPr>
          <p:cNvPr id="135" name="Google Shape;135;p26"/>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6" name="Shape 136"/>
        <p:cNvGrpSpPr/>
        <p:nvPr/>
      </p:nvGrpSpPr>
      <p:grpSpPr>
        <a:xfrm>
          <a:off x="0" y="0"/>
          <a:ext cx="0" cy="0"/>
          <a:chOff x="0" y="0"/>
          <a:chExt cx="0" cy="0"/>
        </a:xfrm>
      </p:grpSpPr>
      <p:sp>
        <p:nvSpPr>
          <p:cNvPr id="137" name="Google Shape;137;p2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7"/>
          <p:cNvSpPr txBox="1"/>
          <p:nvPr>
            <p:ph idx="1" type="body"/>
          </p:nvPr>
        </p:nvSpPr>
        <p:spPr>
          <a:xfrm rot="5400000">
            <a:off x="3972750" y="-1204151"/>
            <a:ext cx="42465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9" name="Google Shape;139;p27"/>
          <p:cNvCxnSpPr/>
          <p:nvPr/>
        </p:nvCxnSpPr>
        <p:spPr>
          <a:xfrm>
            <a:off x="838200" y="1690688"/>
            <a:ext cx="10515600" cy="0"/>
          </a:xfrm>
          <a:prstGeom prst="straightConnector1">
            <a:avLst/>
          </a:prstGeom>
          <a:noFill/>
          <a:ln cap="flat" cmpd="sng" w="9525">
            <a:solidFill>
              <a:schemeClr val="dk1"/>
            </a:solidFill>
            <a:prstDash val="solid"/>
            <a:miter lim="0"/>
            <a:headEnd len="sm" w="sm" type="none"/>
            <a:tailEnd len="sm" w="sm" type="none"/>
          </a:ln>
        </p:spPr>
      </p:cxnSp>
      <p:sp>
        <p:nvSpPr>
          <p:cNvPr id="140" name="Google Shape;140;p27"/>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1" name="Shape 141"/>
        <p:cNvGrpSpPr/>
        <p:nvPr/>
      </p:nvGrpSpPr>
      <p:grpSpPr>
        <a:xfrm>
          <a:off x="0" y="0"/>
          <a:ext cx="0" cy="0"/>
          <a:chOff x="0" y="0"/>
          <a:chExt cx="0" cy="0"/>
        </a:xfrm>
      </p:grpSpPr>
      <p:sp>
        <p:nvSpPr>
          <p:cNvPr id="142" name="Google Shape;142;p28"/>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28"/>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28"/>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 name="Google Shape;26;p4"/>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27" name="Google Shape;27;p4"/>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5"/>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5"/>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p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6"/>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37" name="Google Shape;37;p6"/>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7"/>
          <p:cNvSpPr txBox="1"/>
          <p:nvPr>
            <p:ph idx="1" type="body"/>
          </p:nvPr>
        </p:nvSpPr>
        <p:spPr>
          <a:xfrm>
            <a:off x="839788"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7"/>
          <p:cNvSpPr txBox="1"/>
          <p:nvPr>
            <p:ph idx="2" type="body"/>
          </p:nvPr>
        </p:nvSpPr>
        <p:spPr>
          <a:xfrm>
            <a:off x="839788"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7"/>
          <p:cNvCxnSpPr/>
          <p:nvPr/>
        </p:nvCxnSpPr>
        <p:spPr>
          <a:xfrm>
            <a:off x="838200" y="1657351"/>
            <a:ext cx="10515600" cy="0"/>
          </a:xfrm>
          <a:prstGeom prst="straightConnector1">
            <a:avLst/>
          </a:prstGeom>
          <a:noFill/>
          <a:ln cap="flat" cmpd="sng" w="9525">
            <a:solidFill>
              <a:schemeClr val="dk1"/>
            </a:solidFill>
            <a:prstDash val="solid"/>
            <a:miter lim="80"/>
            <a:headEnd len="sm" w="sm" type="none"/>
            <a:tailEnd len="sm" w="sm" type="none"/>
          </a:ln>
        </p:spPr>
      </p:cxnSp>
      <p:sp>
        <p:nvSpPr>
          <p:cNvPr id="45" name="Google Shape;45;p7"/>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48" name="Google Shape;48;p8"/>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49" name="Google Shape;49;p8"/>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52" name="Shape 52"/>
        <p:cNvGrpSpPr/>
        <p:nvPr/>
      </p:nvGrpSpPr>
      <p:grpSpPr>
        <a:xfrm>
          <a:off x="0" y="0"/>
          <a:ext cx="0" cy="0"/>
          <a:chOff x="0" y="0"/>
          <a:chExt cx="0" cy="0"/>
        </a:xfrm>
      </p:grpSpPr>
      <p:sp>
        <p:nvSpPr>
          <p:cNvPr id="53" name="Google Shape;53;p10"/>
          <p:cNvSpPr/>
          <p:nvPr>
            <p:ph idx="2" type="media"/>
          </p:nvPr>
        </p:nvSpPr>
        <p:spPr>
          <a:xfrm>
            <a:off x="838200" y="1878013"/>
            <a:ext cx="77868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p1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0"/>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nvSpPr>
        <p:spPr>
          <a:xfrm>
            <a:off x="838200"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11" name="Google Shape;11;p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
          <p:cNvSpPr/>
          <p:nvPr/>
        </p:nvSpPr>
        <p:spPr>
          <a:xfrm>
            <a:off x="0" y="6792279"/>
            <a:ext cx="121920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14" name="Google Shape;14;p1"/>
          <p:cNvSpPr/>
          <p:nvPr/>
        </p:nvSpPr>
        <p:spPr>
          <a:xfrm rot="5400000">
            <a:off x="-914882"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p1"/>
          <p:cNvSpPr/>
          <p:nvPr/>
        </p:nvSpPr>
        <p:spPr>
          <a:xfrm rot="5400000">
            <a:off x="11231401"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p1"/>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15"/>
          <p:cNvSpPr txBox="1"/>
          <p:nvPr/>
        </p:nvSpPr>
        <p:spPr>
          <a:xfrm>
            <a:off x="838200"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79" name="Google Shape;79;p1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15"/>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5"/>
          <p:cNvSpPr/>
          <p:nvPr/>
        </p:nvSpPr>
        <p:spPr>
          <a:xfrm>
            <a:off x="0" y="6792279"/>
            <a:ext cx="121920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82" name="Google Shape;82;p15"/>
          <p:cNvSpPr/>
          <p:nvPr/>
        </p:nvSpPr>
        <p:spPr>
          <a:xfrm rot="5400000">
            <a:off x="-914882"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5"/>
          <p:cNvSpPr/>
          <p:nvPr/>
        </p:nvSpPr>
        <p:spPr>
          <a:xfrm rot="5400000">
            <a:off x="11231401"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15"/>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21.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16.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s://www.aiunplugged.org/english.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www.youtube.com/watch?v=bmm16_bJerg" TargetMode="Externa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5.png"/><Relationship Id="rId4" Type="http://schemas.openxmlformats.org/officeDocument/2006/relationships/image" Target="../media/image11.png"/><Relationship Id="rId5"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233F"/>
        </a:solidFill>
      </p:bgPr>
    </p:bg>
    <p:spTree>
      <p:nvGrpSpPr>
        <p:cNvPr id="149" name="Shape 149"/>
        <p:cNvGrpSpPr/>
        <p:nvPr/>
      </p:nvGrpSpPr>
      <p:grpSpPr>
        <a:xfrm>
          <a:off x="0" y="0"/>
          <a:ext cx="0" cy="0"/>
          <a:chOff x="0" y="0"/>
          <a:chExt cx="0" cy="0"/>
        </a:xfrm>
      </p:grpSpPr>
      <p:sp>
        <p:nvSpPr>
          <p:cNvPr id="150" name="Google Shape;150;p29"/>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FFFF"/>
                </a:solidFill>
                <a:latin typeface="Sora"/>
                <a:ea typeface="Sora"/>
                <a:cs typeface="Sora"/>
                <a:sym typeface="Sora"/>
              </a:rPr>
              <a:t>STEM &amp; AI Educators </a:t>
            </a:r>
            <a:br>
              <a:rPr b="1" i="0" lang="en-US" sz="2800" u="none" cap="none" strike="noStrike">
                <a:solidFill>
                  <a:srgbClr val="FFFFFF"/>
                </a:solidFill>
                <a:latin typeface="Sora"/>
                <a:ea typeface="Sora"/>
                <a:cs typeface="Sora"/>
                <a:sym typeface="Sora"/>
              </a:rPr>
            </a:br>
            <a:r>
              <a:rPr b="1" i="0" lang="en-US" sz="2800" u="none" cap="none" strike="noStrike">
                <a:solidFill>
                  <a:srgbClr val="FFFFFF"/>
                </a:solidFill>
                <a:latin typeface="Sora"/>
                <a:ea typeface="Sora"/>
                <a:cs typeface="Sora"/>
                <a:sym typeface="Sora"/>
              </a:rPr>
              <a:t>Upskilling Program</a:t>
            </a:r>
            <a:endParaRPr b="1" i="0" sz="2800" u="none" cap="none" strike="noStrike">
              <a:solidFill>
                <a:srgbClr val="FFFFFF"/>
              </a:solidFill>
              <a:latin typeface="Sora"/>
              <a:ea typeface="Sora"/>
              <a:cs typeface="Sora"/>
              <a:sym typeface="Sora"/>
            </a:endParaRPr>
          </a:p>
        </p:txBody>
      </p:sp>
      <p:pic>
        <p:nvPicPr>
          <p:cNvPr id="151" name="Google Shape;151;p29"/>
          <p:cNvPicPr preferRelativeResize="0"/>
          <p:nvPr/>
        </p:nvPicPr>
        <p:blipFill rotWithShape="1">
          <a:blip r:embed="rId3">
            <a:alphaModFix/>
          </a:blip>
          <a:srcRect b="0" l="0" r="0" t="0"/>
          <a:stretch/>
        </p:blipFill>
        <p:spPr>
          <a:xfrm>
            <a:off x="4399687" y="318004"/>
            <a:ext cx="1661856" cy="956999"/>
          </a:xfrm>
          <a:prstGeom prst="rect">
            <a:avLst/>
          </a:prstGeom>
          <a:noFill/>
          <a:ln>
            <a:noFill/>
          </a:ln>
        </p:spPr>
      </p:pic>
      <p:sp>
        <p:nvSpPr>
          <p:cNvPr id="152" name="Google Shape;152;p29"/>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Sora"/>
                <a:ea typeface="Sora"/>
                <a:cs typeface="Sora"/>
                <a:sym typeface="Sora"/>
              </a:rPr>
              <a:t>WEEK </a:t>
            </a:r>
            <a:r>
              <a:rPr b="1" lang="en-US" sz="3200">
                <a:solidFill>
                  <a:srgbClr val="FFFFFF"/>
                </a:solidFill>
                <a:latin typeface="Sora"/>
                <a:ea typeface="Sora"/>
                <a:cs typeface="Sora"/>
                <a:sym typeface="Sora"/>
              </a:rPr>
              <a:t>4</a:t>
            </a:r>
            <a:endParaRPr b="1" baseline="30000" i="0" sz="3500" u="none" cap="none" strike="noStrike">
              <a:solidFill>
                <a:srgbClr val="FFFFFF"/>
              </a:solidFill>
              <a:latin typeface="Sora"/>
              <a:ea typeface="Sora"/>
              <a:cs typeface="Sora"/>
              <a:sym typeface="Sora"/>
            </a:endParaRPr>
          </a:p>
        </p:txBody>
      </p:sp>
      <p:sp>
        <p:nvSpPr>
          <p:cNvPr id="153" name="Google Shape;153;p29"/>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Sora"/>
                <a:ea typeface="Sora"/>
                <a:cs typeface="Sora"/>
                <a:sym typeface="Sora"/>
              </a:rPr>
              <a:t>DATE: </a:t>
            </a:r>
            <a:r>
              <a:rPr b="1" lang="en-US" sz="2000">
                <a:solidFill>
                  <a:srgbClr val="FFFFFF"/>
                </a:solidFill>
                <a:latin typeface="Sora"/>
                <a:ea typeface="Sora"/>
                <a:cs typeface="Sora"/>
                <a:sym typeface="Sora"/>
              </a:rPr>
              <a:t>20</a:t>
            </a:r>
            <a:r>
              <a:rPr b="1" i="0" lang="en-US" sz="2000" u="none" cap="none" strike="noStrike">
                <a:solidFill>
                  <a:srgbClr val="FFFFFF"/>
                </a:solidFill>
                <a:latin typeface="Sora"/>
                <a:ea typeface="Sora"/>
                <a:cs typeface="Sora"/>
                <a:sym typeface="Sora"/>
              </a:rPr>
              <a:t>th August</a:t>
            </a:r>
            <a:endParaRPr b="1" baseline="30000" i="0" sz="2300" u="none" cap="none" strike="noStrike">
              <a:solidFill>
                <a:srgbClr val="FFFFFF"/>
              </a:solidFill>
              <a:latin typeface="Sora"/>
              <a:ea typeface="Sora"/>
              <a:cs typeface="Sora"/>
              <a:sym typeface="Sora"/>
            </a:endParaRPr>
          </a:p>
        </p:txBody>
      </p:sp>
      <p:sp>
        <p:nvSpPr>
          <p:cNvPr id="154" name="Google Shape;154;p29"/>
          <p:cNvSpPr txBox="1"/>
          <p:nvPr/>
        </p:nvSpPr>
        <p:spPr>
          <a:xfrm>
            <a:off x="449250" y="4058550"/>
            <a:ext cx="5373000" cy="189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100"/>
              <a:buFont typeface="Arial"/>
              <a:buNone/>
            </a:pPr>
            <a:r>
              <a:rPr b="1" i="0" lang="en-US" sz="1900" u="none" cap="none" strike="noStrike">
                <a:solidFill>
                  <a:srgbClr val="FFFFFF"/>
                </a:solidFill>
                <a:latin typeface="Sora"/>
                <a:ea typeface="Sora"/>
                <a:cs typeface="Sora"/>
                <a:sym typeface="Sora"/>
              </a:rPr>
              <a:t>Presented By:</a:t>
            </a:r>
            <a:endParaRPr b="1" i="0" sz="1900" u="none" cap="none" strike="noStrike">
              <a:solidFill>
                <a:srgbClr val="FFFFFF"/>
              </a:solidFill>
              <a:latin typeface="Sora"/>
              <a:ea typeface="Sora"/>
              <a:cs typeface="Sora"/>
              <a:sym typeface="Sora"/>
            </a:endParaRPr>
          </a:p>
          <a:p>
            <a:pPr indent="-336550" lvl="0" marL="457200" marR="0" rtl="0" algn="l">
              <a:lnSpc>
                <a:spcPct val="115000"/>
              </a:lnSpc>
              <a:spcBef>
                <a:spcPts val="120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Academic Lead: </a:t>
            </a:r>
            <a:r>
              <a:rPr b="0" i="0" lang="en-US" sz="1700" u="none" cap="none" strike="noStrike">
                <a:solidFill>
                  <a:srgbClr val="FFFFFF"/>
                </a:solidFill>
                <a:latin typeface="Sora"/>
                <a:ea typeface="Sora"/>
                <a:cs typeface="Sora"/>
                <a:sym typeface="Sora"/>
              </a:rPr>
              <a:t>Ronak Jogeshwar</a:t>
            </a:r>
            <a:endParaRPr b="0" i="0" sz="1700" u="none" cap="none" strike="noStrike">
              <a:solidFill>
                <a:srgbClr val="FFFFFF"/>
              </a:solidFill>
              <a:latin typeface="Sora"/>
              <a:ea typeface="Sora"/>
              <a:cs typeface="Sora"/>
              <a:sym typeface="Sora"/>
            </a:endParaRPr>
          </a:p>
          <a:p>
            <a:pPr indent="-304800" lvl="0" marL="457200" rtl="0" algn="l">
              <a:lnSpc>
                <a:spcPct val="115000"/>
              </a:lnSpc>
              <a:spcBef>
                <a:spcPts val="0"/>
              </a:spcBef>
              <a:spcAft>
                <a:spcPts val="0"/>
              </a:spcAft>
              <a:buClr>
                <a:schemeClr val="lt1"/>
              </a:buClr>
              <a:buSzPts val="1200"/>
              <a:buFont typeface="Sora"/>
              <a:buChar char="-"/>
            </a:pPr>
            <a:r>
              <a:rPr b="1" lang="en-US" sz="1700">
                <a:solidFill>
                  <a:schemeClr val="lt1"/>
                </a:solidFill>
                <a:latin typeface="Sora"/>
                <a:ea typeface="Sora"/>
                <a:cs typeface="Sora"/>
                <a:sym typeface="Sora"/>
              </a:rPr>
              <a:t>Guest Speaker: </a:t>
            </a:r>
            <a:r>
              <a:rPr lang="en-US" sz="1700">
                <a:solidFill>
                  <a:schemeClr val="lt1"/>
                </a:solidFill>
                <a:latin typeface="Sora"/>
                <a:ea typeface="Sora"/>
                <a:cs typeface="Sora"/>
                <a:sym typeface="Sora"/>
              </a:rPr>
              <a:t>Aashi Chandalia</a:t>
            </a:r>
            <a:endParaRPr sz="1700">
              <a:solidFill>
                <a:srgbClr val="FFFFFF"/>
              </a:solidFill>
              <a:latin typeface="Sora"/>
              <a:ea typeface="Sora"/>
              <a:cs typeface="Sora"/>
              <a:sym typeface="Sora"/>
            </a:endParaRPr>
          </a:p>
          <a:p>
            <a:pPr indent="-336550" lvl="0" marL="457200" marR="0" rtl="0" algn="l">
              <a:lnSpc>
                <a:spcPct val="115000"/>
              </a:lnSpc>
              <a:spcBef>
                <a:spcPts val="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Teaching Fellow: </a:t>
            </a:r>
            <a:r>
              <a:rPr b="0" i="0" lang="en-US" sz="1700" u="none" cap="none" strike="noStrike">
                <a:solidFill>
                  <a:srgbClr val="FFFFFF"/>
                </a:solidFill>
                <a:latin typeface="Sora"/>
                <a:ea typeface="Sora"/>
                <a:cs typeface="Sora"/>
                <a:sym typeface="Sora"/>
              </a:rPr>
              <a:t>Muskan Rajak</a:t>
            </a:r>
            <a:endParaRPr b="0" i="0" sz="1700" u="none" cap="none" strike="noStrike">
              <a:solidFill>
                <a:srgbClr val="FFFFFF"/>
              </a:solidFill>
              <a:latin typeface="Sora"/>
              <a:ea typeface="Sora"/>
              <a:cs typeface="Sora"/>
              <a:sym typeface="Sora"/>
            </a:endParaRPr>
          </a:p>
          <a:p>
            <a:pPr indent="-336550" lvl="0" marL="457200" marR="0" rtl="0" algn="l">
              <a:lnSpc>
                <a:spcPct val="115000"/>
              </a:lnSpc>
              <a:spcBef>
                <a:spcPts val="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Program Manager:</a:t>
            </a:r>
            <a:r>
              <a:rPr b="0" i="0" lang="en-US" sz="1700" u="none" cap="none" strike="noStrike">
                <a:solidFill>
                  <a:srgbClr val="FFFFFF"/>
                </a:solidFill>
                <a:latin typeface="Sora"/>
                <a:ea typeface="Sora"/>
                <a:cs typeface="Sora"/>
                <a:sym typeface="Sora"/>
              </a:rPr>
              <a:t> Shivani Mahto</a:t>
            </a:r>
            <a:endParaRPr b="0" i="0" sz="2000" u="none" cap="none" strike="noStrike">
              <a:solidFill>
                <a:srgbClr val="FFFFFF"/>
              </a:solidFill>
              <a:latin typeface="Sora"/>
              <a:ea typeface="Sora"/>
              <a:cs typeface="Sora"/>
              <a:sym typeface="Sora"/>
            </a:endParaRPr>
          </a:p>
        </p:txBody>
      </p:sp>
      <p:pic>
        <p:nvPicPr>
          <p:cNvPr id="155" name="Google Shape;155;p29" title="image-removebg-preview (1).png"/>
          <p:cNvPicPr preferRelativeResize="0"/>
          <p:nvPr/>
        </p:nvPicPr>
        <p:blipFill rotWithShape="1">
          <a:blip r:embed="rId4">
            <a:alphaModFix/>
          </a:blip>
          <a:srcRect b="0" l="0" r="0" t="0"/>
          <a:stretch/>
        </p:blipFill>
        <p:spPr>
          <a:xfrm>
            <a:off x="291350" y="318000"/>
            <a:ext cx="3829050" cy="790575"/>
          </a:xfrm>
          <a:prstGeom prst="rect">
            <a:avLst/>
          </a:prstGeom>
          <a:noFill/>
          <a:ln>
            <a:noFill/>
          </a:ln>
        </p:spPr>
      </p:pic>
      <p:pic>
        <p:nvPicPr>
          <p:cNvPr id="156" name="Google Shape;156;p29"/>
          <p:cNvPicPr preferRelativeResize="0"/>
          <p:nvPr/>
        </p:nvPicPr>
        <p:blipFill>
          <a:blip r:embed="rId5">
            <a:alphaModFix/>
          </a:blip>
          <a:stretch>
            <a:fillRect/>
          </a:stretch>
        </p:blipFill>
        <p:spPr>
          <a:xfrm>
            <a:off x="6600625" y="3538675"/>
            <a:ext cx="5591374" cy="3245575"/>
          </a:xfrm>
          <a:prstGeom prst="rect">
            <a:avLst/>
          </a:prstGeom>
          <a:noFill/>
          <a:ln>
            <a:noFill/>
          </a:ln>
        </p:spPr>
      </p:pic>
      <p:pic>
        <p:nvPicPr>
          <p:cNvPr id="157" name="Google Shape;157;p29"/>
          <p:cNvPicPr preferRelativeResize="0"/>
          <p:nvPr/>
        </p:nvPicPr>
        <p:blipFill>
          <a:blip r:embed="rId6">
            <a:alphaModFix/>
          </a:blip>
          <a:stretch>
            <a:fillRect/>
          </a:stretch>
        </p:blipFill>
        <p:spPr>
          <a:xfrm>
            <a:off x="6600625" y="0"/>
            <a:ext cx="5591374" cy="333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6" name="Shape 236"/>
        <p:cNvGrpSpPr/>
        <p:nvPr/>
      </p:nvGrpSpPr>
      <p:grpSpPr>
        <a:xfrm>
          <a:off x="0" y="0"/>
          <a:ext cx="0" cy="0"/>
          <a:chOff x="0" y="0"/>
          <a:chExt cx="0" cy="0"/>
        </a:xfrm>
      </p:grpSpPr>
      <p:sp>
        <p:nvSpPr>
          <p:cNvPr id="237" name="Google Shape;237;p38"/>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t/>
            </a:r>
            <a:endParaRPr i="0" sz="1300" u="none" cap="none" strike="noStrike">
              <a:solidFill>
                <a:schemeClr val="dk1"/>
              </a:solidFill>
              <a:latin typeface="Sora"/>
              <a:ea typeface="Sora"/>
              <a:cs typeface="Sora"/>
              <a:sym typeface="Sora"/>
            </a:endParaRPr>
          </a:p>
        </p:txBody>
      </p:sp>
      <p:sp>
        <p:nvSpPr>
          <p:cNvPr id="238" name="Google Shape;238;p38"/>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2800"/>
              <a:buFont typeface="Bookman Old Style"/>
              <a:buNone/>
            </a:pPr>
            <a:r>
              <a:rPr b="1" i="0" lang="en-US" sz="2900" u="none" cap="none" strike="noStrike">
                <a:solidFill>
                  <a:srgbClr val="2F3C7E"/>
                </a:solidFill>
                <a:latin typeface="Sora"/>
                <a:ea typeface="Sora"/>
                <a:cs typeface="Sora"/>
                <a:sym typeface="Sora"/>
              </a:rPr>
              <a:t>Play is not a decoration we add to learning.</a:t>
            </a:r>
            <a:endParaRPr i="0" sz="2900" u="none" cap="none" strike="noStrike">
              <a:solidFill>
                <a:schemeClr val="dk1"/>
              </a:solidFill>
              <a:latin typeface="Sora"/>
              <a:ea typeface="Sora"/>
              <a:cs typeface="Sora"/>
              <a:sym typeface="Sora"/>
            </a:endParaRPr>
          </a:p>
        </p:txBody>
      </p:sp>
      <p:sp>
        <p:nvSpPr>
          <p:cNvPr id="239" name="Google Shape;239;p38"/>
          <p:cNvSpPr/>
          <p:nvPr/>
        </p:nvSpPr>
        <p:spPr>
          <a:xfrm>
            <a:off x="548640" y="1234440"/>
            <a:ext cx="100584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2400"/>
              <a:buFont typeface="Bookman Old Style"/>
              <a:buNone/>
            </a:pPr>
            <a:r>
              <a:rPr b="1" i="1" lang="en-US" sz="2500" u="none" cap="none" strike="noStrike">
                <a:solidFill>
                  <a:srgbClr val="F96167"/>
                </a:solidFill>
                <a:latin typeface="Sora"/>
                <a:ea typeface="Sora"/>
                <a:cs typeface="Sora"/>
                <a:sym typeface="Sora"/>
              </a:rPr>
              <a:t>It is an approach to learning.</a:t>
            </a:r>
            <a:endParaRPr i="0" sz="2500" u="none" cap="none" strike="noStrike">
              <a:solidFill>
                <a:schemeClr val="dk1"/>
              </a:solidFill>
              <a:latin typeface="Sora"/>
              <a:ea typeface="Sora"/>
              <a:cs typeface="Sora"/>
              <a:sym typeface="Sora"/>
            </a:endParaRPr>
          </a:p>
        </p:txBody>
      </p:sp>
      <p:sp>
        <p:nvSpPr>
          <p:cNvPr id="240" name="Google Shape;240;p38"/>
          <p:cNvSpPr/>
          <p:nvPr/>
        </p:nvSpPr>
        <p:spPr>
          <a:xfrm>
            <a:off x="566928" y="2286000"/>
            <a:ext cx="548640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400"/>
              <a:buFont typeface="Calibri"/>
              <a:buNone/>
            </a:pPr>
            <a:r>
              <a:rPr b="1" i="0" lang="en-US" sz="1500" u="none" cap="none" strike="noStrike">
                <a:solidFill>
                  <a:srgbClr val="6B6F8C"/>
                </a:solidFill>
                <a:latin typeface="Sora"/>
                <a:ea typeface="Sora"/>
                <a:cs typeface="Sora"/>
                <a:sym typeface="Sora"/>
              </a:rPr>
              <a:t>What people often think play means:</a:t>
            </a:r>
            <a:endParaRPr i="0" sz="1500" u="none" cap="none" strike="noStrike">
              <a:solidFill>
                <a:schemeClr val="dk1"/>
              </a:solidFill>
              <a:latin typeface="Sora"/>
              <a:ea typeface="Sora"/>
              <a:cs typeface="Sora"/>
              <a:sym typeface="Sora"/>
            </a:endParaRPr>
          </a:p>
        </p:txBody>
      </p:sp>
      <p:sp>
        <p:nvSpPr>
          <p:cNvPr id="241" name="Google Shape;241;p38"/>
          <p:cNvSpPr/>
          <p:nvPr/>
        </p:nvSpPr>
        <p:spPr>
          <a:xfrm>
            <a:off x="594360" y="2770632"/>
            <a:ext cx="128016" cy="128016"/>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42" name="Google Shape;242;p38"/>
          <p:cNvSpPr/>
          <p:nvPr/>
        </p:nvSpPr>
        <p:spPr>
          <a:xfrm>
            <a:off x="868680" y="2697480"/>
            <a:ext cx="51206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sngStrike">
                <a:solidFill>
                  <a:srgbClr val="3A3A3A"/>
                </a:solidFill>
                <a:latin typeface="Sora"/>
                <a:ea typeface="Sora"/>
                <a:cs typeface="Sora"/>
                <a:sym typeface="Sora"/>
              </a:rPr>
              <a:t>Adding a game</a:t>
            </a:r>
            <a:endParaRPr i="0" sz="1600" u="none" cap="none" strike="noStrike">
              <a:solidFill>
                <a:schemeClr val="dk1"/>
              </a:solidFill>
              <a:latin typeface="Sora"/>
              <a:ea typeface="Sora"/>
              <a:cs typeface="Sora"/>
              <a:sym typeface="Sora"/>
            </a:endParaRPr>
          </a:p>
        </p:txBody>
      </p:sp>
      <p:sp>
        <p:nvSpPr>
          <p:cNvPr id="243" name="Google Shape;243;p38"/>
          <p:cNvSpPr/>
          <p:nvPr/>
        </p:nvSpPr>
        <p:spPr>
          <a:xfrm>
            <a:off x="594360" y="3227832"/>
            <a:ext cx="128016" cy="128016"/>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44" name="Google Shape;244;p38"/>
          <p:cNvSpPr/>
          <p:nvPr/>
        </p:nvSpPr>
        <p:spPr>
          <a:xfrm>
            <a:off x="868680" y="3154680"/>
            <a:ext cx="51206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sngStrike">
                <a:solidFill>
                  <a:srgbClr val="3A3A3A"/>
                </a:solidFill>
                <a:latin typeface="Sora"/>
                <a:ea typeface="Sora"/>
                <a:cs typeface="Sora"/>
                <a:sym typeface="Sora"/>
              </a:rPr>
              <a:t>Adding some animations</a:t>
            </a:r>
            <a:endParaRPr i="0" sz="1600" u="none" cap="none" strike="noStrike">
              <a:solidFill>
                <a:schemeClr val="dk1"/>
              </a:solidFill>
              <a:latin typeface="Sora"/>
              <a:ea typeface="Sora"/>
              <a:cs typeface="Sora"/>
              <a:sym typeface="Sora"/>
            </a:endParaRPr>
          </a:p>
        </p:txBody>
      </p:sp>
      <p:sp>
        <p:nvSpPr>
          <p:cNvPr id="245" name="Google Shape;245;p38"/>
          <p:cNvSpPr/>
          <p:nvPr/>
        </p:nvSpPr>
        <p:spPr>
          <a:xfrm>
            <a:off x="594360" y="3685032"/>
            <a:ext cx="128016" cy="128016"/>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46" name="Google Shape;246;p38"/>
          <p:cNvSpPr/>
          <p:nvPr/>
        </p:nvSpPr>
        <p:spPr>
          <a:xfrm>
            <a:off x="868680" y="3611880"/>
            <a:ext cx="51206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sngStrike">
                <a:solidFill>
                  <a:srgbClr val="3A3A3A"/>
                </a:solidFill>
                <a:latin typeface="Sora"/>
                <a:ea typeface="Sora"/>
                <a:cs typeface="Sora"/>
                <a:sym typeface="Sora"/>
              </a:rPr>
              <a:t>Giving students points</a:t>
            </a:r>
            <a:endParaRPr i="0" sz="1600" u="none" cap="none" strike="noStrike">
              <a:solidFill>
                <a:schemeClr val="dk1"/>
              </a:solidFill>
              <a:latin typeface="Sora"/>
              <a:ea typeface="Sora"/>
              <a:cs typeface="Sora"/>
              <a:sym typeface="Sora"/>
            </a:endParaRPr>
          </a:p>
        </p:txBody>
      </p:sp>
      <p:sp>
        <p:nvSpPr>
          <p:cNvPr id="247" name="Google Shape;247;p38"/>
          <p:cNvSpPr/>
          <p:nvPr/>
        </p:nvSpPr>
        <p:spPr>
          <a:xfrm>
            <a:off x="594360" y="4142232"/>
            <a:ext cx="128016" cy="128016"/>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48" name="Google Shape;248;p38"/>
          <p:cNvSpPr/>
          <p:nvPr/>
        </p:nvSpPr>
        <p:spPr>
          <a:xfrm>
            <a:off x="868680" y="4069080"/>
            <a:ext cx="51206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sngStrike">
                <a:solidFill>
                  <a:srgbClr val="3A3A3A"/>
                </a:solidFill>
                <a:latin typeface="Sora"/>
                <a:ea typeface="Sora"/>
                <a:cs typeface="Sora"/>
                <a:sym typeface="Sora"/>
              </a:rPr>
              <a:t>Putting the content into a quiz</a:t>
            </a:r>
            <a:endParaRPr i="0" sz="1600" u="none" cap="none" strike="noStrike">
              <a:solidFill>
                <a:schemeClr val="dk1"/>
              </a:solidFill>
              <a:latin typeface="Sora"/>
              <a:ea typeface="Sora"/>
              <a:cs typeface="Sora"/>
              <a:sym typeface="Sora"/>
            </a:endParaRPr>
          </a:p>
        </p:txBody>
      </p:sp>
      <p:cxnSp>
        <p:nvCxnSpPr>
          <p:cNvPr id="249" name="Google Shape;249;p38"/>
          <p:cNvCxnSpPr/>
          <p:nvPr/>
        </p:nvCxnSpPr>
        <p:spPr>
          <a:xfrm>
            <a:off x="6400800" y="2331720"/>
            <a:ext cx="0" cy="3291840"/>
          </a:xfrm>
          <a:prstGeom prst="straightConnector1">
            <a:avLst/>
          </a:prstGeom>
          <a:noFill/>
          <a:ln cap="flat" cmpd="sng" w="25400">
            <a:solidFill>
              <a:srgbClr val="EFEFEF"/>
            </a:solidFill>
            <a:prstDash val="solid"/>
            <a:round/>
            <a:headEnd len="sm" w="sm" type="none"/>
            <a:tailEnd len="sm" w="sm" type="none"/>
          </a:ln>
        </p:spPr>
      </p:cxnSp>
      <p:sp>
        <p:nvSpPr>
          <p:cNvPr id="250" name="Google Shape;250;p38"/>
          <p:cNvSpPr/>
          <p:nvPr/>
        </p:nvSpPr>
        <p:spPr>
          <a:xfrm>
            <a:off x="6720840" y="2286000"/>
            <a:ext cx="484632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400"/>
              <a:buFont typeface="Calibri"/>
              <a:buNone/>
            </a:pPr>
            <a:r>
              <a:rPr b="1" i="0" lang="en-US" sz="1600" u="none" cap="none" strike="noStrike">
                <a:solidFill>
                  <a:srgbClr val="2F3C7E"/>
                </a:solidFill>
                <a:latin typeface="Sora"/>
                <a:ea typeface="Sora"/>
                <a:cs typeface="Sora"/>
                <a:sym typeface="Sora"/>
              </a:rPr>
              <a:t>What play actually creates:</a:t>
            </a:r>
            <a:endParaRPr i="0" sz="1600" u="none" cap="none" strike="noStrike">
              <a:solidFill>
                <a:schemeClr val="dk1"/>
              </a:solidFill>
              <a:latin typeface="Sora"/>
              <a:ea typeface="Sora"/>
              <a:cs typeface="Sora"/>
              <a:sym typeface="Sora"/>
            </a:endParaRPr>
          </a:p>
        </p:txBody>
      </p:sp>
      <p:sp>
        <p:nvSpPr>
          <p:cNvPr id="251" name="Google Shape;251;p38"/>
          <p:cNvSpPr/>
          <p:nvPr/>
        </p:nvSpPr>
        <p:spPr>
          <a:xfrm>
            <a:off x="6766560" y="2752344"/>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8"/>
          <p:cNvSpPr/>
          <p:nvPr/>
        </p:nvSpPr>
        <p:spPr>
          <a:xfrm>
            <a:off x="7059168" y="269748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Calibri"/>
              <a:buNone/>
            </a:pPr>
            <a:r>
              <a:rPr b="1" i="0" lang="en-US" sz="1600" u="none" cap="none" strike="noStrike">
                <a:solidFill>
                  <a:srgbClr val="2F3C7E"/>
                </a:solidFill>
                <a:latin typeface="Sora"/>
                <a:ea typeface="Sora"/>
                <a:cs typeface="Sora"/>
                <a:sym typeface="Sora"/>
              </a:rPr>
              <a:t>Curiosity to explore</a:t>
            </a:r>
            <a:endParaRPr i="0" sz="1600" u="none" cap="none" strike="noStrike">
              <a:solidFill>
                <a:schemeClr val="dk1"/>
              </a:solidFill>
              <a:latin typeface="Sora"/>
              <a:ea typeface="Sora"/>
              <a:cs typeface="Sora"/>
              <a:sym typeface="Sora"/>
            </a:endParaRPr>
          </a:p>
        </p:txBody>
      </p:sp>
      <p:sp>
        <p:nvSpPr>
          <p:cNvPr id="253" name="Google Shape;253;p38"/>
          <p:cNvSpPr/>
          <p:nvPr/>
        </p:nvSpPr>
        <p:spPr>
          <a:xfrm>
            <a:off x="6766560" y="3209544"/>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8"/>
          <p:cNvSpPr/>
          <p:nvPr/>
        </p:nvSpPr>
        <p:spPr>
          <a:xfrm>
            <a:off x="7059168" y="315468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Calibri"/>
              <a:buNone/>
            </a:pPr>
            <a:r>
              <a:rPr b="1" i="0" lang="en-US" sz="1600" u="none" cap="none" strike="noStrike">
                <a:solidFill>
                  <a:srgbClr val="2F3C7E"/>
                </a:solidFill>
                <a:latin typeface="Sora"/>
                <a:ea typeface="Sora"/>
                <a:cs typeface="Sora"/>
                <a:sym typeface="Sora"/>
              </a:rPr>
              <a:t>Agency to choose</a:t>
            </a:r>
            <a:endParaRPr i="0" sz="1600" u="none" cap="none" strike="noStrike">
              <a:solidFill>
                <a:schemeClr val="dk1"/>
              </a:solidFill>
              <a:latin typeface="Sora"/>
              <a:ea typeface="Sora"/>
              <a:cs typeface="Sora"/>
              <a:sym typeface="Sora"/>
            </a:endParaRPr>
          </a:p>
        </p:txBody>
      </p:sp>
      <p:sp>
        <p:nvSpPr>
          <p:cNvPr id="255" name="Google Shape;255;p38"/>
          <p:cNvSpPr/>
          <p:nvPr/>
        </p:nvSpPr>
        <p:spPr>
          <a:xfrm>
            <a:off x="6766560" y="3666744"/>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8"/>
          <p:cNvSpPr/>
          <p:nvPr/>
        </p:nvSpPr>
        <p:spPr>
          <a:xfrm>
            <a:off x="7059168" y="361188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Calibri"/>
              <a:buNone/>
            </a:pPr>
            <a:r>
              <a:rPr b="1" i="0" lang="en-US" sz="1600" u="none" cap="none" strike="noStrike">
                <a:solidFill>
                  <a:srgbClr val="2F3C7E"/>
                </a:solidFill>
                <a:latin typeface="Sora"/>
                <a:ea typeface="Sora"/>
                <a:cs typeface="Sora"/>
                <a:sym typeface="Sora"/>
              </a:rPr>
              <a:t>Room to experiment</a:t>
            </a:r>
            <a:endParaRPr i="0" sz="1600" u="none" cap="none" strike="noStrike">
              <a:solidFill>
                <a:schemeClr val="dk1"/>
              </a:solidFill>
              <a:latin typeface="Sora"/>
              <a:ea typeface="Sora"/>
              <a:cs typeface="Sora"/>
              <a:sym typeface="Sora"/>
            </a:endParaRPr>
          </a:p>
        </p:txBody>
      </p:sp>
      <p:sp>
        <p:nvSpPr>
          <p:cNvPr id="257" name="Google Shape;257;p38"/>
          <p:cNvSpPr/>
          <p:nvPr/>
        </p:nvSpPr>
        <p:spPr>
          <a:xfrm>
            <a:off x="6766560" y="4123944"/>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8"/>
          <p:cNvSpPr/>
          <p:nvPr/>
        </p:nvSpPr>
        <p:spPr>
          <a:xfrm>
            <a:off x="7059168" y="406908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Calibri"/>
              <a:buNone/>
            </a:pPr>
            <a:r>
              <a:rPr b="1" i="0" lang="en-US" sz="1600" u="none" cap="none" strike="noStrike">
                <a:solidFill>
                  <a:srgbClr val="2F3C7E"/>
                </a:solidFill>
                <a:latin typeface="Sora"/>
                <a:ea typeface="Sora"/>
                <a:cs typeface="Sora"/>
                <a:sym typeface="Sora"/>
              </a:rPr>
              <a:t>A system worth navigating</a:t>
            </a:r>
            <a:endParaRPr i="0" sz="1600" u="none" cap="none" strike="noStrike">
              <a:solidFill>
                <a:schemeClr val="dk1"/>
              </a:solidFill>
              <a:latin typeface="Sora"/>
              <a:ea typeface="Sora"/>
              <a:cs typeface="Sora"/>
              <a:sym typeface="Sora"/>
            </a:endParaRPr>
          </a:p>
        </p:txBody>
      </p:sp>
      <p:sp>
        <p:nvSpPr>
          <p:cNvPr id="259" name="Google Shape;259;p38"/>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3</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4" name="Shape 264"/>
        <p:cNvGrpSpPr/>
        <p:nvPr/>
      </p:nvGrpSpPr>
      <p:grpSpPr>
        <a:xfrm>
          <a:off x="0" y="0"/>
          <a:ext cx="0" cy="0"/>
          <a:chOff x="0" y="0"/>
          <a:chExt cx="0" cy="0"/>
        </a:xfrm>
      </p:grpSpPr>
      <p:sp>
        <p:nvSpPr>
          <p:cNvPr id="265" name="Google Shape;265;p39"/>
          <p:cNvSpPr/>
          <p:nvPr/>
        </p:nvSpPr>
        <p:spPr>
          <a:xfrm>
            <a:off x="566928" y="256032"/>
            <a:ext cx="9144000" cy="274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Sora"/>
                <a:ea typeface="Sora"/>
                <a:cs typeface="Sora"/>
                <a:sym typeface="Sora"/>
              </a:rPr>
              <a:t>WHY PLAY WORKS</a:t>
            </a:r>
            <a:endParaRPr i="0" sz="1200" u="none" cap="none" strike="noStrike">
              <a:solidFill>
                <a:schemeClr val="dk1"/>
              </a:solidFill>
              <a:latin typeface="Sora"/>
              <a:ea typeface="Sora"/>
              <a:cs typeface="Sora"/>
              <a:sym typeface="Sora"/>
            </a:endParaRPr>
          </a:p>
        </p:txBody>
      </p:sp>
      <p:sp>
        <p:nvSpPr>
          <p:cNvPr id="266" name="Google Shape;266;p39"/>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3200"/>
              <a:buFont typeface="Bookman Old Style"/>
              <a:buNone/>
            </a:pPr>
            <a:r>
              <a:rPr b="1" i="0" lang="en-US" sz="3300" u="none" cap="none" strike="noStrike">
                <a:solidFill>
                  <a:srgbClr val="2F3C7E"/>
                </a:solidFill>
                <a:latin typeface="Sora"/>
                <a:ea typeface="Sora"/>
                <a:cs typeface="Sora"/>
                <a:sym typeface="Sora"/>
              </a:rPr>
              <a:t>Play gives learning five things</a:t>
            </a:r>
            <a:endParaRPr i="0" sz="3300" u="none" cap="none" strike="noStrike">
              <a:solidFill>
                <a:schemeClr val="dk1"/>
              </a:solidFill>
              <a:latin typeface="Sora"/>
              <a:ea typeface="Sora"/>
              <a:cs typeface="Sora"/>
              <a:sym typeface="Sora"/>
            </a:endParaRPr>
          </a:p>
        </p:txBody>
      </p:sp>
      <p:sp>
        <p:nvSpPr>
          <p:cNvPr id="267" name="Google Shape;267;p39"/>
          <p:cNvSpPr/>
          <p:nvPr/>
        </p:nvSpPr>
        <p:spPr>
          <a:xfrm>
            <a:off x="518165" y="1837940"/>
            <a:ext cx="2084700" cy="3520500"/>
          </a:xfrm>
          <a:prstGeom prst="roundRect">
            <a:avLst>
              <a:gd fmla="val 4386" name="adj"/>
            </a:avLst>
          </a:prstGeom>
          <a:solidFill>
            <a:srgbClr val="FFF9F0"/>
          </a:solidFill>
          <a:ln>
            <a:noFill/>
          </a:ln>
          <a:effectLst>
            <a:outerShdw blurRad="76200" rotWithShape="0" algn="bl" dir="5400000" dist="254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68" name="Google Shape;268;p39"/>
          <p:cNvSpPr/>
          <p:nvPr/>
        </p:nvSpPr>
        <p:spPr>
          <a:xfrm>
            <a:off x="1240542" y="2157980"/>
            <a:ext cx="640200" cy="640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uriosity.png" id="269" name="Google Shape;269;p39"/>
          <p:cNvPicPr preferRelativeResize="0"/>
          <p:nvPr/>
        </p:nvPicPr>
        <p:blipFill rotWithShape="1">
          <a:blip r:embed="rId3">
            <a:alphaModFix/>
          </a:blip>
          <a:srcRect b="0" l="0" r="0" t="0"/>
          <a:stretch/>
        </p:blipFill>
        <p:spPr>
          <a:xfrm>
            <a:off x="1394027" y="2234840"/>
            <a:ext cx="486461" cy="486461"/>
          </a:xfrm>
          <a:prstGeom prst="rect">
            <a:avLst/>
          </a:prstGeom>
          <a:noFill/>
          <a:ln>
            <a:noFill/>
          </a:ln>
        </p:spPr>
      </p:pic>
      <p:sp>
        <p:nvSpPr>
          <p:cNvPr id="270" name="Google Shape;270;p39"/>
          <p:cNvSpPr/>
          <p:nvPr/>
        </p:nvSpPr>
        <p:spPr>
          <a:xfrm>
            <a:off x="609606" y="2935220"/>
            <a:ext cx="1902000" cy="64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F3C7E"/>
              </a:buClr>
              <a:buSzPts val="1400"/>
              <a:buFont typeface="Bookman Old Style"/>
              <a:buNone/>
            </a:pPr>
            <a:r>
              <a:rPr b="1" i="0" lang="en-US" sz="1500" u="none" cap="none" strike="noStrike">
                <a:solidFill>
                  <a:srgbClr val="2F3C7E"/>
                </a:solidFill>
                <a:latin typeface="Sora"/>
                <a:ea typeface="Sora"/>
                <a:cs typeface="Sora"/>
                <a:sym typeface="Sora"/>
              </a:rPr>
              <a:t>Curiosity</a:t>
            </a:r>
            <a:endParaRPr i="0" sz="1500" u="none" cap="none" strike="noStrike">
              <a:solidFill>
                <a:schemeClr val="dk1"/>
              </a:solidFill>
              <a:latin typeface="Sora"/>
              <a:ea typeface="Sora"/>
              <a:cs typeface="Sora"/>
              <a:sym typeface="Sora"/>
            </a:endParaRPr>
          </a:p>
        </p:txBody>
      </p:sp>
      <p:sp>
        <p:nvSpPr>
          <p:cNvPr id="271" name="Google Shape;271;p39"/>
          <p:cNvSpPr/>
          <p:nvPr/>
        </p:nvSpPr>
        <p:spPr>
          <a:xfrm>
            <a:off x="701046" y="3621020"/>
            <a:ext cx="1719000" cy="1600200"/>
          </a:xfrm>
          <a:prstGeom prst="rect">
            <a:avLst/>
          </a:prstGeom>
          <a:noFill/>
          <a:ln>
            <a:noFill/>
          </a:ln>
        </p:spPr>
        <p:txBody>
          <a:bodyPr anchorCtr="0" anchor="ctr" bIns="45700" lIns="91425" spcFirstLastPara="1" rIns="91425" wrap="square" tIns="45700">
            <a:noAutofit/>
          </a:bodyPr>
          <a:lstStyle/>
          <a:p>
            <a:pPr indent="0" lvl="0" marL="0" marR="0" rtl="0" algn="ctr">
              <a:lnSpc>
                <a:spcPct val="130434"/>
              </a:lnSpc>
              <a:spcBef>
                <a:spcPts val="0"/>
              </a:spcBef>
              <a:spcAft>
                <a:spcPts val="0"/>
              </a:spcAft>
              <a:buClr>
                <a:srgbClr val="3A3A3A"/>
              </a:buClr>
              <a:buSzPts val="1150"/>
              <a:buFont typeface="Calibri"/>
              <a:buNone/>
            </a:pPr>
            <a:r>
              <a:rPr i="0" lang="en-US" sz="1250" u="none" cap="none" strike="noStrike">
                <a:solidFill>
                  <a:srgbClr val="3A3A3A"/>
                </a:solidFill>
                <a:latin typeface="Sora"/>
                <a:ea typeface="Sora"/>
                <a:cs typeface="Sora"/>
                <a:sym typeface="Sora"/>
              </a:rPr>
              <a:t>"I wonder what will happen if..." — the start of inquiry.</a:t>
            </a:r>
            <a:endParaRPr i="0" sz="1250" u="none" cap="none" strike="noStrike">
              <a:solidFill>
                <a:schemeClr val="dk1"/>
              </a:solidFill>
              <a:latin typeface="Sora"/>
              <a:ea typeface="Sora"/>
              <a:cs typeface="Sora"/>
              <a:sym typeface="Sora"/>
            </a:endParaRPr>
          </a:p>
        </p:txBody>
      </p:sp>
      <p:sp>
        <p:nvSpPr>
          <p:cNvPr id="272" name="Google Shape;272;p39"/>
          <p:cNvSpPr/>
          <p:nvPr/>
        </p:nvSpPr>
        <p:spPr>
          <a:xfrm>
            <a:off x="2785878" y="1837940"/>
            <a:ext cx="2084700" cy="3520500"/>
          </a:xfrm>
          <a:prstGeom prst="roundRect">
            <a:avLst>
              <a:gd fmla="val 4386" name="adj"/>
            </a:avLst>
          </a:prstGeom>
          <a:solidFill>
            <a:srgbClr val="FFF9F0"/>
          </a:solidFill>
          <a:ln>
            <a:noFill/>
          </a:ln>
          <a:effectLst>
            <a:outerShdw blurRad="76200" rotWithShape="0" algn="bl" dir="5400000" dist="254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73" name="Google Shape;273;p39"/>
          <p:cNvSpPr/>
          <p:nvPr/>
        </p:nvSpPr>
        <p:spPr>
          <a:xfrm>
            <a:off x="3508254" y="2157980"/>
            <a:ext cx="640200" cy="640200"/>
          </a:xfrm>
          <a:prstGeom prst="ellipse">
            <a:avLst/>
          </a:prstGeom>
          <a:solidFill>
            <a:srgbClr val="FF7F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agency.png" id="274" name="Google Shape;274;p39"/>
          <p:cNvPicPr preferRelativeResize="0"/>
          <p:nvPr/>
        </p:nvPicPr>
        <p:blipFill rotWithShape="1">
          <a:blip r:embed="rId4">
            <a:alphaModFix/>
          </a:blip>
          <a:srcRect b="0" l="0" r="0" t="0"/>
          <a:stretch/>
        </p:blipFill>
        <p:spPr>
          <a:xfrm>
            <a:off x="3585063" y="2234790"/>
            <a:ext cx="486461" cy="486461"/>
          </a:xfrm>
          <a:prstGeom prst="rect">
            <a:avLst/>
          </a:prstGeom>
          <a:noFill/>
          <a:ln>
            <a:noFill/>
          </a:ln>
        </p:spPr>
      </p:pic>
      <p:sp>
        <p:nvSpPr>
          <p:cNvPr id="275" name="Google Shape;275;p39"/>
          <p:cNvSpPr/>
          <p:nvPr/>
        </p:nvSpPr>
        <p:spPr>
          <a:xfrm>
            <a:off x="2877318" y="2935220"/>
            <a:ext cx="1902000" cy="64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F3C7E"/>
              </a:buClr>
              <a:buSzPts val="1400"/>
              <a:buFont typeface="Bookman Old Style"/>
              <a:buNone/>
            </a:pPr>
            <a:r>
              <a:rPr b="1" i="0" lang="en-US" sz="1500" u="none" cap="none" strike="noStrike">
                <a:solidFill>
                  <a:srgbClr val="2F3C7E"/>
                </a:solidFill>
                <a:latin typeface="Sora"/>
                <a:ea typeface="Sora"/>
                <a:cs typeface="Sora"/>
                <a:sym typeface="Sora"/>
              </a:rPr>
              <a:t>Agency</a:t>
            </a:r>
            <a:endParaRPr i="0" sz="1500" u="none" cap="none" strike="noStrike">
              <a:solidFill>
                <a:schemeClr val="dk1"/>
              </a:solidFill>
              <a:latin typeface="Sora"/>
              <a:ea typeface="Sora"/>
              <a:cs typeface="Sora"/>
              <a:sym typeface="Sora"/>
            </a:endParaRPr>
          </a:p>
        </p:txBody>
      </p:sp>
      <p:sp>
        <p:nvSpPr>
          <p:cNvPr id="276" name="Google Shape;276;p39"/>
          <p:cNvSpPr/>
          <p:nvPr/>
        </p:nvSpPr>
        <p:spPr>
          <a:xfrm>
            <a:off x="2968757" y="3621020"/>
            <a:ext cx="1719000" cy="1600200"/>
          </a:xfrm>
          <a:prstGeom prst="rect">
            <a:avLst/>
          </a:prstGeom>
          <a:noFill/>
          <a:ln>
            <a:noFill/>
          </a:ln>
        </p:spPr>
        <p:txBody>
          <a:bodyPr anchorCtr="0" anchor="ctr" bIns="45700" lIns="91425" spcFirstLastPara="1" rIns="91425" wrap="square" tIns="45700">
            <a:noAutofit/>
          </a:bodyPr>
          <a:lstStyle/>
          <a:p>
            <a:pPr indent="0" lvl="0" marL="0" marR="0" rtl="0" algn="ctr">
              <a:lnSpc>
                <a:spcPct val="130434"/>
              </a:lnSpc>
              <a:spcBef>
                <a:spcPts val="0"/>
              </a:spcBef>
              <a:spcAft>
                <a:spcPts val="0"/>
              </a:spcAft>
              <a:buClr>
                <a:srgbClr val="3A3A3A"/>
              </a:buClr>
              <a:buSzPts val="1150"/>
              <a:buFont typeface="Calibri"/>
              <a:buNone/>
            </a:pPr>
            <a:r>
              <a:rPr i="0" lang="en-US" sz="1250" u="none" cap="none" strike="noStrike">
                <a:solidFill>
                  <a:srgbClr val="3A3A3A"/>
                </a:solidFill>
                <a:latin typeface="Sora"/>
                <a:ea typeface="Sora"/>
                <a:cs typeface="Sora"/>
                <a:sym typeface="Sora"/>
              </a:rPr>
              <a:t>Choice turns the learner from receiving information to constructing an experience.</a:t>
            </a:r>
            <a:endParaRPr i="0" sz="1250" u="none" cap="none" strike="noStrike">
              <a:solidFill>
                <a:schemeClr val="dk1"/>
              </a:solidFill>
              <a:latin typeface="Sora"/>
              <a:ea typeface="Sora"/>
              <a:cs typeface="Sora"/>
              <a:sym typeface="Sora"/>
            </a:endParaRPr>
          </a:p>
        </p:txBody>
      </p:sp>
      <p:sp>
        <p:nvSpPr>
          <p:cNvPr id="277" name="Google Shape;277;p39"/>
          <p:cNvSpPr/>
          <p:nvPr/>
        </p:nvSpPr>
        <p:spPr>
          <a:xfrm>
            <a:off x="5053590" y="1837940"/>
            <a:ext cx="2084700" cy="3520500"/>
          </a:xfrm>
          <a:prstGeom prst="roundRect">
            <a:avLst>
              <a:gd fmla="val 4386" name="adj"/>
            </a:avLst>
          </a:prstGeom>
          <a:solidFill>
            <a:srgbClr val="FFF9F0"/>
          </a:solidFill>
          <a:ln>
            <a:noFill/>
          </a:ln>
          <a:effectLst>
            <a:outerShdw blurRad="76200" rotWithShape="0" algn="bl" dir="5400000" dist="254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78" name="Google Shape;278;p39"/>
          <p:cNvSpPr/>
          <p:nvPr/>
        </p:nvSpPr>
        <p:spPr>
          <a:xfrm>
            <a:off x="5775966" y="2157980"/>
            <a:ext cx="640200" cy="640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experimentation.png" id="279" name="Google Shape;279;p39"/>
          <p:cNvPicPr preferRelativeResize="0"/>
          <p:nvPr/>
        </p:nvPicPr>
        <p:blipFill rotWithShape="1">
          <a:blip r:embed="rId5">
            <a:alphaModFix/>
          </a:blip>
          <a:srcRect b="0" l="0" r="0" t="0"/>
          <a:stretch/>
        </p:blipFill>
        <p:spPr>
          <a:xfrm>
            <a:off x="5852775" y="2234790"/>
            <a:ext cx="486461" cy="486461"/>
          </a:xfrm>
          <a:prstGeom prst="rect">
            <a:avLst/>
          </a:prstGeom>
          <a:noFill/>
          <a:ln>
            <a:noFill/>
          </a:ln>
        </p:spPr>
      </p:pic>
      <p:sp>
        <p:nvSpPr>
          <p:cNvPr id="280" name="Google Shape;280;p39"/>
          <p:cNvSpPr/>
          <p:nvPr/>
        </p:nvSpPr>
        <p:spPr>
          <a:xfrm>
            <a:off x="5145030" y="2935220"/>
            <a:ext cx="1902000" cy="64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F3C7E"/>
              </a:buClr>
              <a:buSzPts val="1400"/>
              <a:buFont typeface="Bookman Old Style"/>
              <a:buNone/>
            </a:pPr>
            <a:r>
              <a:rPr b="1" i="0" lang="en-US" sz="1500" u="none" cap="none" strike="noStrike">
                <a:solidFill>
                  <a:srgbClr val="2F3C7E"/>
                </a:solidFill>
                <a:latin typeface="Sora"/>
                <a:ea typeface="Sora"/>
                <a:cs typeface="Sora"/>
                <a:sym typeface="Sora"/>
              </a:rPr>
              <a:t>Experimentation</a:t>
            </a:r>
            <a:endParaRPr i="0" sz="1500" u="none" cap="none" strike="noStrike">
              <a:solidFill>
                <a:schemeClr val="dk1"/>
              </a:solidFill>
              <a:latin typeface="Sora"/>
              <a:ea typeface="Sora"/>
              <a:cs typeface="Sora"/>
              <a:sym typeface="Sora"/>
            </a:endParaRPr>
          </a:p>
        </p:txBody>
      </p:sp>
      <p:sp>
        <p:nvSpPr>
          <p:cNvPr id="281" name="Google Shape;281;p39"/>
          <p:cNvSpPr/>
          <p:nvPr/>
        </p:nvSpPr>
        <p:spPr>
          <a:xfrm>
            <a:off x="5236469" y="3621020"/>
            <a:ext cx="1719000" cy="1600200"/>
          </a:xfrm>
          <a:prstGeom prst="rect">
            <a:avLst/>
          </a:prstGeom>
          <a:noFill/>
          <a:ln>
            <a:noFill/>
          </a:ln>
        </p:spPr>
        <p:txBody>
          <a:bodyPr anchorCtr="0" anchor="ctr" bIns="45700" lIns="91425" spcFirstLastPara="1" rIns="91425" wrap="square" tIns="45700">
            <a:noAutofit/>
          </a:bodyPr>
          <a:lstStyle/>
          <a:p>
            <a:pPr indent="0" lvl="0" marL="0" marR="0" rtl="0" algn="ctr">
              <a:lnSpc>
                <a:spcPct val="130434"/>
              </a:lnSpc>
              <a:spcBef>
                <a:spcPts val="0"/>
              </a:spcBef>
              <a:spcAft>
                <a:spcPts val="0"/>
              </a:spcAft>
              <a:buClr>
                <a:srgbClr val="3A3A3A"/>
              </a:buClr>
              <a:buSzPts val="1150"/>
              <a:buFont typeface="Calibri"/>
              <a:buNone/>
            </a:pPr>
            <a:r>
              <a:rPr i="0" lang="en-US" sz="1250" u="none" cap="none" strike="noStrike">
                <a:solidFill>
                  <a:srgbClr val="3A3A3A"/>
                </a:solidFill>
                <a:latin typeface="Sora"/>
                <a:ea typeface="Sora"/>
                <a:cs typeface="Sora"/>
                <a:sym typeface="Sora"/>
              </a:rPr>
              <a:t>Permission to try something, fail, change strategy, and try again.</a:t>
            </a:r>
            <a:endParaRPr i="0" sz="1250" u="none" cap="none" strike="noStrike">
              <a:solidFill>
                <a:schemeClr val="dk1"/>
              </a:solidFill>
              <a:latin typeface="Sora"/>
              <a:ea typeface="Sora"/>
              <a:cs typeface="Sora"/>
              <a:sym typeface="Sora"/>
            </a:endParaRPr>
          </a:p>
        </p:txBody>
      </p:sp>
      <p:sp>
        <p:nvSpPr>
          <p:cNvPr id="282" name="Google Shape;282;p39"/>
          <p:cNvSpPr/>
          <p:nvPr/>
        </p:nvSpPr>
        <p:spPr>
          <a:xfrm>
            <a:off x="7321302" y="1837940"/>
            <a:ext cx="2084700" cy="3520500"/>
          </a:xfrm>
          <a:prstGeom prst="roundRect">
            <a:avLst>
              <a:gd fmla="val 4386" name="adj"/>
            </a:avLst>
          </a:prstGeom>
          <a:solidFill>
            <a:srgbClr val="FFF9F0"/>
          </a:solidFill>
          <a:ln>
            <a:noFill/>
          </a:ln>
          <a:effectLst>
            <a:outerShdw blurRad="76200" rotWithShape="0" algn="bl" dir="5400000" dist="254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83" name="Google Shape;283;p39"/>
          <p:cNvSpPr/>
          <p:nvPr/>
        </p:nvSpPr>
        <p:spPr>
          <a:xfrm>
            <a:off x="8043678" y="2157980"/>
            <a:ext cx="640200" cy="640200"/>
          </a:xfrm>
          <a:prstGeom prst="ellipse">
            <a:avLst/>
          </a:prstGeom>
          <a:solidFill>
            <a:srgbClr val="FF7F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emotion.png" id="284" name="Google Shape;284;p39"/>
          <p:cNvPicPr preferRelativeResize="0"/>
          <p:nvPr/>
        </p:nvPicPr>
        <p:blipFill rotWithShape="1">
          <a:blip r:embed="rId6">
            <a:alphaModFix/>
          </a:blip>
          <a:srcRect b="0" l="0" r="0" t="0"/>
          <a:stretch/>
        </p:blipFill>
        <p:spPr>
          <a:xfrm>
            <a:off x="8120488" y="2234790"/>
            <a:ext cx="486461" cy="486461"/>
          </a:xfrm>
          <a:prstGeom prst="rect">
            <a:avLst/>
          </a:prstGeom>
          <a:noFill/>
          <a:ln>
            <a:noFill/>
          </a:ln>
        </p:spPr>
      </p:pic>
      <p:sp>
        <p:nvSpPr>
          <p:cNvPr id="285" name="Google Shape;285;p39"/>
          <p:cNvSpPr/>
          <p:nvPr/>
        </p:nvSpPr>
        <p:spPr>
          <a:xfrm>
            <a:off x="7412741" y="2935220"/>
            <a:ext cx="1902000" cy="64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F3C7E"/>
              </a:buClr>
              <a:buSzPts val="1400"/>
              <a:buFont typeface="Bookman Old Style"/>
              <a:buNone/>
            </a:pPr>
            <a:r>
              <a:rPr b="1" i="0" lang="en-US" sz="1500" u="none" cap="none" strike="noStrike">
                <a:solidFill>
                  <a:srgbClr val="2F3C7E"/>
                </a:solidFill>
                <a:latin typeface="Sora"/>
                <a:ea typeface="Sora"/>
                <a:cs typeface="Sora"/>
                <a:sym typeface="Sora"/>
              </a:rPr>
              <a:t>Emotional engagement</a:t>
            </a:r>
            <a:endParaRPr i="0" sz="1500" u="none" cap="none" strike="noStrike">
              <a:solidFill>
                <a:schemeClr val="dk1"/>
              </a:solidFill>
              <a:latin typeface="Sora"/>
              <a:ea typeface="Sora"/>
              <a:cs typeface="Sora"/>
              <a:sym typeface="Sora"/>
            </a:endParaRPr>
          </a:p>
        </p:txBody>
      </p:sp>
      <p:sp>
        <p:nvSpPr>
          <p:cNvPr id="286" name="Google Shape;286;p39"/>
          <p:cNvSpPr/>
          <p:nvPr/>
        </p:nvSpPr>
        <p:spPr>
          <a:xfrm>
            <a:off x="7504182" y="3621020"/>
            <a:ext cx="1719000" cy="1600200"/>
          </a:xfrm>
          <a:prstGeom prst="rect">
            <a:avLst/>
          </a:prstGeom>
          <a:noFill/>
          <a:ln>
            <a:noFill/>
          </a:ln>
        </p:spPr>
        <p:txBody>
          <a:bodyPr anchorCtr="0" anchor="ctr" bIns="45700" lIns="91425" spcFirstLastPara="1" rIns="91425" wrap="square" tIns="45700">
            <a:noAutofit/>
          </a:bodyPr>
          <a:lstStyle/>
          <a:p>
            <a:pPr indent="0" lvl="0" marL="0" marR="0" rtl="0" algn="ctr">
              <a:lnSpc>
                <a:spcPct val="130434"/>
              </a:lnSpc>
              <a:spcBef>
                <a:spcPts val="0"/>
              </a:spcBef>
              <a:spcAft>
                <a:spcPts val="0"/>
              </a:spcAft>
              <a:buClr>
                <a:srgbClr val="3A3A3A"/>
              </a:buClr>
              <a:buSzPts val="1150"/>
              <a:buFont typeface="Calibri"/>
              <a:buNone/>
            </a:pPr>
            <a:r>
              <a:rPr i="0" lang="en-US" sz="1250" u="none" cap="none" strike="noStrike">
                <a:solidFill>
                  <a:srgbClr val="3A3A3A"/>
                </a:solidFill>
                <a:latin typeface="Sora"/>
                <a:ea typeface="Sora"/>
                <a:cs typeface="Sora"/>
                <a:sym typeface="Sora"/>
              </a:rPr>
              <a:t>We remember experiences we feel.</a:t>
            </a:r>
            <a:endParaRPr i="0" sz="1250" u="none" cap="none" strike="noStrike">
              <a:solidFill>
                <a:schemeClr val="dk1"/>
              </a:solidFill>
              <a:latin typeface="Sora"/>
              <a:ea typeface="Sora"/>
              <a:cs typeface="Sora"/>
              <a:sym typeface="Sora"/>
            </a:endParaRPr>
          </a:p>
        </p:txBody>
      </p:sp>
      <p:sp>
        <p:nvSpPr>
          <p:cNvPr id="287" name="Google Shape;287;p39"/>
          <p:cNvSpPr/>
          <p:nvPr/>
        </p:nvSpPr>
        <p:spPr>
          <a:xfrm>
            <a:off x="9589014" y="1837940"/>
            <a:ext cx="2084700" cy="3520500"/>
          </a:xfrm>
          <a:prstGeom prst="roundRect">
            <a:avLst>
              <a:gd fmla="val 4386" name="adj"/>
            </a:avLst>
          </a:prstGeom>
          <a:solidFill>
            <a:srgbClr val="FFF9F0"/>
          </a:solidFill>
          <a:ln>
            <a:noFill/>
          </a:ln>
          <a:effectLst>
            <a:outerShdw blurRad="76200" rotWithShape="0" algn="bl" dir="5400000" dist="25400">
              <a:srgbClr val="999999">
                <a:alpha val="2509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288" name="Google Shape;288;p39"/>
          <p:cNvSpPr/>
          <p:nvPr/>
        </p:nvSpPr>
        <p:spPr>
          <a:xfrm>
            <a:off x="10311390" y="2157980"/>
            <a:ext cx="640200" cy="6402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feedback.png" id="289" name="Google Shape;289;p39"/>
          <p:cNvPicPr preferRelativeResize="0"/>
          <p:nvPr/>
        </p:nvPicPr>
        <p:blipFill rotWithShape="1">
          <a:blip r:embed="rId7">
            <a:alphaModFix/>
          </a:blip>
          <a:srcRect b="0" l="0" r="0" t="0"/>
          <a:stretch/>
        </p:blipFill>
        <p:spPr>
          <a:xfrm>
            <a:off x="10388200" y="2234790"/>
            <a:ext cx="486461" cy="486461"/>
          </a:xfrm>
          <a:prstGeom prst="rect">
            <a:avLst/>
          </a:prstGeom>
          <a:noFill/>
          <a:ln>
            <a:noFill/>
          </a:ln>
        </p:spPr>
      </p:pic>
      <p:sp>
        <p:nvSpPr>
          <p:cNvPr id="290" name="Google Shape;290;p39"/>
          <p:cNvSpPr/>
          <p:nvPr/>
        </p:nvSpPr>
        <p:spPr>
          <a:xfrm>
            <a:off x="9680454" y="2935220"/>
            <a:ext cx="1902000" cy="64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F3C7E"/>
              </a:buClr>
              <a:buSzPts val="1400"/>
              <a:buFont typeface="Bookman Old Style"/>
              <a:buNone/>
            </a:pPr>
            <a:r>
              <a:rPr b="1" i="0" lang="en-US" sz="1500" u="none" cap="none" strike="noStrike">
                <a:solidFill>
                  <a:srgbClr val="2F3C7E"/>
                </a:solidFill>
                <a:latin typeface="Sora"/>
                <a:ea typeface="Sora"/>
                <a:cs typeface="Sora"/>
                <a:sym typeface="Sora"/>
              </a:rPr>
              <a:t>Feedback</a:t>
            </a:r>
            <a:endParaRPr i="0" sz="1500" u="none" cap="none" strike="noStrike">
              <a:solidFill>
                <a:schemeClr val="dk1"/>
              </a:solidFill>
              <a:latin typeface="Sora"/>
              <a:ea typeface="Sora"/>
              <a:cs typeface="Sora"/>
              <a:sym typeface="Sora"/>
            </a:endParaRPr>
          </a:p>
        </p:txBody>
      </p:sp>
      <p:sp>
        <p:nvSpPr>
          <p:cNvPr id="291" name="Google Shape;291;p39"/>
          <p:cNvSpPr/>
          <p:nvPr/>
        </p:nvSpPr>
        <p:spPr>
          <a:xfrm>
            <a:off x="9771894" y="3621020"/>
            <a:ext cx="1719000" cy="1600200"/>
          </a:xfrm>
          <a:prstGeom prst="rect">
            <a:avLst/>
          </a:prstGeom>
          <a:noFill/>
          <a:ln>
            <a:noFill/>
          </a:ln>
        </p:spPr>
        <p:txBody>
          <a:bodyPr anchorCtr="0" anchor="ctr" bIns="45700" lIns="91425" spcFirstLastPara="1" rIns="91425" wrap="square" tIns="45700">
            <a:noAutofit/>
          </a:bodyPr>
          <a:lstStyle/>
          <a:p>
            <a:pPr indent="0" lvl="0" marL="0" marR="0" rtl="0" algn="ctr">
              <a:lnSpc>
                <a:spcPct val="130434"/>
              </a:lnSpc>
              <a:spcBef>
                <a:spcPts val="0"/>
              </a:spcBef>
              <a:spcAft>
                <a:spcPts val="0"/>
              </a:spcAft>
              <a:buClr>
                <a:srgbClr val="3A3A3A"/>
              </a:buClr>
              <a:buSzPts val="1150"/>
              <a:buFont typeface="Calibri"/>
              <a:buNone/>
            </a:pPr>
            <a:r>
              <a:rPr i="0" lang="en-US" sz="1250" u="none" cap="none" strike="noStrike">
                <a:solidFill>
                  <a:srgbClr val="3A3A3A"/>
                </a:solidFill>
                <a:latin typeface="Sora"/>
                <a:ea typeface="Sora"/>
                <a:cs typeface="Sora"/>
                <a:sym typeface="Sora"/>
              </a:rPr>
              <a:t>The system responds — closer, that didn't work, try again, unlocked.</a:t>
            </a:r>
            <a:endParaRPr i="0" sz="1250" u="none" cap="none" strike="noStrike">
              <a:solidFill>
                <a:schemeClr val="dk1"/>
              </a:solidFill>
              <a:latin typeface="Sora"/>
              <a:ea typeface="Sora"/>
              <a:cs typeface="Sora"/>
              <a:sym typeface="Sora"/>
            </a:endParaRPr>
          </a:p>
        </p:txBody>
      </p:sp>
      <p:sp>
        <p:nvSpPr>
          <p:cNvPr id="292" name="Google Shape;292;p39"/>
          <p:cNvSpPr/>
          <p:nvPr/>
        </p:nvSpPr>
        <p:spPr>
          <a:xfrm>
            <a:off x="566928" y="5897880"/>
            <a:ext cx="109728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400"/>
              <a:buFont typeface="Calibri"/>
              <a:buNone/>
            </a:pPr>
            <a:r>
              <a:rPr b="1" i="1" lang="en-US" sz="1400" u="none" cap="none" strike="noStrike">
                <a:solidFill>
                  <a:srgbClr val="6B6F8C"/>
                </a:solidFill>
                <a:latin typeface="Sora"/>
                <a:ea typeface="Sora"/>
                <a:cs typeface="Sora"/>
                <a:sym typeface="Sora"/>
              </a:rPr>
              <a:t>Curious → acting → receiving feedback → adapting → trying again. That's a learning cycle.</a:t>
            </a:r>
            <a:endParaRPr i="0" sz="1400" u="none" cap="none" strike="noStrike">
              <a:solidFill>
                <a:schemeClr val="dk1"/>
              </a:solidFill>
              <a:latin typeface="Sora"/>
              <a:ea typeface="Sora"/>
              <a:cs typeface="Sora"/>
              <a:sym typeface="Sora"/>
            </a:endParaRPr>
          </a:p>
        </p:txBody>
      </p:sp>
      <p:sp>
        <p:nvSpPr>
          <p:cNvPr id="293" name="Google Shape;293;p39"/>
          <p:cNvSpPr/>
          <p:nvPr/>
        </p:nvSpPr>
        <p:spPr>
          <a:xfrm>
            <a:off x="457200" y="6547104"/>
            <a:ext cx="365760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PLAY AS PEDAGOGY</a:t>
            </a:r>
            <a:endParaRPr b="0" i="0" sz="900" u="none" cap="none" strike="noStrike">
              <a:solidFill>
                <a:schemeClr val="dk1"/>
              </a:solidFill>
              <a:latin typeface="Calibri"/>
              <a:ea typeface="Calibri"/>
              <a:cs typeface="Calibri"/>
              <a:sym typeface="Calibri"/>
            </a:endParaRPr>
          </a:p>
        </p:txBody>
      </p:sp>
      <p:sp>
        <p:nvSpPr>
          <p:cNvPr id="294" name="Google Shape;294;p39"/>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4</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9" name="Shape 299"/>
        <p:cNvGrpSpPr/>
        <p:nvPr/>
      </p:nvGrpSpPr>
      <p:grpSpPr>
        <a:xfrm>
          <a:off x="0" y="0"/>
          <a:ext cx="0" cy="0"/>
          <a:chOff x="0" y="0"/>
          <a:chExt cx="0" cy="0"/>
        </a:xfrm>
      </p:grpSpPr>
      <p:sp>
        <p:nvSpPr>
          <p:cNvPr id="300" name="Google Shape;300;p40"/>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300" u="none" cap="none" strike="noStrike">
                <a:solidFill>
                  <a:srgbClr val="232C5C"/>
                </a:solidFill>
                <a:latin typeface="Sora"/>
                <a:ea typeface="Sora"/>
                <a:cs typeface="Sora"/>
                <a:sym typeface="Sora"/>
              </a:rPr>
              <a:t>THE MINDSET SHIFT</a:t>
            </a:r>
            <a:endParaRPr i="0" sz="1300" u="none" cap="none" strike="noStrike">
              <a:solidFill>
                <a:srgbClr val="232C5C"/>
              </a:solidFill>
              <a:latin typeface="Sora"/>
              <a:ea typeface="Sora"/>
              <a:cs typeface="Sora"/>
              <a:sym typeface="Sora"/>
            </a:endParaRPr>
          </a:p>
        </p:txBody>
      </p:sp>
      <p:sp>
        <p:nvSpPr>
          <p:cNvPr id="301" name="Google Shape;301;p40"/>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200"/>
              <a:buFont typeface="Bookman Old Style"/>
              <a:buNone/>
            </a:pPr>
            <a:r>
              <a:rPr b="1" i="0" lang="en-US" sz="3300" u="none" cap="none" strike="noStrike">
                <a:solidFill>
                  <a:schemeClr val="dk1"/>
                </a:solidFill>
                <a:latin typeface="Sora"/>
                <a:ea typeface="Sora"/>
                <a:cs typeface="Sora"/>
                <a:sym typeface="Sora"/>
              </a:rPr>
              <a:t>Ask a different question</a:t>
            </a:r>
            <a:endParaRPr i="0" sz="3300" u="none" cap="none" strike="noStrike">
              <a:solidFill>
                <a:schemeClr val="dk1"/>
              </a:solidFill>
              <a:latin typeface="Sora"/>
              <a:ea typeface="Sora"/>
              <a:cs typeface="Sora"/>
              <a:sym typeface="Sora"/>
            </a:endParaRPr>
          </a:p>
        </p:txBody>
      </p:sp>
      <p:sp>
        <p:nvSpPr>
          <p:cNvPr id="302" name="Google Shape;302;p40"/>
          <p:cNvSpPr/>
          <p:nvPr/>
        </p:nvSpPr>
        <p:spPr>
          <a:xfrm>
            <a:off x="566928" y="1828800"/>
            <a:ext cx="5212080" cy="1920240"/>
          </a:xfrm>
          <a:prstGeom prst="roundRect">
            <a:avLst>
              <a:gd fmla="val 5714" name="adj"/>
            </a:avLst>
          </a:prstGeom>
          <a:solidFill>
            <a:srgbClr val="3B45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03" name="Google Shape;303;p40"/>
          <p:cNvSpPr/>
          <p:nvPr/>
        </p:nvSpPr>
        <p:spPr>
          <a:xfrm>
            <a:off x="868680" y="2057400"/>
            <a:ext cx="4572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EB4E8"/>
              </a:buClr>
              <a:buSzPts val="1100"/>
              <a:buFont typeface="Calibri"/>
              <a:buNone/>
            </a:pPr>
            <a:r>
              <a:rPr b="1" i="0" lang="en-US" sz="1200" u="none" cap="none" strike="noStrike">
                <a:solidFill>
                  <a:srgbClr val="AEB4E8"/>
                </a:solidFill>
                <a:latin typeface="Sora"/>
                <a:ea typeface="Sora"/>
                <a:cs typeface="Sora"/>
                <a:sym typeface="Sora"/>
              </a:rPr>
              <a:t>OLD QUESTION</a:t>
            </a:r>
            <a:endParaRPr i="0" sz="1200" u="none" cap="none" strike="noStrike">
              <a:solidFill>
                <a:schemeClr val="dk1"/>
              </a:solidFill>
              <a:latin typeface="Sora"/>
              <a:ea typeface="Sora"/>
              <a:cs typeface="Sora"/>
              <a:sym typeface="Sora"/>
            </a:endParaRPr>
          </a:p>
        </p:txBody>
      </p:sp>
      <p:sp>
        <p:nvSpPr>
          <p:cNvPr id="304" name="Google Shape;304;p40"/>
          <p:cNvSpPr/>
          <p:nvPr/>
        </p:nvSpPr>
        <p:spPr>
          <a:xfrm>
            <a:off x="868680" y="2377440"/>
            <a:ext cx="4617720" cy="1188720"/>
          </a:xfrm>
          <a:prstGeom prst="rect">
            <a:avLst/>
          </a:prstGeom>
          <a:noFill/>
          <a:ln>
            <a:noFill/>
          </a:ln>
        </p:spPr>
        <p:txBody>
          <a:bodyPr anchorCtr="0" anchor="ctr" bIns="45700" lIns="91425" spcFirstLastPara="1" rIns="91425" wrap="square" tIns="45700">
            <a:noAutofit/>
          </a:bodyPr>
          <a:lstStyle/>
          <a:p>
            <a:pPr indent="0" lvl="0" marL="0" marR="0" rtl="0" algn="l">
              <a:lnSpc>
                <a:spcPct val="126315"/>
              </a:lnSpc>
              <a:spcBef>
                <a:spcPts val="0"/>
              </a:spcBef>
              <a:spcAft>
                <a:spcPts val="0"/>
              </a:spcAft>
              <a:buClr>
                <a:srgbClr val="FFFFFF"/>
              </a:buClr>
              <a:buSzPts val="1900"/>
              <a:buFont typeface="Bookman Old Style"/>
              <a:buNone/>
            </a:pPr>
            <a:r>
              <a:rPr b="1" lang="en-US" sz="2000" u="none" cap="none" strike="noStrike">
                <a:solidFill>
                  <a:srgbClr val="FFFFFF"/>
                </a:solidFill>
                <a:latin typeface="Sora"/>
                <a:ea typeface="Sora"/>
                <a:cs typeface="Sora"/>
                <a:sym typeface="Sora"/>
              </a:rPr>
              <a:t>"How can I make this lesson more playful?"</a:t>
            </a:r>
            <a:endParaRPr b="1" sz="2000" u="none" cap="none" strike="noStrike">
              <a:solidFill>
                <a:schemeClr val="dk1"/>
              </a:solidFill>
              <a:latin typeface="Sora"/>
              <a:ea typeface="Sora"/>
              <a:cs typeface="Sora"/>
              <a:sym typeface="Sora"/>
            </a:endParaRPr>
          </a:p>
        </p:txBody>
      </p:sp>
      <p:sp>
        <p:nvSpPr>
          <p:cNvPr id="305" name="Google Shape;305;p40"/>
          <p:cNvSpPr/>
          <p:nvPr/>
        </p:nvSpPr>
        <p:spPr>
          <a:xfrm>
            <a:off x="6355080" y="1828800"/>
            <a:ext cx="5212080" cy="1920240"/>
          </a:xfrm>
          <a:prstGeom prst="roundRect">
            <a:avLst>
              <a:gd fmla="val 5714"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06" name="Google Shape;306;p40"/>
          <p:cNvSpPr/>
          <p:nvPr/>
        </p:nvSpPr>
        <p:spPr>
          <a:xfrm>
            <a:off x="6656832" y="2057400"/>
            <a:ext cx="4572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E3E1"/>
              </a:buClr>
              <a:buSzPts val="1100"/>
              <a:buFont typeface="Calibri"/>
              <a:buNone/>
            </a:pPr>
            <a:r>
              <a:rPr b="1" i="0" lang="en-US" sz="1200" u="none" cap="none" strike="noStrike">
                <a:solidFill>
                  <a:srgbClr val="FFE3E1"/>
                </a:solidFill>
                <a:latin typeface="Sora"/>
                <a:ea typeface="Sora"/>
                <a:cs typeface="Sora"/>
                <a:sym typeface="Sora"/>
              </a:rPr>
              <a:t>NEW QUESTION</a:t>
            </a:r>
            <a:endParaRPr i="0" sz="1200" u="none" cap="none" strike="noStrike">
              <a:solidFill>
                <a:schemeClr val="dk1"/>
              </a:solidFill>
              <a:latin typeface="Sora"/>
              <a:ea typeface="Sora"/>
              <a:cs typeface="Sora"/>
              <a:sym typeface="Sora"/>
            </a:endParaRPr>
          </a:p>
        </p:txBody>
      </p:sp>
      <p:sp>
        <p:nvSpPr>
          <p:cNvPr id="307" name="Google Shape;307;p40"/>
          <p:cNvSpPr/>
          <p:nvPr/>
        </p:nvSpPr>
        <p:spPr>
          <a:xfrm>
            <a:off x="6656832" y="2377440"/>
            <a:ext cx="4617720" cy="1188720"/>
          </a:xfrm>
          <a:prstGeom prst="rect">
            <a:avLst/>
          </a:prstGeom>
          <a:noFill/>
          <a:ln>
            <a:noFill/>
          </a:ln>
        </p:spPr>
        <p:txBody>
          <a:bodyPr anchorCtr="0" anchor="ctr" bIns="45700" lIns="91425" spcFirstLastPara="1" rIns="91425" wrap="square" tIns="45700">
            <a:noAutofit/>
          </a:bodyPr>
          <a:lstStyle/>
          <a:p>
            <a:pPr indent="0" lvl="0" marL="0" marR="0" rtl="0" algn="l">
              <a:lnSpc>
                <a:spcPct val="126315"/>
              </a:lnSpc>
              <a:spcBef>
                <a:spcPts val="0"/>
              </a:spcBef>
              <a:spcAft>
                <a:spcPts val="0"/>
              </a:spcAft>
              <a:buClr>
                <a:srgbClr val="FFFFFF"/>
              </a:buClr>
              <a:buSzPts val="1900"/>
              <a:buFont typeface="Bookman Old Style"/>
              <a:buNone/>
            </a:pPr>
            <a:r>
              <a:rPr b="1" i="0" lang="en-US" sz="2000" u="none" cap="none" strike="noStrike">
                <a:solidFill>
                  <a:srgbClr val="FFFFFF"/>
                </a:solidFill>
                <a:latin typeface="Sora"/>
                <a:ea typeface="Sora"/>
                <a:cs typeface="Sora"/>
                <a:sym typeface="Sora"/>
              </a:rPr>
              <a:t>"How can I give the learner something meaningful to do?"</a:t>
            </a:r>
            <a:endParaRPr i="0" sz="2000" u="none" cap="none" strike="noStrike">
              <a:solidFill>
                <a:schemeClr val="dk1"/>
              </a:solidFill>
              <a:latin typeface="Sora"/>
              <a:ea typeface="Sora"/>
              <a:cs typeface="Sora"/>
              <a:sym typeface="Sora"/>
            </a:endParaRPr>
          </a:p>
        </p:txBody>
      </p:sp>
      <p:sp>
        <p:nvSpPr>
          <p:cNvPr id="308" name="Google Shape;308;p40"/>
          <p:cNvSpPr/>
          <p:nvPr/>
        </p:nvSpPr>
        <p:spPr>
          <a:xfrm>
            <a:off x="566928" y="4114800"/>
            <a:ext cx="11018520" cy="1645920"/>
          </a:xfrm>
          <a:prstGeom prst="rect">
            <a:avLst/>
          </a:prstGeom>
          <a:noFill/>
          <a:ln>
            <a:noFill/>
          </a:ln>
        </p:spPr>
        <p:txBody>
          <a:bodyPr anchorCtr="0" anchor="ctr" bIns="45700" lIns="91425" spcFirstLastPara="1" rIns="91425" wrap="square" tIns="45700">
            <a:noAutofit/>
          </a:bodyPr>
          <a:lstStyle/>
          <a:p>
            <a:pPr indent="0" lvl="0" marL="0" marR="0" rtl="0" algn="l">
              <a:lnSpc>
                <a:spcPct val="146666"/>
              </a:lnSpc>
              <a:spcBef>
                <a:spcPts val="0"/>
              </a:spcBef>
              <a:spcAft>
                <a:spcPts val="0"/>
              </a:spcAft>
              <a:buClr>
                <a:srgbClr val="C7CCEE"/>
              </a:buClr>
              <a:buSzPts val="1500"/>
              <a:buFont typeface="Calibri"/>
              <a:buNone/>
            </a:pPr>
            <a:r>
              <a:rPr i="0" lang="en-US" sz="1600" u="none" cap="none" strike="noStrike">
                <a:solidFill>
                  <a:schemeClr val="dk1"/>
                </a:solidFill>
                <a:latin typeface="Sora"/>
                <a:ea typeface="Sora"/>
                <a:cs typeface="Sora"/>
                <a:sym typeface="Sora"/>
              </a:rPr>
              <a:t>Play doesn't require toys, movement, or laughter. A five-year-old building a tower is playing. So is a teenager designing a city in Minecraft, students arguing about surviving on Mars, or a medical student running an emergency simulation.</a:t>
            </a:r>
            <a:endParaRPr i="0" sz="1600" u="none" cap="none" strike="noStrike">
              <a:solidFill>
                <a:schemeClr val="dk1"/>
              </a:solidFill>
              <a:latin typeface="Sora"/>
              <a:ea typeface="Sora"/>
              <a:cs typeface="Sora"/>
              <a:sym typeface="Sora"/>
            </a:endParaRPr>
          </a:p>
        </p:txBody>
      </p:sp>
      <p:sp>
        <p:nvSpPr>
          <p:cNvPr id="309" name="Google Shape;309;p40"/>
          <p:cNvSpPr/>
          <p:nvPr/>
        </p:nvSpPr>
        <p:spPr>
          <a:xfrm>
            <a:off x="457200" y="6547104"/>
            <a:ext cx="365760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PLAY AS PEDAGOGY</a:t>
            </a:r>
            <a:endParaRPr b="0" i="0" sz="900" u="none" cap="none" strike="noStrike">
              <a:solidFill>
                <a:schemeClr val="dk1"/>
              </a:solidFill>
              <a:latin typeface="Calibri"/>
              <a:ea typeface="Calibri"/>
              <a:cs typeface="Calibri"/>
              <a:sym typeface="Calibri"/>
            </a:endParaRPr>
          </a:p>
        </p:txBody>
      </p:sp>
      <p:sp>
        <p:nvSpPr>
          <p:cNvPr id="310" name="Google Shape;310;p40"/>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5</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5" name="Shape 315"/>
        <p:cNvGrpSpPr/>
        <p:nvPr/>
      </p:nvGrpSpPr>
      <p:grpSpPr>
        <a:xfrm>
          <a:off x="0" y="0"/>
          <a:ext cx="0" cy="0"/>
          <a:chOff x="0" y="0"/>
          <a:chExt cx="0" cy="0"/>
        </a:xfrm>
      </p:grpSpPr>
      <p:sp>
        <p:nvSpPr>
          <p:cNvPr id="316" name="Google Shape;316;p41"/>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300" u="none" cap="none" strike="noStrike">
                <a:solidFill>
                  <a:srgbClr val="F96167"/>
                </a:solidFill>
                <a:latin typeface="Sora"/>
                <a:ea typeface="Sora"/>
                <a:cs typeface="Sora"/>
                <a:sym typeface="Sora"/>
              </a:rPr>
              <a:t>DESIGN PRINCIPLES</a:t>
            </a:r>
            <a:endParaRPr i="0" sz="1300" u="none" cap="none" strike="noStrike">
              <a:solidFill>
                <a:schemeClr val="dk1"/>
              </a:solidFill>
              <a:latin typeface="Sora"/>
              <a:ea typeface="Sora"/>
              <a:cs typeface="Sora"/>
              <a:sym typeface="Sora"/>
            </a:endParaRPr>
          </a:p>
        </p:txBody>
      </p:sp>
      <p:sp>
        <p:nvSpPr>
          <p:cNvPr id="317" name="Google Shape;317;p41"/>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2700"/>
              <a:buFont typeface="Bookman Old Style"/>
              <a:buNone/>
            </a:pPr>
            <a:r>
              <a:rPr b="1" i="0" lang="en-US" sz="2800" u="none" cap="none" strike="noStrike">
                <a:solidFill>
                  <a:srgbClr val="2F3C7E"/>
                </a:solidFill>
                <a:latin typeface="Sora"/>
                <a:ea typeface="Sora"/>
                <a:cs typeface="Sora"/>
                <a:sym typeface="Sora"/>
              </a:rPr>
              <a:t>Don't ask “does this look playful?”</a:t>
            </a:r>
            <a:endParaRPr i="0" sz="2800" u="none" cap="none" strike="noStrike">
              <a:solidFill>
                <a:schemeClr val="dk1"/>
              </a:solidFill>
              <a:latin typeface="Sora"/>
              <a:ea typeface="Sora"/>
              <a:cs typeface="Sora"/>
              <a:sym typeface="Sora"/>
            </a:endParaRPr>
          </a:p>
        </p:txBody>
      </p:sp>
      <p:sp>
        <p:nvSpPr>
          <p:cNvPr id="318" name="Google Shape;318;p41"/>
          <p:cNvSpPr/>
          <p:nvPr/>
        </p:nvSpPr>
        <p:spPr>
          <a:xfrm>
            <a:off x="548640" y="1188720"/>
            <a:ext cx="1078992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600"/>
              <a:buFont typeface="Calibri"/>
              <a:buNone/>
            </a:pPr>
            <a:r>
              <a:rPr i="1" lang="en-US" sz="1700" u="none" cap="none" strike="noStrike">
                <a:solidFill>
                  <a:srgbClr val="6B6F8C"/>
                </a:solidFill>
                <a:latin typeface="Sora"/>
                <a:ea typeface="Sora"/>
                <a:cs typeface="Sora"/>
                <a:sym typeface="Sora"/>
              </a:rPr>
              <a:t>Ask: does this create the conditions for playful behaviour?</a:t>
            </a:r>
            <a:endParaRPr i="0" sz="1700" u="none" cap="none" strike="noStrike">
              <a:solidFill>
                <a:schemeClr val="dk1"/>
              </a:solidFill>
              <a:latin typeface="Sora"/>
              <a:ea typeface="Sora"/>
              <a:cs typeface="Sora"/>
              <a:sym typeface="Sora"/>
            </a:endParaRPr>
          </a:p>
        </p:txBody>
      </p:sp>
      <p:sp>
        <p:nvSpPr>
          <p:cNvPr id="319" name="Google Shape;319;p41"/>
          <p:cNvSpPr/>
          <p:nvPr/>
        </p:nvSpPr>
        <p:spPr>
          <a:xfrm>
            <a:off x="566928" y="196596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20" name="Google Shape;320;p41"/>
          <p:cNvSpPr/>
          <p:nvPr/>
        </p:nvSpPr>
        <p:spPr>
          <a:xfrm>
            <a:off x="795528" y="219456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hoice.png" id="321" name="Google Shape;321;p41"/>
          <p:cNvPicPr preferRelativeResize="0"/>
          <p:nvPr/>
        </p:nvPicPr>
        <p:blipFill rotWithShape="1">
          <a:blip r:embed="rId3">
            <a:alphaModFix/>
          </a:blip>
          <a:srcRect b="0" l="0" r="0" t="0"/>
          <a:stretch/>
        </p:blipFill>
        <p:spPr>
          <a:xfrm>
            <a:off x="861365" y="2260397"/>
            <a:ext cx="416966" cy="416966"/>
          </a:xfrm>
          <a:prstGeom prst="rect">
            <a:avLst/>
          </a:prstGeom>
          <a:noFill/>
          <a:ln>
            <a:noFill/>
          </a:ln>
        </p:spPr>
      </p:pic>
      <p:sp>
        <p:nvSpPr>
          <p:cNvPr id="322" name="Google Shape;322;p41"/>
          <p:cNvSpPr/>
          <p:nvPr/>
        </p:nvSpPr>
        <p:spPr>
          <a:xfrm>
            <a:off x="1527048" y="216712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Choice</a:t>
            </a:r>
            <a:endParaRPr i="0" sz="1600" u="none" cap="none" strike="noStrike">
              <a:solidFill>
                <a:schemeClr val="dk1"/>
              </a:solidFill>
              <a:latin typeface="Sora"/>
              <a:ea typeface="Sora"/>
              <a:cs typeface="Sora"/>
              <a:sym typeface="Sora"/>
            </a:endParaRPr>
          </a:p>
        </p:txBody>
      </p:sp>
      <p:sp>
        <p:nvSpPr>
          <p:cNvPr id="323" name="Google Shape;323;p41"/>
          <p:cNvSpPr/>
          <p:nvPr/>
        </p:nvSpPr>
        <p:spPr>
          <a:xfrm>
            <a:off x="1527048" y="249631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Can I make decisions?</a:t>
            </a:r>
            <a:endParaRPr i="0" sz="1350" u="none" cap="none" strike="noStrike">
              <a:solidFill>
                <a:schemeClr val="dk1"/>
              </a:solidFill>
              <a:latin typeface="Sora"/>
              <a:ea typeface="Sora"/>
              <a:cs typeface="Sora"/>
              <a:sym typeface="Sora"/>
            </a:endParaRPr>
          </a:p>
        </p:txBody>
      </p:sp>
      <p:sp>
        <p:nvSpPr>
          <p:cNvPr id="324" name="Google Shape;324;p41"/>
          <p:cNvSpPr/>
          <p:nvPr/>
        </p:nvSpPr>
        <p:spPr>
          <a:xfrm>
            <a:off x="4270248" y="196596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25" name="Google Shape;325;p41"/>
          <p:cNvSpPr/>
          <p:nvPr/>
        </p:nvSpPr>
        <p:spPr>
          <a:xfrm>
            <a:off x="4498848" y="219456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hallenge.png" id="326" name="Google Shape;326;p41"/>
          <p:cNvPicPr preferRelativeResize="0"/>
          <p:nvPr/>
        </p:nvPicPr>
        <p:blipFill rotWithShape="1">
          <a:blip r:embed="rId4">
            <a:alphaModFix/>
          </a:blip>
          <a:srcRect b="0" l="0" r="0" t="0"/>
          <a:stretch/>
        </p:blipFill>
        <p:spPr>
          <a:xfrm>
            <a:off x="4564685" y="2260397"/>
            <a:ext cx="416966" cy="416966"/>
          </a:xfrm>
          <a:prstGeom prst="rect">
            <a:avLst/>
          </a:prstGeom>
          <a:noFill/>
          <a:ln>
            <a:noFill/>
          </a:ln>
        </p:spPr>
      </p:pic>
      <p:sp>
        <p:nvSpPr>
          <p:cNvPr id="327" name="Google Shape;327;p41"/>
          <p:cNvSpPr/>
          <p:nvPr/>
        </p:nvSpPr>
        <p:spPr>
          <a:xfrm>
            <a:off x="5230368" y="216712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Challenge</a:t>
            </a:r>
            <a:endParaRPr i="0" sz="1600" u="none" cap="none" strike="noStrike">
              <a:solidFill>
                <a:schemeClr val="dk1"/>
              </a:solidFill>
              <a:latin typeface="Sora"/>
              <a:ea typeface="Sora"/>
              <a:cs typeface="Sora"/>
              <a:sym typeface="Sora"/>
            </a:endParaRPr>
          </a:p>
        </p:txBody>
      </p:sp>
      <p:sp>
        <p:nvSpPr>
          <p:cNvPr id="328" name="Google Shape;328;p41"/>
          <p:cNvSpPr/>
          <p:nvPr/>
        </p:nvSpPr>
        <p:spPr>
          <a:xfrm>
            <a:off x="5230368" y="249631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Is there something I'm trying to accomplish?</a:t>
            </a:r>
            <a:endParaRPr i="0" sz="1350" u="none" cap="none" strike="noStrike">
              <a:solidFill>
                <a:schemeClr val="dk1"/>
              </a:solidFill>
              <a:latin typeface="Sora"/>
              <a:ea typeface="Sora"/>
              <a:cs typeface="Sora"/>
              <a:sym typeface="Sora"/>
            </a:endParaRPr>
          </a:p>
        </p:txBody>
      </p:sp>
      <p:sp>
        <p:nvSpPr>
          <p:cNvPr id="329" name="Google Shape;329;p41"/>
          <p:cNvSpPr/>
          <p:nvPr/>
        </p:nvSpPr>
        <p:spPr>
          <a:xfrm>
            <a:off x="7973568" y="196596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30" name="Google Shape;330;p41"/>
          <p:cNvSpPr/>
          <p:nvPr/>
        </p:nvSpPr>
        <p:spPr>
          <a:xfrm>
            <a:off x="8202168" y="219456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uncertainty.png" id="331" name="Google Shape;331;p41"/>
          <p:cNvPicPr preferRelativeResize="0"/>
          <p:nvPr/>
        </p:nvPicPr>
        <p:blipFill rotWithShape="1">
          <a:blip r:embed="rId5">
            <a:alphaModFix/>
          </a:blip>
          <a:srcRect b="0" l="0" r="0" t="0"/>
          <a:stretch/>
        </p:blipFill>
        <p:spPr>
          <a:xfrm>
            <a:off x="8268005" y="2260397"/>
            <a:ext cx="416966" cy="416966"/>
          </a:xfrm>
          <a:prstGeom prst="rect">
            <a:avLst/>
          </a:prstGeom>
          <a:noFill/>
          <a:ln>
            <a:noFill/>
          </a:ln>
        </p:spPr>
      </p:pic>
      <p:sp>
        <p:nvSpPr>
          <p:cNvPr id="332" name="Google Shape;332;p41"/>
          <p:cNvSpPr/>
          <p:nvPr/>
        </p:nvSpPr>
        <p:spPr>
          <a:xfrm>
            <a:off x="8933688" y="216712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Uncertainty</a:t>
            </a:r>
            <a:endParaRPr i="0" sz="1600" u="none" cap="none" strike="noStrike">
              <a:solidFill>
                <a:schemeClr val="dk1"/>
              </a:solidFill>
              <a:latin typeface="Sora"/>
              <a:ea typeface="Sora"/>
              <a:cs typeface="Sora"/>
              <a:sym typeface="Sora"/>
            </a:endParaRPr>
          </a:p>
        </p:txBody>
      </p:sp>
      <p:sp>
        <p:nvSpPr>
          <p:cNvPr id="333" name="Google Shape;333;p41"/>
          <p:cNvSpPr/>
          <p:nvPr/>
        </p:nvSpPr>
        <p:spPr>
          <a:xfrm>
            <a:off x="8933688" y="249631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Do I know exactly what will happen?</a:t>
            </a:r>
            <a:endParaRPr i="0" sz="1350" u="none" cap="none" strike="noStrike">
              <a:solidFill>
                <a:schemeClr val="dk1"/>
              </a:solidFill>
              <a:latin typeface="Sora"/>
              <a:ea typeface="Sora"/>
              <a:cs typeface="Sora"/>
              <a:sym typeface="Sora"/>
            </a:endParaRPr>
          </a:p>
        </p:txBody>
      </p:sp>
      <p:sp>
        <p:nvSpPr>
          <p:cNvPr id="334" name="Google Shape;334;p41"/>
          <p:cNvSpPr/>
          <p:nvPr/>
        </p:nvSpPr>
        <p:spPr>
          <a:xfrm>
            <a:off x="566928" y="370332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35" name="Google Shape;335;p41"/>
          <p:cNvSpPr/>
          <p:nvPr/>
        </p:nvSpPr>
        <p:spPr>
          <a:xfrm>
            <a:off x="795528" y="393192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experimentation.png" id="336" name="Google Shape;336;p41"/>
          <p:cNvPicPr preferRelativeResize="0"/>
          <p:nvPr/>
        </p:nvPicPr>
        <p:blipFill rotWithShape="1">
          <a:blip r:embed="rId6">
            <a:alphaModFix/>
          </a:blip>
          <a:srcRect b="0" l="0" r="0" t="0"/>
          <a:stretch/>
        </p:blipFill>
        <p:spPr>
          <a:xfrm>
            <a:off x="861365" y="3997757"/>
            <a:ext cx="416966" cy="416966"/>
          </a:xfrm>
          <a:prstGeom prst="rect">
            <a:avLst/>
          </a:prstGeom>
          <a:noFill/>
          <a:ln>
            <a:noFill/>
          </a:ln>
        </p:spPr>
      </p:pic>
      <p:sp>
        <p:nvSpPr>
          <p:cNvPr id="337" name="Google Shape;337;p41"/>
          <p:cNvSpPr/>
          <p:nvPr/>
        </p:nvSpPr>
        <p:spPr>
          <a:xfrm>
            <a:off x="1527048" y="390448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Experimentation</a:t>
            </a:r>
            <a:endParaRPr i="0" sz="1600" u="none" cap="none" strike="noStrike">
              <a:solidFill>
                <a:schemeClr val="dk1"/>
              </a:solidFill>
              <a:latin typeface="Sora"/>
              <a:ea typeface="Sora"/>
              <a:cs typeface="Sora"/>
              <a:sym typeface="Sora"/>
            </a:endParaRPr>
          </a:p>
        </p:txBody>
      </p:sp>
      <p:sp>
        <p:nvSpPr>
          <p:cNvPr id="338" name="Google Shape;338;p41"/>
          <p:cNvSpPr/>
          <p:nvPr/>
        </p:nvSpPr>
        <p:spPr>
          <a:xfrm>
            <a:off x="1527048" y="423367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Can I try different approaches?</a:t>
            </a:r>
            <a:endParaRPr i="0" sz="1350" u="none" cap="none" strike="noStrike">
              <a:solidFill>
                <a:schemeClr val="dk1"/>
              </a:solidFill>
              <a:latin typeface="Sora"/>
              <a:ea typeface="Sora"/>
              <a:cs typeface="Sora"/>
              <a:sym typeface="Sora"/>
            </a:endParaRPr>
          </a:p>
        </p:txBody>
      </p:sp>
      <p:sp>
        <p:nvSpPr>
          <p:cNvPr id="339" name="Google Shape;339;p41"/>
          <p:cNvSpPr/>
          <p:nvPr/>
        </p:nvSpPr>
        <p:spPr>
          <a:xfrm>
            <a:off x="4270248" y="370332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40" name="Google Shape;340;p41"/>
          <p:cNvSpPr/>
          <p:nvPr/>
        </p:nvSpPr>
        <p:spPr>
          <a:xfrm>
            <a:off x="4498848" y="393192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feedback.png" id="341" name="Google Shape;341;p41"/>
          <p:cNvPicPr preferRelativeResize="0"/>
          <p:nvPr/>
        </p:nvPicPr>
        <p:blipFill rotWithShape="1">
          <a:blip r:embed="rId7">
            <a:alphaModFix/>
          </a:blip>
          <a:srcRect b="0" l="0" r="0" t="0"/>
          <a:stretch/>
        </p:blipFill>
        <p:spPr>
          <a:xfrm>
            <a:off x="4564685" y="3997757"/>
            <a:ext cx="416966" cy="416966"/>
          </a:xfrm>
          <a:prstGeom prst="rect">
            <a:avLst/>
          </a:prstGeom>
          <a:noFill/>
          <a:ln>
            <a:noFill/>
          </a:ln>
        </p:spPr>
      </p:pic>
      <p:sp>
        <p:nvSpPr>
          <p:cNvPr id="342" name="Google Shape;342;p41"/>
          <p:cNvSpPr/>
          <p:nvPr/>
        </p:nvSpPr>
        <p:spPr>
          <a:xfrm>
            <a:off x="5230368" y="390448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Feedback</a:t>
            </a:r>
            <a:endParaRPr i="0" sz="1600" u="none" cap="none" strike="noStrike">
              <a:solidFill>
                <a:schemeClr val="dk1"/>
              </a:solidFill>
              <a:latin typeface="Sora"/>
              <a:ea typeface="Sora"/>
              <a:cs typeface="Sora"/>
              <a:sym typeface="Sora"/>
            </a:endParaRPr>
          </a:p>
        </p:txBody>
      </p:sp>
      <p:sp>
        <p:nvSpPr>
          <p:cNvPr id="343" name="Google Shape;343;p41"/>
          <p:cNvSpPr/>
          <p:nvPr/>
        </p:nvSpPr>
        <p:spPr>
          <a:xfrm>
            <a:off x="5230368" y="423367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Does the environment respond to what I do?</a:t>
            </a:r>
            <a:endParaRPr i="0" sz="1350" u="none" cap="none" strike="noStrike">
              <a:solidFill>
                <a:schemeClr val="dk1"/>
              </a:solidFill>
              <a:latin typeface="Sora"/>
              <a:ea typeface="Sora"/>
              <a:cs typeface="Sora"/>
              <a:sym typeface="Sora"/>
            </a:endParaRPr>
          </a:p>
        </p:txBody>
      </p:sp>
      <p:sp>
        <p:nvSpPr>
          <p:cNvPr id="344" name="Google Shape;344;p41"/>
          <p:cNvSpPr/>
          <p:nvPr/>
        </p:nvSpPr>
        <p:spPr>
          <a:xfrm>
            <a:off x="7973568" y="3703320"/>
            <a:ext cx="3566160" cy="1554480"/>
          </a:xfrm>
          <a:prstGeom prst="roundRect">
            <a:avLst>
              <a:gd fmla="val 5882"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45" name="Google Shape;345;p41"/>
          <p:cNvSpPr/>
          <p:nvPr/>
        </p:nvSpPr>
        <p:spPr>
          <a:xfrm>
            <a:off x="8202168" y="3931920"/>
            <a:ext cx="548640" cy="548640"/>
          </a:xfrm>
          <a:prstGeom prst="ellipse">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onsequence.png" id="346" name="Google Shape;346;p41"/>
          <p:cNvPicPr preferRelativeResize="0"/>
          <p:nvPr/>
        </p:nvPicPr>
        <p:blipFill rotWithShape="1">
          <a:blip r:embed="rId8">
            <a:alphaModFix/>
          </a:blip>
          <a:srcRect b="0" l="0" r="0" t="0"/>
          <a:stretch/>
        </p:blipFill>
        <p:spPr>
          <a:xfrm>
            <a:off x="8268005" y="3997757"/>
            <a:ext cx="416966" cy="416966"/>
          </a:xfrm>
          <a:prstGeom prst="rect">
            <a:avLst/>
          </a:prstGeom>
          <a:noFill/>
          <a:ln>
            <a:noFill/>
          </a:ln>
        </p:spPr>
      </p:pic>
      <p:sp>
        <p:nvSpPr>
          <p:cNvPr id="347" name="Google Shape;347;p41"/>
          <p:cNvSpPr/>
          <p:nvPr/>
        </p:nvSpPr>
        <p:spPr>
          <a:xfrm>
            <a:off x="8933688" y="3904488"/>
            <a:ext cx="2468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500"/>
              <a:buFont typeface="Bookman Old Style"/>
              <a:buNone/>
            </a:pPr>
            <a:r>
              <a:rPr b="1" i="0" lang="en-US" sz="1600" u="none" cap="none" strike="noStrike">
                <a:solidFill>
                  <a:srgbClr val="2F3C7E"/>
                </a:solidFill>
                <a:latin typeface="Sora"/>
                <a:ea typeface="Sora"/>
                <a:cs typeface="Sora"/>
                <a:sym typeface="Sora"/>
              </a:rPr>
              <a:t>Consequence</a:t>
            </a:r>
            <a:endParaRPr i="0" sz="1600" u="none" cap="none" strike="noStrike">
              <a:solidFill>
                <a:schemeClr val="dk1"/>
              </a:solidFill>
              <a:latin typeface="Sora"/>
              <a:ea typeface="Sora"/>
              <a:cs typeface="Sora"/>
              <a:sym typeface="Sora"/>
            </a:endParaRPr>
          </a:p>
        </p:txBody>
      </p:sp>
      <p:sp>
        <p:nvSpPr>
          <p:cNvPr id="348" name="Google Shape;348;p41"/>
          <p:cNvSpPr/>
          <p:nvPr/>
        </p:nvSpPr>
        <p:spPr>
          <a:xfrm>
            <a:off x="8933688" y="4233672"/>
            <a:ext cx="2468880"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8000"/>
              </a:lnSpc>
              <a:spcBef>
                <a:spcPts val="0"/>
              </a:spcBef>
              <a:spcAft>
                <a:spcPts val="0"/>
              </a:spcAft>
              <a:buClr>
                <a:srgbClr val="3A3A3A"/>
              </a:buClr>
              <a:buSzPts val="1250"/>
              <a:buFont typeface="Calibri"/>
              <a:buNone/>
            </a:pPr>
            <a:r>
              <a:rPr i="0" lang="en-US" sz="1350" u="none" cap="none" strike="noStrike">
                <a:solidFill>
                  <a:srgbClr val="3A3A3A"/>
                </a:solidFill>
                <a:latin typeface="Sora"/>
                <a:ea typeface="Sora"/>
                <a:cs typeface="Sora"/>
                <a:sym typeface="Sora"/>
              </a:rPr>
              <a:t>Do my decisions actually matter?</a:t>
            </a:r>
            <a:endParaRPr i="0" sz="1350" u="none" cap="none" strike="noStrike">
              <a:solidFill>
                <a:schemeClr val="dk1"/>
              </a:solidFill>
              <a:latin typeface="Sora"/>
              <a:ea typeface="Sora"/>
              <a:cs typeface="Sora"/>
              <a:sym typeface="Sora"/>
            </a:endParaRPr>
          </a:p>
        </p:txBody>
      </p:sp>
      <p:sp>
        <p:nvSpPr>
          <p:cNvPr id="349" name="Google Shape;349;p41"/>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6</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4" name="Shape 354"/>
        <p:cNvGrpSpPr/>
        <p:nvPr/>
      </p:nvGrpSpPr>
      <p:grpSpPr>
        <a:xfrm>
          <a:off x="0" y="0"/>
          <a:ext cx="0" cy="0"/>
          <a:chOff x="0" y="0"/>
          <a:chExt cx="0" cy="0"/>
        </a:xfrm>
      </p:grpSpPr>
      <p:sp>
        <p:nvSpPr>
          <p:cNvPr id="355" name="Google Shape;355;p42"/>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3200"/>
              <a:buFont typeface="Bookman Old Style"/>
              <a:buNone/>
            </a:pPr>
            <a:r>
              <a:rPr b="1" i="0" lang="en-US" sz="3300" u="none" cap="none" strike="noStrike">
                <a:solidFill>
                  <a:srgbClr val="2F3C7E"/>
                </a:solidFill>
                <a:latin typeface="Sora"/>
                <a:ea typeface="Sora"/>
                <a:cs typeface="Sora"/>
                <a:sym typeface="Sora"/>
              </a:rPr>
              <a:t>Teaching climate change</a:t>
            </a:r>
            <a:endParaRPr i="0" sz="3300" u="none" cap="none" strike="noStrike">
              <a:solidFill>
                <a:schemeClr val="dk1"/>
              </a:solidFill>
              <a:latin typeface="Sora"/>
              <a:ea typeface="Sora"/>
              <a:cs typeface="Sora"/>
              <a:sym typeface="Sora"/>
            </a:endParaRPr>
          </a:p>
        </p:txBody>
      </p:sp>
      <p:sp>
        <p:nvSpPr>
          <p:cNvPr id="356" name="Google Shape;356;p42"/>
          <p:cNvSpPr/>
          <p:nvPr/>
        </p:nvSpPr>
        <p:spPr>
          <a:xfrm>
            <a:off x="566928" y="1554480"/>
            <a:ext cx="5212080" cy="4206240"/>
          </a:xfrm>
          <a:prstGeom prst="roundRect">
            <a:avLst>
              <a:gd fmla="val 260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57" name="Google Shape;357;p42"/>
          <p:cNvSpPr/>
          <p:nvPr/>
        </p:nvSpPr>
        <p:spPr>
          <a:xfrm>
            <a:off x="868680" y="1783080"/>
            <a:ext cx="4572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100"/>
              <a:buFont typeface="Calibri"/>
              <a:buNone/>
            </a:pPr>
            <a:r>
              <a:rPr b="1" i="0" lang="en-US" sz="1200" u="none" cap="none" strike="noStrike">
                <a:solidFill>
                  <a:srgbClr val="6B6F8C"/>
                </a:solidFill>
                <a:latin typeface="Sora"/>
                <a:ea typeface="Sora"/>
                <a:cs typeface="Sora"/>
                <a:sym typeface="Sora"/>
              </a:rPr>
              <a:t>TRADITIONAL</a:t>
            </a:r>
            <a:endParaRPr i="0" sz="1200" u="none" cap="none" strike="noStrike">
              <a:solidFill>
                <a:schemeClr val="dk1"/>
              </a:solidFill>
              <a:latin typeface="Sora"/>
              <a:ea typeface="Sora"/>
              <a:cs typeface="Sora"/>
              <a:sym typeface="Sora"/>
            </a:endParaRPr>
          </a:p>
        </p:txBody>
      </p:sp>
      <p:sp>
        <p:nvSpPr>
          <p:cNvPr id="358" name="Google Shape;358;p42"/>
          <p:cNvSpPr/>
          <p:nvPr/>
        </p:nvSpPr>
        <p:spPr>
          <a:xfrm>
            <a:off x="868680" y="2258568"/>
            <a:ext cx="109728" cy="109728"/>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59" name="Google Shape;359;p42"/>
          <p:cNvSpPr/>
          <p:nvPr/>
        </p:nvSpPr>
        <p:spPr>
          <a:xfrm>
            <a:off x="1115568" y="2194560"/>
            <a:ext cx="4389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noStrike">
                <a:solidFill>
                  <a:srgbClr val="3A3A3A"/>
                </a:solidFill>
                <a:latin typeface="Sora"/>
                <a:ea typeface="Sora"/>
                <a:cs typeface="Sora"/>
                <a:sym typeface="Sora"/>
              </a:rPr>
              <a:t>A presentation</a:t>
            </a:r>
            <a:endParaRPr i="0" sz="1600" u="none" cap="none" strike="noStrike">
              <a:solidFill>
                <a:schemeClr val="dk1"/>
              </a:solidFill>
              <a:latin typeface="Sora"/>
              <a:ea typeface="Sora"/>
              <a:cs typeface="Sora"/>
              <a:sym typeface="Sora"/>
            </a:endParaRPr>
          </a:p>
        </p:txBody>
      </p:sp>
      <p:sp>
        <p:nvSpPr>
          <p:cNvPr id="360" name="Google Shape;360;p42"/>
          <p:cNvSpPr/>
          <p:nvPr/>
        </p:nvSpPr>
        <p:spPr>
          <a:xfrm>
            <a:off x="868680" y="2715768"/>
            <a:ext cx="109728" cy="109728"/>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61" name="Google Shape;361;p42"/>
          <p:cNvSpPr/>
          <p:nvPr/>
        </p:nvSpPr>
        <p:spPr>
          <a:xfrm>
            <a:off x="1115568" y="2651760"/>
            <a:ext cx="4389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noStrike">
                <a:solidFill>
                  <a:srgbClr val="3A3A3A"/>
                </a:solidFill>
                <a:latin typeface="Sora"/>
                <a:ea typeface="Sora"/>
                <a:cs typeface="Sora"/>
                <a:sym typeface="Sora"/>
              </a:rPr>
              <a:t>Causes of climate change</a:t>
            </a:r>
            <a:endParaRPr i="0" sz="1600" u="none" cap="none" strike="noStrike">
              <a:solidFill>
                <a:schemeClr val="dk1"/>
              </a:solidFill>
              <a:latin typeface="Sora"/>
              <a:ea typeface="Sora"/>
              <a:cs typeface="Sora"/>
              <a:sym typeface="Sora"/>
            </a:endParaRPr>
          </a:p>
        </p:txBody>
      </p:sp>
      <p:sp>
        <p:nvSpPr>
          <p:cNvPr id="362" name="Google Shape;362;p42"/>
          <p:cNvSpPr/>
          <p:nvPr/>
        </p:nvSpPr>
        <p:spPr>
          <a:xfrm>
            <a:off x="868680" y="3172968"/>
            <a:ext cx="109728" cy="109728"/>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63" name="Google Shape;363;p42"/>
          <p:cNvSpPr/>
          <p:nvPr/>
        </p:nvSpPr>
        <p:spPr>
          <a:xfrm>
            <a:off x="1115568" y="3108960"/>
            <a:ext cx="4389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noStrike">
                <a:solidFill>
                  <a:srgbClr val="3A3A3A"/>
                </a:solidFill>
                <a:latin typeface="Sora"/>
                <a:ea typeface="Sora"/>
                <a:cs typeface="Sora"/>
                <a:sym typeface="Sora"/>
              </a:rPr>
              <a:t>Effects of climate change</a:t>
            </a:r>
            <a:endParaRPr i="0" sz="1600" u="none" cap="none" strike="noStrike">
              <a:solidFill>
                <a:schemeClr val="dk1"/>
              </a:solidFill>
              <a:latin typeface="Sora"/>
              <a:ea typeface="Sora"/>
              <a:cs typeface="Sora"/>
              <a:sym typeface="Sora"/>
            </a:endParaRPr>
          </a:p>
        </p:txBody>
      </p:sp>
      <p:sp>
        <p:nvSpPr>
          <p:cNvPr id="364" name="Google Shape;364;p42"/>
          <p:cNvSpPr/>
          <p:nvPr/>
        </p:nvSpPr>
        <p:spPr>
          <a:xfrm>
            <a:off x="868680" y="3630168"/>
            <a:ext cx="109728" cy="109728"/>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65" name="Google Shape;365;p42"/>
          <p:cNvSpPr/>
          <p:nvPr/>
        </p:nvSpPr>
        <p:spPr>
          <a:xfrm>
            <a:off x="1115568" y="3566160"/>
            <a:ext cx="4389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noStrike">
                <a:solidFill>
                  <a:srgbClr val="3A3A3A"/>
                </a:solidFill>
                <a:latin typeface="Sora"/>
                <a:ea typeface="Sora"/>
                <a:cs typeface="Sora"/>
                <a:sym typeface="Sora"/>
              </a:rPr>
              <a:t>A worksheet</a:t>
            </a:r>
            <a:endParaRPr i="0" sz="1600" u="none" cap="none" strike="noStrike">
              <a:solidFill>
                <a:schemeClr val="dk1"/>
              </a:solidFill>
              <a:latin typeface="Sora"/>
              <a:ea typeface="Sora"/>
              <a:cs typeface="Sora"/>
              <a:sym typeface="Sora"/>
            </a:endParaRPr>
          </a:p>
        </p:txBody>
      </p:sp>
      <p:sp>
        <p:nvSpPr>
          <p:cNvPr id="366" name="Google Shape;366;p42"/>
          <p:cNvSpPr/>
          <p:nvPr/>
        </p:nvSpPr>
        <p:spPr>
          <a:xfrm>
            <a:off x="868680" y="4087368"/>
            <a:ext cx="109728" cy="109728"/>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67" name="Google Shape;367;p42"/>
          <p:cNvSpPr/>
          <p:nvPr/>
        </p:nvSpPr>
        <p:spPr>
          <a:xfrm>
            <a:off x="1115568" y="4023360"/>
            <a:ext cx="4389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500"/>
              <a:buFont typeface="Calibri"/>
              <a:buNone/>
            </a:pPr>
            <a:r>
              <a:rPr i="0" lang="en-US" sz="1600" u="none" cap="none" strike="noStrike">
                <a:solidFill>
                  <a:srgbClr val="3A3A3A"/>
                </a:solidFill>
                <a:latin typeface="Sora"/>
                <a:ea typeface="Sora"/>
                <a:cs typeface="Sora"/>
                <a:sym typeface="Sora"/>
              </a:rPr>
              <a:t>A quiz</a:t>
            </a:r>
            <a:endParaRPr i="0" sz="1600" u="none" cap="none" strike="noStrike">
              <a:solidFill>
                <a:schemeClr val="dk1"/>
              </a:solidFill>
              <a:latin typeface="Sora"/>
              <a:ea typeface="Sora"/>
              <a:cs typeface="Sora"/>
              <a:sym typeface="Sora"/>
            </a:endParaRPr>
          </a:p>
        </p:txBody>
      </p:sp>
      <p:sp>
        <p:nvSpPr>
          <p:cNvPr id="368" name="Google Shape;368;p42"/>
          <p:cNvSpPr/>
          <p:nvPr/>
        </p:nvSpPr>
        <p:spPr>
          <a:xfrm>
            <a:off x="6355080" y="1554480"/>
            <a:ext cx="5212080" cy="4206240"/>
          </a:xfrm>
          <a:prstGeom prst="roundRect">
            <a:avLst>
              <a:gd fmla="val 2609"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69" name="Google Shape;369;p42"/>
          <p:cNvSpPr/>
          <p:nvPr/>
        </p:nvSpPr>
        <p:spPr>
          <a:xfrm>
            <a:off x="6656832" y="1783080"/>
            <a:ext cx="4572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100"/>
              <a:buFont typeface="Calibri"/>
              <a:buNone/>
            </a:pPr>
            <a:r>
              <a:rPr b="1" i="0" lang="en-US" sz="1200" u="none" cap="none" strike="noStrike">
                <a:solidFill>
                  <a:srgbClr val="F9E795"/>
                </a:solidFill>
                <a:latin typeface="Sora"/>
                <a:ea typeface="Sora"/>
                <a:cs typeface="Sora"/>
                <a:sym typeface="Sora"/>
              </a:rPr>
              <a:t>THROUGH PLAY</a:t>
            </a:r>
            <a:endParaRPr i="0" sz="1200" u="none" cap="none" strike="noStrike">
              <a:solidFill>
                <a:schemeClr val="dk1"/>
              </a:solidFill>
              <a:latin typeface="Sora"/>
              <a:ea typeface="Sora"/>
              <a:cs typeface="Sora"/>
              <a:sym typeface="Sora"/>
            </a:endParaRPr>
          </a:p>
        </p:txBody>
      </p:sp>
      <p:sp>
        <p:nvSpPr>
          <p:cNvPr id="370" name="Google Shape;370;p42"/>
          <p:cNvSpPr/>
          <p:nvPr/>
        </p:nvSpPr>
        <p:spPr>
          <a:xfrm>
            <a:off x="6656832" y="2148840"/>
            <a:ext cx="4663440" cy="128016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E4E7F7"/>
              </a:buClr>
              <a:buSzPts val="1400"/>
              <a:buFont typeface="Calibri"/>
              <a:buNone/>
            </a:pPr>
            <a:r>
              <a:rPr i="0" lang="en-US" sz="1500" u="none" cap="none" strike="noStrike">
                <a:solidFill>
                  <a:srgbClr val="E4E7F7"/>
                </a:solidFill>
                <a:latin typeface="Sora"/>
                <a:ea typeface="Sora"/>
                <a:cs typeface="Sora"/>
                <a:sym typeface="Sora"/>
              </a:rPr>
              <a:t>Students lead a fictional city with a limited budget: invest in public transport? Build a coal plant? Subsidize EVs? Protect a forest?</a:t>
            </a:r>
            <a:endParaRPr i="0" sz="1500" u="none" cap="none" strike="noStrike">
              <a:solidFill>
                <a:schemeClr val="dk1"/>
              </a:solidFill>
              <a:latin typeface="Sora"/>
              <a:ea typeface="Sora"/>
              <a:cs typeface="Sora"/>
              <a:sym typeface="Sora"/>
            </a:endParaRPr>
          </a:p>
        </p:txBody>
      </p:sp>
      <p:sp>
        <p:nvSpPr>
          <p:cNvPr id="371" name="Google Shape;371;p42"/>
          <p:cNvSpPr/>
          <p:nvPr/>
        </p:nvSpPr>
        <p:spPr>
          <a:xfrm>
            <a:off x="6656832" y="3520440"/>
            <a:ext cx="4663440" cy="118872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C7CCEE"/>
              </a:buClr>
              <a:buSzPts val="1400"/>
              <a:buFont typeface="Calibri"/>
              <a:buNone/>
            </a:pPr>
            <a:r>
              <a:rPr i="1" lang="en-US" sz="1500" u="none" cap="none" strike="noStrike">
                <a:solidFill>
                  <a:srgbClr val="C7CCEE"/>
                </a:solidFill>
                <a:latin typeface="Sora"/>
                <a:ea typeface="Sora"/>
                <a:cs typeface="Sora"/>
                <a:sym typeface="Sora"/>
              </a:rPr>
              <a:t>After every decision, the world responds — pollution falls but unemployment rises; the economy grows but biodiversity declines.</a:t>
            </a:r>
            <a:endParaRPr i="0" sz="1500" u="none" cap="none" strike="noStrike">
              <a:solidFill>
                <a:schemeClr val="dk1"/>
              </a:solidFill>
              <a:latin typeface="Sora"/>
              <a:ea typeface="Sora"/>
              <a:cs typeface="Sora"/>
              <a:sym typeface="Sora"/>
            </a:endParaRPr>
          </a:p>
        </p:txBody>
      </p:sp>
      <p:sp>
        <p:nvSpPr>
          <p:cNvPr id="372" name="Google Shape;372;p42"/>
          <p:cNvSpPr/>
          <p:nvPr/>
        </p:nvSpPr>
        <p:spPr>
          <a:xfrm>
            <a:off x="6656832" y="4800600"/>
            <a:ext cx="4663440" cy="822960"/>
          </a:xfrm>
          <a:prstGeom prst="rect">
            <a:avLst/>
          </a:prstGeom>
          <a:noFill/>
          <a:ln>
            <a:noFill/>
          </a:ln>
        </p:spPr>
        <p:txBody>
          <a:bodyPr anchorCtr="0" anchor="ctr" bIns="45700" lIns="91425" spcFirstLastPara="1" rIns="91425" wrap="square" tIns="45700">
            <a:noAutofit/>
          </a:bodyPr>
          <a:lstStyle/>
          <a:p>
            <a:pPr indent="0" lvl="0" marL="0" marR="0" rtl="0" algn="l">
              <a:lnSpc>
                <a:spcPct val="124137"/>
              </a:lnSpc>
              <a:spcBef>
                <a:spcPts val="0"/>
              </a:spcBef>
              <a:spcAft>
                <a:spcPts val="0"/>
              </a:spcAft>
              <a:buClr>
                <a:srgbClr val="FFFFFF"/>
              </a:buClr>
              <a:buSzPts val="1450"/>
              <a:buFont typeface="Bookman Old Style"/>
              <a:buNone/>
            </a:pPr>
            <a:r>
              <a:rPr b="1" i="0" lang="en-US" sz="1550" u="none" cap="none" strike="noStrike">
                <a:solidFill>
                  <a:srgbClr val="FFFFFF"/>
                </a:solidFill>
                <a:latin typeface="Sora"/>
                <a:ea typeface="Sora"/>
                <a:cs typeface="Sora"/>
                <a:sym typeface="Sora"/>
              </a:rPr>
              <a:t>Climate change stops being a definition on a slide. It becomes a system the learner is navigating.</a:t>
            </a:r>
            <a:endParaRPr i="0" sz="1550" u="none" cap="none" strike="noStrike">
              <a:solidFill>
                <a:schemeClr val="dk1"/>
              </a:solidFill>
              <a:latin typeface="Sora"/>
              <a:ea typeface="Sora"/>
              <a:cs typeface="Sora"/>
              <a:sym typeface="Sora"/>
            </a:endParaRPr>
          </a:p>
        </p:txBody>
      </p:sp>
      <p:sp>
        <p:nvSpPr>
          <p:cNvPr id="373" name="Google Shape;373;p42"/>
          <p:cNvSpPr/>
          <p:nvPr/>
        </p:nvSpPr>
        <p:spPr>
          <a:xfrm>
            <a:off x="457200" y="6547104"/>
            <a:ext cx="365760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PLAY AS PEDAGOGY</a:t>
            </a:r>
            <a:endParaRPr b="0" i="0" sz="900" u="none" cap="none" strike="noStrike">
              <a:solidFill>
                <a:schemeClr val="dk1"/>
              </a:solidFill>
              <a:latin typeface="Calibri"/>
              <a:ea typeface="Calibri"/>
              <a:cs typeface="Calibri"/>
              <a:sym typeface="Calibri"/>
            </a:endParaRPr>
          </a:p>
        </p:txBody>
      </p:sp>
      <p:sp>
        <p:nvSpPr>
          <p:cNvPr id="374" name="Google Shape;374;p42"/>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7</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9" name="Shape 379"/>
        <p:cNvGrpSpPr/>
        <p:nvPr/>
      </p:nvGrpSpPr>
      <p:grpSpPr>
        <a:xfrm>
          <a:off x="0" y="0"/>
          <a:ext cx="0" cy="0"/>
          <a:chOff x="0" y="0"/>
          <a:chExt cx="0" cy="0"/>
        </a:xfrm>
      </p:grpSpPr>
      <p:sp>
        <p:nvSpPr>
          <p:cNvPr id="380" name="Google Shape;380;p43"/>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2800"/>
              <a:buFont typeface="Bookman Old Style"/>
              <a:buNone/>
            </a:pPr>
            <a:r>
              <a:rPr b="1" i="0" lang="en-US" sz="2900" u="none" cap="none" strike="noStrike">
                <a:solidFill>
                  <a:srgbClr val="2F3C7E"/>
                </a:solidFill>
                <a:latin typeface="Sora"/>
                <a:ea typeface="Sora"/>
                <a:cs typeface="Sora"/>
                <a:sym typeface="Sora"/>
              </a:rPr>
              <a:t>Constraints spark creativity</a:t>
            </a:r>
            <a:endParaRPr i="0" sz="2900" u="none" cap="none" strike="noStrike">
              <a:solidFill>
                <a:schemeClr val="dk1"/>
              </a:solidFill>
              <a:latin typeface="Sora"/>
              <a:ea typeface="Sora"/>
              <a:cs typeface="Sora"/>
              <a:sym typeface="Sora"/>
            </a:endParaRPr>
          </a:p>
        </p:txBody>
      </p:sp>
      <p:sp>
        <p:nvSpPr>
          <p:cNvPr id="381" name="Google Shape;381;p43"/>
          <p:cNvSpPr/>
          <p:nvPr/>
        </p:nvSpPr>
        <p:spPr>
          <a:xfrm>
            <a:off x="566928" y="1600200"/>
            <a:ext cx="5349240" cy="4114800"/>
          </a:xfrm>
          <a:prstGeom prst="roundRect">
            <a:avLst>
              <a:gd fmla="val 2667"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82" name="Google Shape;382;p43"/>
          <p:cNvSpPr/>
          <p:nvPr/>
        </p:nvSpPr>
        <p:spPr>
          <a:xfrm>
            <a:off x="868680" y="1828800"/>
            <a:ext cx="47548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800"/>
              <a:buFont typeface="Bookman Old Style"/>
              <a:buNone/>
            </a:pPr>
            <a:r>
              <a:rPr b="1" i="0" lang="en-US" sz="1900" u="none" cap="none" strike="noStrike">
                <a:solidFill>
                  <a:srgbClr val="F96167"/>
                </a:solidFill>
                <a:latin typeface="Sora"/>
                <a:ea typeface="Sora"/>
                <a:cs typeface="Sora"/>
                <a:sym typeface="Sora"/>
              </a:rPr>
              <a:t>Creative writing</a:t>
            </a:r>
            <a:endParaRPr i="0" sz="1900" u="none" cap="none" strike="noStrike">
              <a:solidFill>
                <a:schemeClr val="dk1"/>
              </a:solidFill>
              <a:latin typeface="Sora"/>
              <a:ea typeface="Sora"/>
              <a:cs typeface="Sora"/>
              <a:sym typeface="Sora"/>
            </a:endParaRPr>
          </a:p>
        </p:txBody>
      </p:sp>
      <p:sp>
        <p:nvSpPr>
          <p:cNvPr id="383" name="Google Shape;383;p43"/>
          <p:cNvSpPr/>
          <p:nvPr/>
        </p:nvSpPr>
        <p:spPr>
          <a:xfrm>
            <a:off x="868680" y="2286000"/>
            <a:ext cx="475488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Instead of "write a 500-word story," draw three cards:</a:t>
            </a:r>
            <a:endParaRPr i="0" sz="1450" u="none" cap="none" strike="noStrike">
              <a:solidFill>
                <a:schemeClr val="dk1"/>
              </a:solidFill>
              <a:latin typeface="Sora"/>
              <a:ea typeface="Sora"/>
              <a:cs typeface="Sora"/>
              <a:sym typeface="Sora"/>
            </a:endParaRPr>
          </a:p>
        </p:txBody>
      </p:sp>
      <p:sp>
        <p:nvSpPr>
          <p:cNvPr id="384" name="Google Shape;384;p43"/>
          <p:cNvSpPr/>
          <p:nvPr/>
        </p:nvSpPr>
        <p:spPr>
          <a:xfrm>
            <a:off x="868680" y="2834640"/>
            <a:ext cx="4754880" cy="475488"/>
          </a:xfrm>
          <a:prstGeom prst="roundRect">
            <a:avLst>
              <a:gd fmla="val 1153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85" name="Google Shape;385;p43"/>
          <p:cNvSpPr/>
          <p:nvPr/>
        </p:nvSpPr>
        <p:spPr>
          <a:xfrm>
            <a:off x="1005840" y="2889504"/>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Calibri"/>
              <a:buNone/>
            </a:pPr>
            <a:r>
              <a:rPr b="1" i="0" lang="en-US" u="none" cap="none" strike="noStrike">
                <a:solidFill>
                  <a:srgbClr val="2F3C7E"/>
                </a:solidFill>
                <a:latin typeface="Sora"/>
                <a:ea typeface="Sora"/>
                <a:cs typeface="Sora"/>
                <a:sym typeface="Sora"/>
              </a:rPr>
              <a:t>Character:  </a:t>
            </a:r>
            <a:r>
              <a:rPr i="0" lang="en-US" u="none" cap="none" strike="noStrike">
                <a:solidFill>
                  <a:srgbClr val="3A3A3A"/>
                </a:solidFill>
                <a:latin typeface="Sora"/>
                <a:ea typeface="Sora"/>
                <a:cs typeface="Sora"/>
                <a:sym typeface="Sora"/>
              </a:rPr>
              <a:t>An astronaut who hates space</a:t>
            </a:r>
            <a:endParaRPr i="0" u="none" cap="none" strike="noStrike">
              <a:solidFill>
                <a:schemeClr val="dk1"/>
              </a:solidFill>
              <a:latin typeface="Sora"/>
              <a:ea typeface="Sora"/>
              <a:cs typeface="Sora"/>
              <a:sym typeface="Sora"/>
            </a:endParaRPr>
          </a:p>
        </p:txBody>
      </p:sp>
      <p:sp>
        <p:nvSpPr>
          <p:cNvPr id="386" name="Google Shape;386;p43"/>
          <p:cNvSpPr/>
          <p:nvPr/>
        </p:nvSpPr>
        <p:spPr>
          <a:xfrm>
            <a:off x="868680" y="3429000"/>
            <a:ext cx="4754880" cy="475488"/>
          </a:xfrm>
          <a:prstGeom prst="roundRect">
            <a:avLst>
              <a:gd fmla="val 1153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87" name="Google Shape;387;p43"/>
          <p:cNvSpPr/>
          <p:nvPr/>
        </p:nvSpPr>
        <p:spPr>
          <a:xfrm>
            <a:off x="1005840" y="3483864"/>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Calibri"/>
              <a:buNone/>
            </a:pPr>
            <a:r>
              <a:rPr b="1" i="0" lang="en-US" u="none" cap="none" strike="noStrike">
                <a:solidFill>
                  <a:srgbClr val="2F3C7E"/>
                </a:solidFill>
                <a:latin typeface="Sora"/>
                <a:ea typeface="Sora"/>
                <a:cs typeface="Sora"/>
                <a:sym typeface="Sora"/>
              </a:rPr>
              <a:t>Setting:  </a:t>
            </a:r>
            <a:r>
              <a:rPr i="0" lang="en-US" u="none" cap="none" strike="noStrike">
                <a:solidFill>
                  <a:srgbClr val="3A3A3A"/>
                </a:solidFill>
                <a:latin typeface="Sora"/>
                <a:ea typeface="Sora"/>
                <a:cs typeface="Sora"/>
                <a:sym typeface="Sora"/>
              </a:rPr>
              <a:t>A wedding</a:t>
            </a:r>
            <a:endParaRPr i="0" u="none" cap="none" strike="noStrike">
              <a:solidFill>
                <a:schemeClr val="dk1"/>
              </a:solidFill>
              <a:latin typeface="Sora"/>
              <a:ea typeface="Sora"/>
              <a:cs typeface="Sora"/>
              <a:sym typeface="Sora"/>
            </a:endParaRPr>
          </a:p>
        </p:txBody>
      </p:sp>
      <p:sp>
        <p:nvSpPr>
          <p:cNvPr id="388" name="Google Shape;388;p43"/>
          <p:cNvSpPr/>
          <p:nvPr/>
        </p:nvSpPr>
        <p:spPr>
          <a:xfrm>
            <a:off x="868680" y="4023360"/>
            <a:ext cx="4754880" cy="475488"/>
          </a:xfrm>
          <a:prstGeom prst="roundRect">
            <a:avLst>
              <a:gd fmla="val 1153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89" name="Google Shape;389;p43"/>
          <p:cNvSpPr/>
          <p:nvPr/>
        </p:nvSpPr>
        <p:spPr>
          <a:xfrm>
            <a:off x="1005840" y="4078224"/>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Calibri"/>
              <a:buNone/>
            </a:pPr>
            <a:r>
              <a:rPr b="1" i="0" lang="en-US" u="none" cap="none" strike="noStrike">
                <a:solidFill>
                  <a:srgbClr val="2F3C7E"/>
                </a:solidFill>
                <a:latin typeface="Sora"/>
                <a:ea typeface="Sora"/>
                <a:cs typeface="Sora"/>
                <a:sym typeface="Sora"/>
              </a:rPr>
              <a:t>Problem:  </a:t>
            </a:r>
            <a:r>
              <a:rPr i="0" lang="en-US" u="none" cap="none" strike="noStrike">
                <a:solidFill>
                  <a:srgbClr val="3A3A3A"/>
                </a:solidFill>
                <a:latin typeface="Sora"/>
                <a:ea typeface="Sora"/>
                <a:cs typeface="Sora"/>
                <a:sym typeface="Sora"/>
              </a:rPr>
              <a:t>Nobody can tell the truth</a:t>
            </a:r>
            <a:endParaRPr i="0" u="none" cap="none" strike="noStrike">
              <a:solidFill>
                <a:schemeClr val="dk1"/>
              </a:solidFill>
              <a:latin typeface="Sora"/>
              <a:ea typeface="Sora"/>
              <a:cs typeface="Sora"/>
              <a:sym typeface="Sora"/>
            </a:endParaRPr>
          </a:p>
        </p:txBody>
      </p:sp>
      <p:sp>
        <p:nvSpPr>
          <p:cNvPr id="390" name="Google Shape;390;p43"/>
          <p:cNvSpPr/>
          <p:nvPr/>
        </p:nvSpPr>
        <p:spPr>
          <a:xfrm>
            <a:off x="868680" y="5074920"/>
            <a:ext cx="475488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50"/>
              <a:buFont typeface="Calibri"/>
              <a:buNone/>
            </a:pPr>
            <a:r>
              <a:rPr b="1" i="1" lang="en-US" sz="1450" u="none" cap="none" strike="noStrike">
                <a:solidFill>
                  <a:srgbClr val="2F3C7E"/>
                </a:solidFill>
                <a:latin typeface="Sora"/>
                <a:ea typeface="Sora"/>
                <a:cs typeface="Sora"/>
                <a:sym typeface="Sora"/>
              </a:rPr>
              <a:t>The constraint itself creates the creativity.</a:t>
            </a:r>
            <a:endParaRPr i="0" sz="1450" u="none" cap="none" strike="noStrike">
              <a:solidFill>
                <a:schemeClr val="dk1"/>
              </a:solidFill>
              <a:latin typeface="Sora"/>
              <a:ea typeface="Sora"/>
              <a:cs typeface="Sora"/>
              <a:sym typeface="Sora"/>
            </a:endParaRPr>
          </a:p>
        </p:txBody>
      </p:sp>
      <p:sp>
        <p:nvSpPr>
          <p:cNvPr id="391" name="Google Shape;391;p43"/>
          <p:cNvSpPr/>
          <p:nvPr/>
        </p:nvSpPr>
        <p:spPr>
          <a:xfrm>
            <a:off x="6245352" y="1600200"/>
            <a:ext cx="5349240" cy="4114800"/>
          </a:xfrm>
          <a:prstGeom prst="roundRect">
            <a:avLst>
              <a:gd fmla="val 2667"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92" name="Google Shape;392;p43"/>
          <p:cNvSpPr/>
          <p:nvPr/>
        </p:nvSpPr>
        <p:spPr>
          <a:xfrm>
            <a:off x="6547104" y="1828800"/>
            <a:ext cx="475488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800"/>
              <a:buFont typeface="Bookman Old Style"/>
              <a:buNone/>
            </a:pPr>
            <a:r>
              <a:rPr b="1" i="0" lang="en-US" sz="1900" u="none" cap="none" strike="noStrike">
                <a:solidFill>
                  <a:srgbClr val="F96167"/>
                </a:solidFill>
                <a:latin typeface="Sora"/>
                <a:ea typeface="Sora"/>
                <a:cs typeface="Sora"/>
                <a:sym typeface="Sora"/>
              </a:rPr>
              <a:t>Mathematics</a:t>
            </a:r>
            <a:endParaRPr i="0" sz="1900" u="none" cap="none" strike="noStrike">
              <a:solidFill>
                <a:schemeClr val="dk1"/>
              </a:solidFill>
              <a:latin typeface="Sora"/>
              <a:ea typeface="Sora"/>
              <a:cs typeface="Sora"/>
              <a:sym typeface="Sora"/>
            </a:endParaRPr>
          </a:p>
        </p:txBody>
      </p:sp>
      <p:sp>
        <p:nvSpPr>
          <p:cNvPr id="393" name="Google Shape;393;p43"/>
          <p:cNvSpPr/>
          <p:nvPr/>
        </p:nvSpPr>
        <p:spPr>
          <a:xfrm>
            <a:off x="6547104" y="2286000"/>
            <a:ext cx="4754880" cy="64008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Instead of "solve 15 addition problems," set a balancing challenge:</a:t>
            </a:r>
            <a:endParaRPr i="0" sz="1450" u="none" cap="none" strike="noStrike">
              <a:solidFill>
                <a:schemeClr val="dk1"/>
              </a:solidFill>
              <a:latin typeface="Sora"/>
              <a:ea typeface="Sora"/>
              <a:cs typeface="Sora"/>
              <a:sym typeface="Sora"/>
            </a:endParaRPr>
          </a:p>
        </p:txBody>
      </p:sp>
      <p:sp>
        <p:nvSpPr>
          <p:cNvPr id="394" name="Google Shape;394;p43"/>
          <p:cNvSpPr/>
          <p:nvPr/>
        </p:nvSpPr>
        <p:spPr>
          <a:xfrm>
            <a:off x="6547104" y="3136392"/>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95" name="Google Shape;395;p43"/>
          <p:cNvSpPr/>
          <p:nvPr/>
        </p:nvSpPr>
        <p:spPr>
          <a:xfrm>
            <a:off x="6821424" y="306324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Manipulating the numbers</a:t>
            </a:r>
            <a:endParaRPr i="0" sz="1450" u="none" cap="none" strike="noStrike">
              <a:solidFill>
                <a:schemeClr val="dk1"/>
              </a:solidFill>
              <a:latin typeface="Sora"/>
              <a:ea typeface="Sora"/>
              <a:cs typeface="Sora"/>
              <a:sym typeface="Sora"/>
            </a:endParaRPr>
          </a:p>
        </p:txBody>
      </p:sp>
      <p:sp>
        <p:nvSpPr>
          <p:cNvPr id="396" name="Google Shape;396;p43"/>
          <p:cNvSpPr/>
          <p:nvPr/>
        </p:nvSpPr>
        <p:spPr>
          <a:xfrm>
            <a:off x="6547104" y="3639312"/>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97" name="Google Shape;397;p43"/>
          <p:cNvSpPr/>
          <p:nvPr/>
        </p:nvSpPr>
        <p:spPr>
          <a:xfrm>
            <a:off x="6821424" y="356616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Predicting the outcome</a:t>
            </a:r>
            <a:endParaRPr i="0" sz="1450" u="none" cap="none" strike="noStrike">
              <a:solidFill>
                <a:schemeClr val="dk1"/>
              </a:solidFill>
              <a:latin typeface="Sora"/>
              <a:ea typeface="Sora"/>
              <a:cs typeface="Sora"/>
              <a:sym typeface="Sora"/>
            </a:endParaRPr>
          </a:p>
        </p:txBody>
      </p:sp>
      <p:sp>
        <p:nvSpPr>
          <p:cNvPr id="398" name="Google Shape;398;p43"/>
          <p:cNvSpPr/>
          <p:nvPr/>
        </p:nvSpPr>
        <p:spPr>
          <a:xfrm>
            <a:off x="6547104" y="4142232"/>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399" name="Google Shape;399;p43"/>
          <p:cNvSpPr/>
          <p:nvPr/>
        </p:nvSpPr>
        <p:spPr>
          <a:xfrm>
            <a:off x="6821424" y="406908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Testing a combination</a:t>
            </a:r>
            <a:endParaRPr i="0" sz="1450" u="none" cap="none" strike="noStrike">
              <a:solidFill>
                <a:schemeClr val="dk1"/>
              </a:solidFill>
              <a:latin typeface="Sora"/>
              <a:ea typeface="Sora"/>
              <a:cs typeface="Sora"/>
              <a:sym typeface="Sora"/>
            </a:endParaRPr>
          </a:p>
        </p:txBody>
      </p:sp>
      <p:sp>
        <p:nvSpPr>
          <p:cNvPr id="400" name="Google Shape;400;p43"/>
          <p:cNvSpPr/>
          <p:nvPr/>
        </p:nvSpPr>
        <p:spPr>
          <a:xfrm>
            <a:off x="6547104" y="4645152"/>
            <a:ext cx="146304" cy="146304"/>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Sora"/>
              <a:ea typeface="Sora"/>
              <a:cs typeface="Sora"/>
              <a:sym typeface="Sora"/>
            </a:endParaRPr>
          </a:p>
        </p:txBody>
      </p:sp>
      <p:sp>
        <p:nvSpPr>
          <p:cNvPr id="401" name="Google Shape;401;p43"/>
          <p:cNvSpPr/>
          <p:nvPr/>
        </p:nvSpPr>
        <p:spPr>
          <a:xfrm>
            <a:off x="6821424" y="4572000"/>
            <a:ext cx="44805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350"/>
              <a:buFont typeface="Calibri"/>
              <a:buNone/>
            </a:pPr>
            <a:r>
              <a:rPr i="0" lang="en-US" sz="1450" u="none" cap="none" strike="noStrike">
                <a:solidFill>
                  <a:srgbClr val="3A3A3A"/>
                </a:solidFill>
                <a:latin typeface="Sora"/>
                <a:ea typeface="Sora"/>
                <a:cs typeface="Sora"/>
                <a:sym typeface="Sora"/>
              </a:rPr>
              <a:t>Adjusting until it balances</a:t>
            </a:r>
            <a:endParaRPr i="0" sz="1450" u="none" cap="none" strike="noStrike">
              <a:solidFill>
                <a:schemeClr val="dk1"/>
              </a:solidFill>
              <a:latin typeface="Sora"/>
              <a:ea typeface="Sora"/>
              <a:cs typeface="Sora"/>
              <a:sym typeface="Sora"/>
            </a:endParaRPr>
          </a:p>
        </p:txBody>
      </p:sp>
      <p:sp>
        <p:nvSpPr>
          <p:cNvPr id="402" name="Google Shape;402;p43"/>
          <p:cNvSpPr/>
          <p:nvPr/>
        </p:nvSpPr>
        <p:spPr>
          <a:xfrm>
            <a:off x="6547104" y="5166360"/>
            <a:ext cx="475488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50"/>
              <a:buFont typeface="Calibri"/>
              <a:buNone/>
            </a:pPr>
            <a:r>
              <a:rPr b="1" i="1" lang="en-US" sz="1450" u="none" cap="none" strike="noStrike">
                <a:solidFill>
                  <a:srgbClr val="2F3C7E"/>
                </a:solidFill>
                <a:latin typeface="Sora"/>
                <a:ea typeface="Sora"/>
                <a:cs typeface="Sora"/>
                <a:sym typeface="Sora"/>
              </a:rPr>
              <a:t>The mathematics becomes a problem to solve, not a set to calculate.</a:t>
            </a:r>
            <a:endParaRPr i="0" sz="1450" u="none" cap="none" strike="noStrike">
              <a:solidFill>
                <a:schemeClr val="dk1"/>
              </a:solidFill>
              <a:latin typeface="Sora"/>
              <a:ea typeface="Sora"/>
              <a:cs typeface="Sora"/>
              <a:sym typeface="Sora"/>
            </a:endParaRPr>
          </a:p>
        </p:txBody>
      </p:sp>
      <p:sp>
        <p:nvSpPr>
          <p:cNvPr id="403" name="Google Shape;403;p43"/>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8</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8" name="Shape 408"/>
        <p:cNvGrpSpPr/>
        <p:nvPr/>
      </p:nvGrpSpPr>
      <p:grpSpPr>
        <a:xfrm>
          <a:off x="0" y="0"/>
          <a:ext cx="0" cy="0"/>
          <a:chOff x="0" y="0"/>
          <a:chExt cx="0" cy="0"/>
        </a:xfrm>
      </p:grpSpPr>
      <p:sp>
        <p:nvSpPr>
          <p:cNvPr id="409" name="Google Shape;409;p44"/>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chemeClr val="dk1"/>
                </a:solidFill>
                <a:latin typeface="Sora"/>
                <a:ea typeface="Sora"/>
                <a:cs typeface="Sora"/>
                <a:sym typeface="Sora"/>
              </a:rPr>
              <a:t>THE CAUTION</a:t>
            </a:r>
            <a:endParaRPr i="0" sz="1200" u="none" cap="none" strike="noStrike">
              <a:solidFill>
                <a:schemeClr val="dk1"/>
              </a:solidFill>
              <a:latin typeface="Sora"/>
              <a:ea typeface="Sora"/>
              <a:cs typeface="Sora"/>
              <a:sym typeface="Sora"/>
            </a:endParaRPr>
          </a:p>
        </p:txBody>
      </p:sp>
      <p:sp>
        <p:nvSpPr>
          <p:cNvPr id="410" name="Google Shape;410;p44"/>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800"/>
              <a:buFont typeface="Bookman Old Style"/>
              <a:buNone/>
            </a:pPr>
            <a:r>
              <a:rPr b="1" i="0" lang="en-US" sz="2800" u="none" cap="none" strike="noStrike">
                <a:solidFill>
                  <a:schemeClr val="dk1"/>
                </a:solidFill>
                <a:latin typeface="Sora"/>
                <a:ea typeface="Sora"/>
                <a:cs typeface="Sora"/>
                <a:sym typeface="Sora"/>
              </a:rPr>
              <a:t>What play-based learning is not</a:t>
            </a:r>
            <a:endParaRPr i="0" sz="2800" u="none" cap="none" strike="noStrike">
              <a:solidFill>
                <a:schemeClr val="dk1"/>
              </a:solidFill>
              <a:latin typeface="Sora"/>
              <a:ea typeface="Sora"/>
              <a:cs typeface="Sora"/>
              <a:sym typeface="Sora"/>
            </a:endParaRPr>
          </a:p>
        </p:txBody>
      </p:sp>
      <p:sp>
        <p:nvSpPr>
          <p:cNvPr id="411" name="Google Shape;411;p44"/>
          <p:cNvSpPr/>
          <p:nvPr/>
        </p:nvSpPr>
        <p:spPr>
          <a:xfrm>
            <a:off x="566928" y="1554480"/>
            <a:ext cx="5349240" cy="4160520"/>
          </a:xfrm>
          <a:prstGeom prst="roundRect">
            <a:avLst>
              <a:gd fmla="val 2637" name="adj"/>
            </a:avLst>
          </a:prstGeom>
          <a:solidFill>
            <a:srgbClr val="3B45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4"/>
          <p:cNvSpPr/>
          <p:nvPr/>
        </p:nvSpPr>
        <p:spPr>
          <a:xfrm>
            <a:off x="868680" y="178308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rgbClr val="F9E795"/>
                </a:solidFill>
                <a:latin typeface="Sora"/>
                <a:ea typeface="Sora"/>
                <a:cs typeface="Sora"/>
                <a:sym typeface="Sora"/>
              </a:rPr>
              <a:t>“CONFETTI LEARNING”</a:t>
            </a:r>
            <a:endParaRPr i="0" sz="1200" u="none" cap="none" strike="noStrike">
              <a:solidFill>
                <a:schemeClr val="dk1"/>
              </a:solidFill>
              <a:latin typeface="Sora"/>
              <a:ea typeface="Sora"/>
              <a:cs typeface="Sora"/>
              <a:sym typeface="Sora"/>
            </a:endParaRPr>
          </a:p>
        </p:txBody>
      </p:sp>
      <p:sp>
        <p:nvSpPr>
          <p:cNvPr id="413" name="Google Shape;413;p44"/>
          <p:cNvSpPr/>
          <p:nvPr/>
        </p:nvSpPr>
        <p:spPr>
          <a:xfrm>
            <a:off x="868680" y="2148840"/>
            <a:ext cx="4754880" cy="91440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E4E7F7"/>
              </a:buClr>
              <a:buSzPts val="1400"/>
              <a:buFont typeface="Calibri"/>
              <a:buNone/>
            </a:pPr>
            <a:r>
              <a:rPr i="0" lang="en-US" sz="1400" u="none" cap="none" strike="noStrike">
                <a:solidFill>
                  <a:srgbClr val="E4E7F7"/>
                </a:solidFill>
                <a:latin typeface="Sora"/>
                <a:ea typeface="Sora"/>
                <a:cs typeface="Sora"/>
                <a:sym typeface="Sora"/>
              </a:rPr>
              <a:t>Take a worksheet. Add cartoon characters, stars, a progress bar, a sound effect. Call it playful.</a:t>
            </a:r>
            <a:endParaRPr i="0" sz="1400" u="none" cap="none" strike="noStrike">
              <a:solidFill>
                <a:schemeClr val="dk1"/>
              </a:solidFill>
              <a:latin typeface="Sora"/>
              <a:ea typeface="Sora"/>
              <a:cs typeface="Sora"/>
              <a:sym typeface="Sora"/>
            </a:endParaRPr>
          </a:p>
        </p:txBody>
      </p:sp>
      <p:sp>
        <p:nvSpPr>
          <p:cNvPr id="414" name="Google Shape;414;p44"/>
          <p:cNvSpPr/>
          <p:nvPr/>
        </p:nvSpPr>
        <p:spPr>
          <a:xfrm>
            <a:off x="868680" y="3200400"/>
            <a:ext cx="4754880" cy="640080"/>
          </a:xfrm>
          <a:prstGeom prst="rect">
            <a:avLst/>
          </a:prstGeom>
          <a:noFill/>
          <a:ln>
            <a:noFill/>
          </a:ln>
        </p:spPr>
        <p:txBody>
          <a:bodyPr anchorCtr="0" anchor="ctr" bIns="45700" lIns="91425" spcFirstLastPara="1" rIns="91425" wrap="square" tIns="45700">
            <a:noAutofit/>
          </a:bodyPr>
          <a:lstStyle/>
          <a:p>
            <a:pPr indent="0" lvl="0" marL="0" marR="0" rtl="0" algn="l">
              <a:lnSpc>
                <a:spcPct val="126666"/>
              </a:lnSpc>
              <a:spcBef>
                <a:spcPts val="0"/>
              </a:spcBef>
              <a:spcAft>
                <a:spcPts val="0"/>
              </a:spcAft>
              <a:buClr>
                <a:srgbClr val="FFFFFF"/>
              </a:buClr>
              <a:buSzPts val="1500"/>
              <a:buFont typeface="Bookman Old Style"/>
              <a:buNone/>
            </a:pPr>
            <a:r>
              <a:rPr b="1" i="1" lang="en-US" sz="1500" u="none" cap="none" strike="noStrike">
                <a:solidFill>
                  <a:srgbClr val="FFFFFF"/>
                </a:solidFill>
                <a:latin typeface="Sora"/>
                <a:ea typeface="Sora"/>
                <a:cs typeface="Sora"/>
                <a:sym typeface="Sora"/>
              </a:rPr>
              <a:t>The decoration changes. The learning experience doesn't.</a:t>
            </a:r>
            <a:endParaRPr i="0" sz="1500" u="none" cap="none" strike="noStrike">
              <a:solidFill>
                <a:schemeClr val="dk1"/>
              </a:solidFill>
              <a:latin typeface="Sora"/>
              <a:ea typeface="Sora"/>
              <a:cs typeface="Sora"/>
              <a:sym typeface="Sora"/>
            </a:endParaRPr>
          </a:p>
        </p:txBody>
      </p:sp>
      <p:cxnSp>
        <p:nvCxnSpPr>
          <p:cNvPr id="415" name="Google Shape;415;p44"/>
          <p:cNvCxnSpPr/>
          <p:nvPr/>
        </p:nvCxnSpPr>
        <p:spPr>
          <a:xfrm>
            <a:off x="868680" y="3977640"/>
            <a:ext cx="4754880" cy="0"/>
          </a:xfrm>
          <a:prstGeom prst="straightConnector1">
            <a:avLst/>
          </a:prstGeom>
          <a:noFill/>
          <a:ln cap="flat" cmpd="sng" w="12700">
            <a:solidFill>
              <a:srgbClr val="5561A8"/>
            </a:solidFill>
            <a:prstDash val="solid"/>
            <a:round/>
            <a:headEnd len="sm" w="sm" type="none"/>
            <a:tailEnd len="sm" w="sm" type="none"/>
          </a:ln>
        </p:spPr>
      </p:cxnSp>
      <p:sp>
        <p:nvSpPr>
          <p:cNvPr id="416" name="Google Shape;416;p44"/>
          <p:cNvSpPr/>
          <p:nvPr/>
        </p:nvSpPr>
        <p:spPr>
          <a:xfrm>
            <a:off x="868680" y="4160520"/>
            <a:ext cx="4754880"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C7CCEE"/>
              </a:buClr>
              <a:buSzPts val="1350"/>
              <a:buFont typeface="Calibri"/>
              <a:buNone/>
            </a:pPr>
            <a:r>
              <a:rPr i="0" lang="en-US" sz="1350" u="none" cap="none" strike="noStrike">
                <a:solidFill>
                  <a:srgbClr val="C7CCEE"/>
                </a:solidFill>
                <a:latin typeface="Sora"/>
                <a:ea typeface="Sora"/>
                <a:cs typeface="Sora"/>
                <a:sym typeface="Sora"/>
              </a:rPr>
              <a:t>More points for watching a video doesn't make it more engaging. A leaderboard on an activity nobody wants just makes the competition visible.</a:t>
            </a:r>
            <a:endParaRPr i="0" sz="1350" u="none" cap="none" strike="noStrike">
              <a:solidFill>
                <a:schemeClr val="dk1"/>
              </a:solidFill>
              <a:latin typeface="Sora"/>
              <a:ea typeface="Sora"/>
              <a:cs typeface="Sora"/>
              <a:sym typeface="Sora"/>
            </a:endParaRPr>
          </a:p>
        </p:txBody>
      </p:sp>
      <p:sp>
        <p:nvSpPr>
          <p:cNvPr id="417" name="Google Shape;417;p44"/>
          <p:cNvSpPr/>
          <p:nvPr/>
        </p:nvSpPr>
        <p:spPr>
          <a:xfrm>
            <a:off x="6245352" y="1554480"/>
            <a:ext cx="5349300" cy="4160400"/>
          </a:xfrm>
          <a:prstGeom prst="roundRect">
            <a:avLst>
              <a:gd fmla="val 2637" name="adj"/>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4"/>
          <p:cNvSpPr/>
          <p:nvPr/>
        </p:nvSpPr>
        <p:spPr>
          <a:xfrm>
            <a:off x="6547104" y="178308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E3E1"/>
              </a:buClr>
              <a:buSzPts val="1200"/>
              <a:buFont typeface="Calibri"/>
              <a:buNone/>
            </a:pPr>
            <a:r>
              <a:rPr b="1" i="0" lang="en-US" sz="1200" u="none" cap="none" strike="noStrike">
                <a:solidFill>
                  <a:srgbClr val="FFE3E1"/>
                </a:solidFill>
                <a:latin typeface="Sora"/>
                <a:ea typeface="Sora"/>
                <a:cs typeface="Sora"/>
                <a:sym typeface="Sora"/>
              </a:rPr>
              <a:t>GAMIFICATION vs. PLAYFUL LEARNING</a:t>
            </a:r>
            <a:endParaRPr i="0" sz="1200" u="none" cap="none" strike="noStrike">
              <a:solidFill>
                <a:schemeClr val="dk1"/>
              </a:solidFill>
              <a:latin typeface="Sora"/>
              <a:ea typeface="Sora"/>
              <a:cs typeface="Sora"/>
              <a:sym typeface="Sora"/>
            </a:endParaRPr>
          </a:p>
        </p:txBody>
      </p:sp>
      <p:sp>
        <p:nvSpPr>
          <p:cNvPr id="419" name="Google Shape;419;p44"/>
          <p:cNvSpPr/>
          <p:nvPr/>
        </p:nvSpPr>
        <p:spPr>
          <a:xfrm>
            <a:off x="6547104" y="219456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400"/>
              <a:buFont typeface="Calibri"/>
              <a:buNone/>
            </a:pPr>
            <a:r>
              <a:rPr b="1" i="0" lang="en-US" sz="1400" u="none" cap="none" strike="noStrike">
                <a:solidFill>
                  <a:srgbClr val="FFFFFF"/>
                </a:solidFill>
                <a:latin typeface="Sora"/>
                <a:ea typeface="Sora"/>
                <a:cs typeface="Sora"/>
                <a:sym typeface="Sora"/>
              </a:rPr>
              <a:t>Gamification asks:</a:t>
            </a:r>
            <a:endParaRPr i="0" sz="1400" u="none" cap="none" strike="noStrike">
              <a:solidFill>
                <a:schemeClr val="dk1"/>
              </a:solidFill>
              <a:latin typeface="Sora"/>
              <a:ea typeface="Sora"/>
              <a:cs typeface="Sora"/>
              <a:sym typeface="Sora"/>
            </a:endParaRPr>
          </a:p>
        </p:txBody>
      </p:sp>
      <p:sp>
        <p:nvSpPr>
          <p:cNvPr id="420" name="Google Shape;420;p44"/>
          <p:cNvSpPr/>
          <p:nvPr/>
        </p:nvSpPr>
        <p:spPr>
          <a:xfrm>
            <a:off x="6547104" y="2514600"/>
            <a:ext cx="4754880" cy="54864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FFE3E1"/>
              </a:buClr>
              <a:buSzPts val="1400"/>
              <a:buFont typeface="Calibri"/>
              <a:buNone/>
            </a:pPr>
            <a:r>
              <a:rPr i="1" lang="en-US" sz="1400" u="none" cap="none" strike="noStrike">
                <a:solidFill>
                  <a:srgbClr val="FFE3E1"/>
                </a:solidFill>
                <a:latin typeface="Sora"/>
                <a:ea typeface="Sora"/>
                <a:cs typeface="Sora"/>
                <a:sym typeface="Sora"/>
              </a:rPr>
              <a:t>"How can I add game mechanics to this?"</a:t>
            </a:r>
            <a:endParaRPr i="0" sz="1400" u="none" cap="none" strike="noStrike">
              <a:solidFill>
                <a:schemeClr val="dk1"/>
              </a:solidFill>
              <a:latin typeface="Sora"/>
              <a:ea typeface="Sora"/>
              <a:cs typeface="Sora"/>
              <a:sym typeface="Sora"/>
            </a:endParaRPr>
          </a:p>
        </p:txBody>
      </p:sp>
      <p:sp>
        <p:nvSpPr>
          <p:cNvPr id="421" name="Google Shape;421;p44"/>
          <p:cNvSpPr/>
          <p:nvPr/>
        </p:nvSpPr>
        <p:spPr>
          <a:xfrm>
            <a:off x="6547104" y="3200400"/>
            <a:ext cx="475488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400"/>
              <a:buFont typeface="Calibri"/>
              <a:buNone/>
            </a:pPr>
            <a:r>
              <a:rPr b="1" i="0" lang="en-US" sz="1400" u="none" cap="none" strike="noStrike">
                <a:solidFill>
                  <a:srgbClr val="FFFFFF"/>
                </a:solidFill>
                <a:latin typeface="Sora"/>
                <a:ea typeface="Sora"/>
                <a:cs typeface="Sora"/>
                <a:sym typeface="Sora"/>
              </a:rPr>
              <a:t>Playful learning asks:</a:t>
            </a:r>
            <a:endParaRPr i="0" sz="1400" u="none" cap="none" strike="noStrike">
              <a:solidFill>
                <a:schemeClr val="dk1"/>
              </a:solidFill>
              <a:latin typeface="Sora"/>
              <a:ea typeface="Sora"/>
              <a:cs typeface="Sora"/>
              <a:sym typeface="Sora"/>
            </a:endParaRPr>
          </a:p>
        </p:txBody>
      </p:sp>
      <p:sp>
        <p:nvSpPr>
          <p:cNvPr id="422" name="Google Shape;422;p44"/>
          <p:cNvSpPr/>
          <p:nvPr/>
        </p:nvSpPr>
        <p:spPr>
          <a:xfrm>
            <a:off x="6547104" y="3520440"/>
            <a:ext cx="4754880" cy="82296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FFE3E1"/>
              </a:buClr>
              <a:buSzPts val="1400"/>
              <a:buFont typeface="Calibri"/>
              <a:buNone/>
            </a:pPr>
            <a:r>
              <a:rPr i="1" lang="en-US" sz="1400" u="none" cap="none" strike="noStrike">
                <a:solidFill>
                  <a:srgbClr val="FFE3E1"/>
                </a:solidFill>
                <a:latin typeface="Sora"/>
                <a:ea typeface="Sora"/>
                <a:cs typeface="Sora"/>
                <a:sym typeface="Sora"/>
              </a:rPr>
              <a:t>"How can I redesign this so the learner is actively participating in the problem?"</a:t>
            </a:r>
            <a:endParaRPr i="0" sz="1400" u="none" cap="none" strike="noStrike">
              <a:solidFill>
                <a:schemeClr val="dk1"/>
              </a:solidFill>
              <a:latin typeface="Sora"/>
              <a:ea typeface="Sora"/>
              <a:cs typeface="Sora"/>
              <a:sym typeface="Sora"/>
            </a:endParaRPr>
          </a:p>
        </p:txBody>
      </p:sp>
      <p:cxnSp>
        <p:nvCxnSpPr>
          <p:cNvPr id="423" name="Google Shape;423;p44"/>
          <p:cNvCxnSpPr/>
          <p:nvPr/>
        </p:nvCxnSpPr>
        <p:spPr>
          <a:xfrm>
            <a:off x="6547104" y="4526280"/>
            <a:ext cx="4754880" cy="0"/>
          </a:xfrm>
          <a:prstGeom prst="straightConnector1">
            <a:avLst/>
          </a:prstGeom>
          <a:noFill/>
          <a:ln cap="flat" cmpd="sng" w="12700">
            <a:solidFill>
              <a:srgbClr val="FFB4B1"/>
            </a:solidFill>
            <a:prstDash val="solid"/>
            <a:round/>
            <a:headEnd len="sm" w="sm" type="none"/>
            <a:tailEnd len="sm" w="sm" type="none"/>
          </a:ln>
        </p:spPr>
      </p:cxnSp>
      <p:sp>
        <p:nvSpPr>
          <p:cNvPr id="424" name="Google Shape;424;p44"/>
          <p:cNvSpPr/>
          <p:nvPr/>
        </p:nvSpPr>
        <p:spPr>
          <a:xfrm>
            <a:off x="6547104" y="4709160"/>
            <a:ext cx="4754880" cy="914400"/>
          </a:xfrm>
          <a:prstGeom prst="rect">
            <a:avLst/>
          </a:prstGeom>
          <a:noFill/>
          <a:ln>
            <a:noFill/>
          </a:ln>
        </p:spPr>
        <p:txBody>
          <a:bodyPr anchorCtr="0" anchor="ctr" bIns="45700" lIns="91425" spcFirstLastPara="1" rIns="91425" wrap="square" tIns="45700">
            <a:noAutofit/>
          </a:bodyPr>
          <a:lstStyle/>
          <a:p>
            <a:pPr indent="0" lvl="0" marL="0" marR="0" rtl="0" algn="l">
              <a:lnSpc>
                <a:spcPct val="130769"/>
              </a:lnSpc>
              <a:spcBef>
                <a:spcPts val="0"/>
              </a:spcBef>
              <a:spcAft>
                <a:spcPts val="0"/>
              </a:spcAft>
              <a:buClr>
                <a:srgbClr val="FFE3E1"/>
              </a:buClr>
              <a:buSzPts val="1300"/>
              <a:buFont typeface="Calibri"/>
              <a:buNone/>
            </a:pPr>
            <a:r>
              <a:rPr i="0" lang="en-US" sz="1300" u="none" cap="none" strike="noStrike">
                <a:solidFill>
                  <a:srgbClr val="FFE3E1"/>
                </a:solidFill>
                <a:latin typeface="Sora"/>
                <a:ea typeface="Sora"/>
                <a:cs typeface="Sora"/>
                <a:sym typeface="Sora"/>
              </a:rPr>
              <a:t>And play shouldn't become cognitive overload — too many rules or characters means learners spend more energy on the game than the concept.</a:t>
            </a:r>
            <a:endParaRPr i="0" sz="1300" u="none" cap="none" strike="noStrike">
              <a:solidFill>
                <a:schemeClr val="dk1"/>
              </a:solidFill>
              <a:latin typeface="Sora"/>
              <a:ea typeface="Sora"/>
              <a:cs typeface="Sora"/>
              <a:sym typeface="Sora"/>
            </a:endParaRPr>
          </a:p>
        </p:txBody>
      </p:sp>
      <p:sp>
        <p:nvSpPr>
          <p:cNvPr id="425" name="Google Shape;425;p44"/>
          <p:cNvSpPr/>
          <p:nvPr/>
        </p:nvSpPr>
        <p:spPr>
          <a:xfrm>
            <a:off x="457200" y="6547104"/>
            <a:ext cx="365760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PLAY AS PEDAGOGY</a:t>
            </a:r>
            <a:endParaRPr b="0" i="0" sz="900" u="none" cap="none" strike="noStrike">
              <a:solidFill>
                <a:schemeClr val="dk1"/>
              </a:solidFill>
              <a:latin typeface="Calibri"/>
              <a:ea typeface="Calibri"/>
              <a:cs typeface="Calibri"/>
              <a:sym typeface="Calibri"/>
            </a:endParaRPr>
          </a:p>
        </p:txBody>
      </p:sp>
      <p:sp>
        <p:nvSpPr>
          <p:cNvPr id="426" name="Google Shape;426;p44"/>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9</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1" name="Shape 431"/>
        <p:cNvGrpSpPr/>
        <p:nvPr/>
      </p:nvGrpSpPr>
      <p:grpSpPr>
        <a:xfrm>
          <a:off x="0" y="0"/>
          <a:ext cx="0" cy="0"/>
          <a:chOff x="0" y="0"/>
          <a:chExt cx="0" cy="0"/>
        </a:xfrm>
      </p:grpSpPr>
      <p:sp>
        <p:nvSpPr>
          <p:cNvPr id="432" name="Google Shape;432;p45"/>
          <p:cNvSpPr/>
          <p:nvPr/>
        </p:nvSpPr>
        <p:spPr>
          <a:xfrm>
            <a:off x="9962386" y="2331682"/>
            <a:ext cx="1783200" cy="192030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33" name="Google Shape;433;p45"/>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Sora"/>
                <a:ea typeface="Sora"/>
                <a:cs typeface="Sora"/>
                <a:sym typeface="Sora"/>
              </a:rPr>
              <a:t>DESIGN PROCESS</a:t>
            </a:r>
            <a:endParaRPr i="0" sz="1200" u="none" cap="none" strike="noStrike">
              <a:solidFill>
                <a:schemeClr val="dk1"/>
              </a:solidFill>
              <a:latin typeface="Sora"/>
              <a:ea typeface="Sora"/>
              <a:cs typeface="Sora"/>
              <a:sym typeface="Sora"/>
            </a:endParaRPr>
          </a:p>
        </p:txBody>
      </p:sp>
      <p:sp>
        <p:nvSpPr>
          <p:cNvPr id="434" name="Google Shape;434;p45"/>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3200"/>
              <a:buFont typeface="Bookman Old Style"/>
              <a:buNone/>
            </a:pPr>
            <a:r>
              <a:rPr b="1" i="0" lang="en-US" sz="3400" u="none" cap="none" strike="noStrike">
                <a:solidFill>
                  <a:srgbClr val="2F3C7E"/>
                </a:solidFill>
                <a:latin typeface="Sora"/>
                <a:ea typeface="Sora"/>
                <a:cs typeface="Sora"/>
                <a:sym typeface="Sora"/>
              </a:rPr>
              <a:t>The design loop</a:t>
            </a:r>
            <a:endParaRPr i="0" sz="3400" u="none" cap="none" strike="noStrike">
              <a:solidFill>
                <a:schemeClr val="dk1"/>
              </a:solidFill>
              <a:latin typeface="Sora"/>
              <a:ea typeface="Sora"/>
              <a:cs typeface="Sora"/>
              <a:sym typeface="Sora"/>
            </a:endParaRPr>
          </a:p>
        </p:txBody>
      </p:sp>
      <p:sp>
        <p:nvSpPr>
          <p:cNvPr id="435" name="Google Shape;435;p45"/>
          <p:cNvSpPr/>
          <p:nvPr/>
        </p:nvSpPr>
        <p:spPr>
          <a:xfrm>
            <a:off x="548640" y="118872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500"/>
              <a:buFont typeface="Calibri"/>
              <a:buNone/>
            </a:pPr>
            <a:r>
              <a:rPr i="1" lang="en-US" sz="1700" u="none" cap="none" strike="noStrike">
                <a:solidFill>
                  <a:srgbClr val="6B6F8C"/>
                </a:solidFill>
                <a:latin typeface="Sora"/>
                <a:ea typeface="Sora"/>
                <a:cs typeface="Sora"/>
                <a:sym typeface="Sora"/>
              </a:rPr>
              <a:t>Play alone doesn't guarantee learning — we need a bridge from experience to understanding.</a:t>
            </a:r>
            <a:endParaRPr i="0" sz="1700" u="none" cap="none" strike="noStrike">
              <a:solidFill>
                <a:schemeClr val="dk1"/>
              </a:solidFill>
              <a:latin typeface="Sora"/>
              <a:ea typeface="Sora"/>
              <a:cs typeface="Sora"/>
              <a:sym typeface="Sora"/>
            </a:endParaRPr>
          </a:p>
        </p:txBody>
      </p:sp>
      <p:sp>
        <p:nvSpPr>
          <p:cNvPr id="436" name="Google Shape;436;p45"/>
          <p:cNvSpPr/>
          <p:nvPr/>
        </p:nvSpPr>
        <p:spPr>
          <a:xfrm>
            <a:off x="566928" y="2331720"/>
            <a:ext cx="1783080" cy="192024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37" name="Google Shape;437;p45"/>
          <p:cNvSpPr/>
          <p:nvPr/>
        </p:nvSpPr>
        <p:spPr>
          <a:xfrm>
            <a:off x="704088" y="2468880"/>
            <a:ext cx="365760" cy="36576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5"/>
          <p:cNvSpPr/>
          <p:nvPr/>
        </p:nvSpPr>
        <p:spPr>
          <a:xfrm>
            <a:off x="704088" y="2468880"/>
            <a:ext cx="36576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i="0" lang="en-US" sz="1500" u="none" cap="none" strike="noStrike">
                <a:solidFill>
                  <a:srgbClr val="FFFFFF"/>
                </a:solidFill>
                <a:latin typeface="Bookman Old Style"/>
                <a:ea typeface="Bookman Old Style"/>
                <a:cs typeface="Bookman Old Style"/>
                <a:sym typeface="Bookman Old Style"/>
              </a:rPr>
              <a:t>1</a:t>
            </a:r>
            <a:endParaRPr b="0" i="0" sz="1500" u="none" cap="none" strike="noStrike">
              <a:solidFill>
                <a:schemeClr val="dk1"/>
              </a:solidFill>
              <a:latin typeface="Calibri"/>
              <a:ea typeface="Calibri"/>
              <a:cs typeface="Calibri"/>
              <a:sym typeface="Calibri"/>
            </a:endParaRPr>
          </a:p>
        </p:txBody>
      </p:sp>
      <p:sp>
        <p:nvSpPr>
          <p:cNvPr id="439" name="Google Shape;439;p45"/>
          <p:cNvSpPr/>
          <p:nvPr/>
        </p:nvSpPr>
        <p:spPr>
          <a:xfrm>
            <a:off x="685800"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Bookman Old Style"/>
              <a:buNone/>
            </a:pPr>
            <a:r>
              <a:rPr b="1" i="0" lang="en-US" u="none" cap="none" strike="noStrike">
                <a:solidFill>
                  <a:schemeClr val="dk1"/>
                </a:solidFill>
                <a:latin typeface="Sora"/>
                <a:ea typeface="Sora"/>
                <a:cs typeface="Sora"/>
                <a:sym typeface="Sora"/>
              </a:rPr>
              <a:t>Learning goal</a:t>
            </a:r>
            <a:endParaRPr i="0" u="none" cap="none" strike="noStrike">
              <a:solidFill>
                <a:schemeClr val="dk1"/>
              </a:solidFill>
              <a:latin typeface="Sora"/>
              <a:ea typeface="Sora"/>
              <a:cs typeface="Sora"/>
              <a:sym typeface="Sora"/>
            </a:endParaRPr>
          </a:p>
        </p:txBody>
      </p:sp>
      <p:sp>
        <p:nvSpPr>
          <p:cNvPr id="440" name="Google Shape;440;p45"/>
          <p:cNvSpPr/>
          <p:nvPr/>
        </p:nvSpPr>
        <p:spPr>
          <a:xfrm>
            <a:off x="685800"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3A3A3A"/>
              </a:buClr>
              <a:buSzPts val="1050"/>
              <a:buFont typeface="Calibri"/>
              <a:buNone/>
            </a:pPr>
            <a:r>
              <a:rPr i="0" lang="en-US" sz="1150" u="none" cap="none" strike="noStrike">
                <a:solidFill>
                  <a:schemeClr val="dk1"/>
                </a:solidFill>
                <a:latin typeface="Sora"/>
                <a:ea typeface="Sora"/>
                <a:cs typeface="Sora"/>
                <a:sym typeface="Sora"/>
              </a:rPr>
              <a:t>what should the learner be able to do that they can't now?</a:t>
            </a:r>
            <a:endParaRPr i="0" sz="1150" u="none" cap="none" strike="noStrike">
              <a:solidFill>
                <a:schemeClr val="dk1"/>
              </a:solidFill>
              <a:latin typeface="Sora"/>
              <a:ea typeface="Sora"/>
              <a:cs typeface="Sora"/>
              <a:sym typeface="Sora"/>
            </a:endParaRPr>
          </a:p>
        </p:txBody>
      </p:sp>
      <p:sp>
        <p:nvSpPr>
          <p:cNvPr id="441" name="Google Shape;441;p45"/>
          <p:cNvSpPr/>
          <p:nvPr/>
        </p:nvSpPr>
        <p:spPr>
          <a:xfrm>
            <a:off x="2354580" y="3108960"/>
            <a:ext cx="2286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96167"/>
              </a:buClr>
              <a:buSzPts val="1800"/>
              <a:buFont typeface="Calibri"/>
              <a:buNone/>
            </a:pPr>
            <a:r>
              <a:rPr b="1" i="0" lang="en-US" sz="1900" u="none" cap="none" strike="noStrike">
                <a:solidFill>
                  <a:schemeClr val="dk1"/>
                </a:solidFill>
                <a:latin typeface="Sora"/>
                <a:ea typeface="Sora"/>
                <a:cs typeface="Sora"/>
                <a:sym typeface="Sora"/>
              </a:rPr>
              <a:t>›</a:t>
            </a:r>
            <a:endParaRPr i="0" sz="1900" u="none" cap="none" strike="noStrike">
              <a:solidFill>
                <a:schemeClr val="dk1"/>
              </a:solidFill>
              <a:latin typeface="Sora"/>
              <a:ea typeface="Sora"/>
              <a:cs typeface="Sora"/>
              <a:sym typeface="Sora"/>
            </a:endParaRPr>
          </a:p>
        </p:txBody>
      </p:sp>
      <p:sp>
        <p:nvSpPr>
          <p:cNvPr id="442" name="Google Shape;442;p45"/>
          <p:cNvSpPr/>
          <p:nvPr/>
        </p:nvSpPr>
        <p:spPr>
          <a:xfrm>
            <a:off x="2468880" y="2331720"/>
            <a:ext cx="1783080" cy="192024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43" name="Google Shape;443;p45"/>
          <p:cNvSpPr/>
          <p:nvPr/>
        </p:nvSpPr>
        <p:spPr>
          <a:xfrm>
            <a:off x="2606040" y="2468880"/>
            <a:ext cx="365760" cy="36576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45"/>
          <p:cNvSpPr/>
          <p:nvPr/>
        </p:nvSpPr>
        <p:spPr>
          <a:xfrm>
            <a:off x="2606040" y="2468880"/>
            <a:ext cx="36576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i="0" lang="en-US" sz="1500" u="none" cap="none" strike="noStrike">
                <a:solidFill>
                  <a:srgbClr val="FFFFFF"/>
                </a:solidFill>
                <a:latin typeface="Bookman Old Style"/>
                <a:ea typeface="Bookman Old Style"/>
                <a:cs typeface="Bookman Old Style"/>
                <a:sym typeface="Bookman Old Style"/>
              </a:rPr>
              <a:t>2</a:t>
            </a:r>
            <a:endParaRPr b="0" i="0" sz="1500" u="none" cap="none" strike="noStrike">
              <a:solidFill>
                <a:schemeClr val="dk1"/>
              </a:solidFill>
              <a:latin typeface="Calibri"/>
              <a:ea typeface="Calibri"/>
              <a:cs typeface="Calibri"/>
              <a:sym typeface="Calibri"/>
            </a:endParaRPr>
          </a:p>
        </p:txBody>
      </p:sp>
      <p:sp>
        <p:nvSpPr>
          <p:cNvPr id="445" name="Google Shape;445;p45"/>
          <p:cNvSpPr/>
          <p:nvPr/>
        </p:nvSpPr>
        <p:spPr>
          <a:xfrm>
            <a:off x="2587752"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Bookman Old Style"/>
              <a:buNone/>
            </a:pPr>
            <a:r>
              <a:rPr b="1" i="0" lang="en-US" u="none" cap="none" strike="noStrike">
                <a:solidFill>
                  <a:schemeClr val="dk1"/>
                </a:solidFill>
                <a:latin typeface="Sora"/>
                <a:ea typeface="Sora"/>
                <a:cs typeface="Sora"/>
                <a:sym typeface="Sora"/>
              </a:rPr>
              <a:t>Practice</a:t>
            </a:r>
            <a:endParaRPr i="0" u="none" cap="none" strike="noStrike">
              <a:solidFill>
                <a:schemeClr val="dk1"/>
              </a:solidFill>
              <a:latin typeface="Sora"/>
              <a:ea typeface="Sora"/>
              <a:cs typeface="Sora"/>
              <a:sym typeface="Sora"/>
            </a:endParaRPr>
          </a:p>
        </p:txBody>
      </p:sp>
      <p:sp>
        <p:nvSpPr>
          <p:cNvPr id="446" name="Google Shape;446;p45"/>
          <p:cNvSpPr/>
          <p:nvPr/>
        </p:nvSpPr>
        <p:spPr>
          <a:xfrm>
            <a:off x="2587752"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3A3A3A"/>
              </a:buClr>
              <a:buSzPts val="1050"/>
              <a:buFont typeface="Calibri"/>
              <a:buNone/>
            </a:pPr>
            <a:r>
              <a:rPr i="0" lang="en-US" sz="1150" u="none" cap="none" strike="noStrike">
                <a:solidFill>
                  <a:schemeClr val="dk1"/>
                </a:solidFill>
                <a:latin typeface="Sora"/>
                <a:ea typeface="Sora"/>
                <a:cs typeface="Sora"/>
                <a:sym typeface="Sora"/>
              </a:rPr>
              <a:t>what could they do to build that skill?</a:t>
            </a:r>
            <a:endParaRPr i="0" sz="1150" u="none" cap="none" strike="noStrike">
              <a:solidFill>
                <a:schemeClr val="dk1"/>
              </a:solidFill>
              <a:latin typeface="Sora"/>
              <a:ea typeface="Sora"/>
              <a:cs typeface="Sora"/>
              <a:sym typeface="Sora"/>
            </a:endParaRPr>
          </a:p>
        </p:txBody>
      </p:sp>
      <p:sp>
        <p:nvSpPr>
          <p:cNvPr id="447" name="Google Shape;447;p45"/>
          <p:cNvSpPr/>
          <p:nvPr/>
        </p:nvSpPr>
        <p:spPr>
          <a:xfrm>
            <a:off x="4256532" y="3108960"/>
            <a:ext cx="2286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96167"/>
              </a:buClr>
              <a:buSzPts val="1800"/>
              <a:buFont typeface="Calibri"/>
              <a:buNone/>
            </a:pPr>
            <a:r>
              <a:rPr b="1" i="0" lang="en-US" sz="1900" u="none" cap="none" strike="noStrike">
                <a:solidFill>
                  <a:schemeClr val="dk1"/>
                </a:solidFill>
                <a:latin typeface="Sora"/>
                <a:ea typeface="Sora"/>
                <a:cs typeface="Sora"/>
                <a:sym typeface="Sora"/>
              </a:rPr>
              <a:t>›</a:t>
            </a:r>
            <a:endParaRPr i="0" sz="1900" u="none" cap="none" strike="noStrike">
              <a:solidFill>
                <a:schemeClr val="dk1"/>
              </a:solidFill>
              <a:latin typeface="Sora"/>
              <a:ea typeface="Sora"/>
              <a:cs typeface="Sora"/>
              <a:sym typeface="Sora"/>
            </a:endParaRPr>
          </a:p>
        </p:txBody>
      </p:sp>
      <p:sp>
        <p:nvSpPr>
          <p:cNvPr id="448" name="Google Shape;448;p45"/>
          <p:cNvSpPr/>
          <p:nvPr/>
        </p:nvSpPr>
        <p:spPr>
          <a:xfrm>
            <a:off x="4370832" y="2331720"/>
            <a:ext cx="1783080" cy="192024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49" name="Google Shape;449;p45"/>
          <p:cNvSpPr/>
          <p:nvPr/>
        </p:nvSpPr>
        <p:spPr>
          <a:xfrm>
            <a:off x="4507992" y="2468880"/>
            <a:ext cx="365760" cy="36576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45"/>
          <p:cNvSpPr/>
          <p:nvPr/>
        </p:nvSpPr>
        <p:spPr>
          <a:xfrm>
            <a:off x="4507992" y="2468880"/>
            <a:ext cx="36576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i="0" lang="en-US" sz="1500" u="none" cap="none" strike="noStrike">
                <a:solidFill>
                  <a:srgbClr val="FFFFFF"/>
                </a:solidFill>
                <a:latin typeface="Bookman Old Style"/>
                <a:ea typeface="Bookman Old Style"/>
                <a:cs typeface="Bookman Old Style"/>
                <a:sym typeface="Bookman Old Style"/>
              </a:rPr>
              <a:t>3</a:t>
            </a:r>
            <a:endParaRPr b="0" i="0" sz="1500" u="none" cap="none" strike="noStrike">
              <a:solidFill>
                <a:schemeClr val="dk1"/>
              </a:solidFill>
              <a:latin typeface="Calibri"/>
              <a:ea typeface="Calibri"/>
              <a:cs typeface="Calibri"/>
              <a:sym typeface="Calibri"/>
            </a:endParaRPr>
          </a:p>
        </p:txBody>
      </p:sp>
      <p:sp>
        <p:nvSpPr>
          <p:cNvPr id="451" name="Google Shape;451;p45"/>
          <p:cNvSpPr/>
          <p:nvPr/>
        </p:nvSpPr>
        <p:spPr>
          <a:xfrm>
            <a:off x="4489704"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Bookman Old Style"/>
              <a:buNone/>
            </a:pPr>
            <a:r>
              <a:rPr b="1" i="0" lang="en-US" u="none" cap="none" strike="noStrike">
                <a:solidFill>
                  <a:schemeClr val="dk1"/>
                </a:solidFill>
                <a:latin typeface="Sora"/>
                <a:ea typeface="Sora"/>
                <a:cs typeface="Sora"/>
                <a:sym typeface="Sora"/>
              </a:rPr>
              <a:t>Challenge</a:t>
            </a:r>
            <a:endParaRPr i="0" u="none" cap="none" strike="noStrike">
              <a:solidFill>
                <a:schemeClr val="dk1"/>
              </a:solidFill>
              <a:latin typeface="Sora"/>
              <a:ea typeface="Sora"/>
              <a:cs typeface="Sora"/>
              <a:sym typeface="Sora"/>
            </a:endParaRPr>
          </a:p>
        </p:txBody>
      </p:sp>
      <p:sp>
        <p:nvSpPr>
          <p:cNvPr id="452" name="Google Shape;452;p45"/>
          <p:cNvSpPr/>
          <p:nvPr/>
        </p:nvSpPr>
        <p:spPr>
          <a:xfrm>
            <a:off x="4489704"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3A3A3A"/>
              </a:buClr>
              <a:buSzPts val="1050"/>
              <a:buFont typeface="Calibri"/>
              <a:buNone/>
            </a:pPr>
            <a:r>
              <a:rPr i="0" lang="en-US" sz="1150" u="none" cap="none" strike="noStrike">
                <a:solidFill>
                  <a:schemeClr val="dk1"/>
                </a:solidFill>
                <a:latin typeface="Sora"/>
                <a:ea typeface="Sora"/>
                <a:cs typeface="Sora"/>
                <a:sym typeface="Sora"/>
              </a:rPr>
              <a:t>what meaningful task requires it?</a:t>
            </a:r>
            <a:endParaRPr i="0" sz="1150" u="none" cap="none" strike="noStrike">
              <a:solidFill>
                <a:schemeClr val="dk1"/>
              </a:solidFill>
              <a:latin typeface="Sora"/>
              <a:ea typeface="Sora"/>
              <a:cs typeface="Sora"/>
              <a:sym typeface="Sora"/>
            </a:endParaRPr>
          </a:p>
        </p:txBody>
      </p:sp>
      <p:sp>
        <p:nvSpPr>
          <p:cNvPr id="453" name="Google Shape;453;p45"/>
          <p:cNvSpPr/>
          <p:nvPr/>
        </p:nvSpPr>
        <p:spPr>
          <a:xfrm>
            <a:off x="6158484" y="3108960"/>
            <a:ext cx="2286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96167"/>
              </a:buClr>
              <a:buSzPts val="1800"/>
              <a:buFont typeface="Calibri"/>
              <a:buNone/>
            </a:pPr>
            <a:r>
              <a:rPr b="1" i="0" lang="en-US" sz="1900" u="none" cap="none" strike="noStrike">
                <a:solidFill>
                  <a:schemeClr val="dk1"/>
                </a:solidFill>
                <a:latin typeface="Sora"/>
                <a:ea typeface="Sora"/>
                <a:cs typeface="Sora"/>
                <a:sym typeface="Sora"/>
              </a:rPr>
              <a:t>›</a:t>
            </a:r>
            <a:endParaRPr i="0" sz="1900" u="none" cap="none" strike="noStrike">
              <a:solidFill>
                <a:schemeClr val="dk1"/>
              </a:solidFill>
              <a:latin typeface="Sora"/>
              <a:ea typeface="Sora"/>
              <a:cs typeface="Sora"/>
              <a:sym typeface="Sora"/>
            </a:endParaRPr>
          </a:p>
        </p:txBody>
      </p:sp>
      <p:sp>
        <p:nvSpPr>
          <p:cNvPr id="454" name="Google Shape;454;p45"/>
          <p:cNvSpPr/>
          <p:nvPr/>
        </p:nvSpPr>
        <p:spPr>
          <a:xfrm>
            <a:off x="6272784" y="2331720"/>
            <a:ext cx="1783080" cy="192024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55" name="Google Shape;455;p45"/>
          <p:cNvSpPr/>
          <p:nvPr/>
        </p:nvSpPr>
        <p:spPr>
          <a:xfrm>
            <a:off x="6409944" y="2468880"/>
            <a:ext cx="365760" cy="36576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45"/>
          <p:cNvSpPr/>
          <p:nvPr/>
        </p:nvSpPr>
        <p:spPr>
          <a:xfrm>
            <a:off x="6409944" y="2468880"/>
            <a:ext cx="36576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i="0" lang="en-US" sz="1500" u="none" cap="none" strike="noStrike">
                <a:solidFill>
                  <a:srgbClr val="FFFFFF"/>
                </a:solidFill>
                <a:latin typeface="Bookman Old Style"/>
                <a:ea typeface="Bookman Old Style"/>
                <a:cs typeface="Bookman Old Style"/>
                <a:sym typeface="Bookman Old Style"/>
              </a:rPr>
              <a:t>4</a:t>
            </a:r>
            <a:endParaRPr b="0" i="0" sz="1500" u="none" cap="none" strike="noStrike">
              <a:solidFill>
                <a:schemeClr val="dk1"/>
              </a:solidFill>
              <a:latin typeface="Calibri"/>
              <a:ea typeface="Calibri"/>
              <a:cs typeface="Calibri"/>
              <a:sym typeface="Calibri"/>
            </a:endParaRPr>
          </a:p>
        </p:txBody>
      </p:sp>
      <p:sp>
        <p:nvSpPr>
          <p:cNvPr id="457" name="Google Shape;457;p45"/>
          <p:cNvSpPr/>
          <p:nvPr/>
        </p:nvSpPr>
        <p:spPr>
          <a:xfrm>
            <a:off x="6391656"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Bookman Old Style"/>
              <a:buNone/>
            </a:pPr>
            <a:r>
              <a:rPr b="1" i="0" lang="en-US" u="none" cap="none" strike="noStrike">
                <a:solidFill>
                  <a:schemeClr val="dk1"/>
                </a:solidFill>
                <a:latin typeface="Sora"/>
                <a:ea typeface="Sora"/>
                <a:cs typeface="Sora"/>
                <a:sym typeface="Sora"/>
              </a:rPr>
              <a:t>Choice</a:t>
            </a:r>
            <a:endParaRPr i="0" u="none" cap="none" strike="noStrike">
              <a:solidFill>
                <a:schemeClr val="dk1"/>
              </a:solidFill>
              <a:latin typeface="Sora"/>
              <a:ea typeface="Sora"/>
              <a:cs typeface="Sora"/>
              <a:sym typeface="Sora"/>
            </a:endParaRPr>
          </a:p>
        </p:txBody>
      </p:sp>
      <p:sp>
        <p:nvSpPr>
          <p:cNvPr id="458" name="Google Shape;458;p45"/>
          <p:cNvSpPr/>
          <p:nvPr/>
        </p:nvSpPr>
        <p:spPr>
          <a:xfrm>
            <a:off x="6391656"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3A3A3A"/>
              </a:buClr>
              <a:buSzPts val="1050"/>
              <a:buFont typeface="Calibri"/>
              <a:buNone/>
            </a:pPr>
            <a:r>
              <a:rPr i="0" lang="en-US" sz="1150" u="none" cap="none" strike="noStrike">
                <a:solidFill>
                  <a:schemeClr val="dk1"/>
                </a:solidFill>
                <a:latin typeface="Sora"/>
                <a:ea typeface="Sora"/>
                <a:cs typeface="Sora"/>
                <a:sym typeface="Sora"/>
              </a:rPr>
              <a:t>what decisions can they make?</a:t>
            </a:r>
            <a:endParaRPr i="0" sz="1150" u="none" cap="none" strike="noStrike">
              <a:solidFill>
                <a:schemeClr val="dk1"/>
              </a:solidFill>
              <a:latin typeface="Sora"/>
              <a:ea typeface="Sora"/>
              <a:cs typeface="Sora"/>
              <a:sym typeface="Sora"/>
            </a:endParaRPr>
          </a:p>
        </p:txBody>
      </p:sp>
      <p:sp>
        <p:nvSpPr>
          <p:cNvPr id="459" name="Google Shape;459;p45"/>
          <p:cNvSpPr/>
          <p:nvPr/>
        </p:nvSpPr>
        <p:spPr>
          <a:xfrm>
            <a:off x="8060436" y="3108960"/>
            <a:ext cx="2286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96167"/>
              </a:buClr>
              <a:buSzPts val="1800"/>
              <a:buFont typeface="Calibri"/>
              <a:buNone/>
            </a:pPr>
            <a:r>
              <a:rPr b="1" i="0" lang="en-US" sz="1900" u="none" cap="none" strike="noStrike">
                <a:solidFill>
                  <a:schemeClr val="dk1"/>
                </a:solidFill>
                <a:latin typeface="Sora"/>
                <a:ea typeface="Sora"/>
                <a:cs typeface="Sora"/>
                <a:sym typeface="Sora"/>
              </a:rPr>
              <a:t>›</a:t>
            </a:r>
            <a:endParaRPr i="0" sz="1900" u="none" cap="none" strike="noStrike">
              <a:solidFill>
                <a:schemeClr val="dk1"/>
              </a:solidFill>
              <a:latin typeface="Sora"/>
              <a:ea typeface="Sora"/>
              <a:cs typeface="Sora"/>
              <a:sym typeface="Sora"/>
            </a:endParaRPr>
          </a:p>
        </p:txBody>
      </p:sp>
      <p:sp>
        <p:nvSpPr>
          <p:cNvPr id="460" name="Google Shape;460;p45"/>
          <p:cNvSpPr/>
          <p:nvPr/>
        </p:nvSpPr>
        <p:spPr>
          <a:xfrm>
            <a:off x="8174736" y="2331720"/>
            <a:ext cx="1783200" cy="1920300"/>
          </a:xfrm>
          <a:prstGeom prst="roundRect">
            <a:avLst>
              <a:gd fmla="val 4103" name="adj"/>
            </a:avLst>
          </a:prstGeom>
          <a:solidFill>
            <a:srgbClr val="FFFFFF"/>
          </a:solidFill>
          <a:ln>
            <a:noFill/>
          </a:ln>
          <a:effectLst>
            <a:outerShdw blurRad="63500" rotWithShape="0" algn="bl" dir="5400000" dist="25400">
              <a:srgbClr val="999999">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Sora"/>
              <a:ea typeface="Sora"/>
              <a:cs typeface="Sora"/>
              <a:sym typeface="Sora"/>
            </a:endParaRPr>
          </a:p>
        </p:txBody>
      </p:sp>
      <p:sp>
        <p:nvSpPr>
          <p:cNvPr id="461" name="Google Shape;461;p45"/>
          <p:cNvSpPr/>
          <p:nvPr/>
        </p:nvSpPr>
        <p:spPr>
          <a:xfrm>
            <a:off x="8311896" y="2468880"/>
            <a:ext cx="365760" cy="36576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45"/>
          <p:cNvSpPr/>
          <p:nvPr/>
        </p:nvSpPr>
        <p:spPr>
          <a:xfrm>
            <a:off x="8311896" y="2468880"/>
            <a:ext cx="36576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i="0" lang="en-US" sz="1500" u="none" cap="none" strike="noStrike">
                <a:solidFill>
                  <a:srgbClr val="FFFFFF"/>
                </a:solidFill>
                <a:latin typeface="Bookman Old Style"/>
                <a:ea typeface="Bookman Old Style"/>
                <a:cs typeface="Bookman Old Style"/>
                <a:sym typeface="Bookman Old Style"/>
              </a:rPr>
              <a:t>5</a:t>
            </a:r>
            <a:endParaRPr b="0" i="0" sz="1500" u="none" cap="none" strike="noStrike">
              <a:solidFill>
                <a:schemeClr val="dk1"/>
              </a:solidFill>
              <a:latin typeface="Calibri"/>
              <a:ea typeface="Calibri"/>
              <a:cs typeface="Calibri"/>
              <a:sym typeface="Calibri"/>
            </a:endParaRPr>
          </a:p>
        </p:txBody>
      </p:sp>
      <p:sp>
        <p:nvSpPr>
          <p:cNvPr id="463" name="Google Shape;463;p45"/>
          <p:cNvSpPr/>
          <p:nvPr/>
        </p:nvSpPr>
        <p:spPr>
          <a:xfrm>
            <a:off x="8293608"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00"/>
              <a:buFont typeface="Bookman Old Style"/>
              <a:buNone/>
            </a:pPr>
            <a:r>
              <a:rPr b="1" i="0" lang="en-US" u="none" cap="none" strike="noStrike">
                <a:solidFill>
                  <a:schemeClr val="dk1"/>
                </a:solidFill>
                <a:latin typeface="Sora"/>
                <a:ea typeface="Sora"/>
                <a:cs typeface="Sora"/>
                <a:sym typeface="Sora"/>
              </a:rPr>
              <a:t>Response</a:t>
            </a:r>
            <a:endParaRPr i="0" u="none" cap="none" strike="noStrike">
              <a:solidFill>
                <a:schemeClr val="dk1"/>
              </a:solidFill>
              <a:latin typeface="Sora"/>
              <a:ea typeface="Sora"/>
              <a:cs typeface="Sora"/>
              <a:sym typeface="Sora"/>
            </a:endParaRPr>
          </a:p>
        </p:txBody>
      </p:sp>
      <p:sp>
        <p:nvSpPr>
          <p:cNvPr id="464" name="Google Shape;464;p45"/>
          <p:cNvSpPr/>
          <p:nvPr/>
        </p:nvSpPr>
        <p:spPr>
          <a:xfrm>
            <a:off x="8293608"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3A3A3A"/>
              </a:buClr>
              <a:buSzPts val="1050"/>
              <a:buFont typeface="Calibri"/>
              <a:buNone/>
            </a:pPr>
            <a:r>
              <a:rPr i="0" lang="en-US" sz="1150" u="none" cap="none" strike="noStrike">
                <a:solidFill>
                  <a:schemeClr val="dk1"/>
                </a:solidFill>
                <a:latin typeface="Sora"/>
                <a:ea typeface="Sora"/>
                <a:cs typeface="Sora"/>
                <a:sym typeface="Sora"/>
              </a:rPr>
              <a:t>how will the environment react?</a:t>
            </a:r>
            <a:endParaRPr i="0" sz="1150" u="none" cap="none" strike="noStrike">
              <a:solidFill>
                <a:schemeClr val="dk1"/>
              </a:solidFill>
              <a:latin typeface="Sora"/>
              <a:ea typeface="Sora"/>
              <a:cs typeface="Sora"/>
              <a:sym typeface="Sora"/>
            </a:endParaRPr>
          </a:p>
        </p:txBody>
      </p:sp>
      <p:sp>
        <p:nvSpPr>
          <p:cNvPr id="465" name="Google Shape;465;p45"/>
          <p:cNvSpPr/>
          <p:nvPr/>
        </p:nvSpPr>
        <p:spPr>
          <a:xfrm>
            <a:off x="10213848" y="2468880"/>
            <a:ext cx="365700" cy="3657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45"/>
          <p:cNvSpPr/>
          <p:nvPr/>
        </p:nvSpPr>
        <p:spPr>
          <a:xfrm>
            <a:off x="10195560" y="2926080"/>
            <a:ext cx="1545336"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300"/>
              <a:buFont typeface="Bookman Old Style"/>
              <a:buNone/>
            </a:pPr>
            <a:r>
              <a:rPr b="1" i="0" lang="en-US" u="none" cap="none" strike="noStrike">
                <a:solidFill>
                  <a:schemeClr val="dk1"/>
                </a:solidFill>
                <a:latin typeface="Sora"/>
                <a:ea typeface="Sora"/>
                <a:cs typeface="Sora"/>
                <a:sym typeface="Sora"/>
              </a:rPr>
              <a:t>Reflection</a:t>
            </a:r>
            <a:endParaRPr i="0" u="none" cap="none" strike="noStrike">
              <a:solidFill>
                <a:schemeClr val="dk1"/>
              </a:solidFill>
              <a:latin typeface="Sora"/>
              <a:ea typeface="Sora"/>
              <a:cs typeface="Sora"/>
              <a:sym typeface="Sora"/>
            </a:endParaRPr>
          </a:p>
        </p:txBody>
      </p:sp>
      <p:sp>
        <p:nvSpPr>
          <p:cNvPr id="467" name="Google Shape;467;p45"/>
          <p:cNvSpPr/>
          <p:nvPr/>
        </p:nvSpPr>
        <p:spPr>
          <a:xfrm>
            <a:off x="10195560" y="3291840"/>
            <a:ext cx="1545336" cy="868680"/>
          </a:xfrm>
          <a:prstGeom prst="rect">
            <a:avLst/>
          </a:prstGeom>
          <a:noFill/>
          <a:ln>
            <a:noFill/>
          </a:ln>
        </p:spPr>
        <p:txBody>
          <a:bodyPr anchorCtr="0" anchor="ctr" bIns="45700" lIns="91425" spcFirstLastPara="1" rIns="91425" wrap="square" tIns="45700">
            <a:noAutofit/>
          </a:bodyPr>
          <a:lstStyle/>
          <a:p>
            <a:pPr indent="0" lvl="0" marL="0" marR="0" rtl="0" algn="l">
              <a:lnSpc>
                <a:spcPct val="123809"/>
              </a:lnSpc>
              <a:spcBef>
                <a:spcPts val="0"/>
              </a:spcBef>
              <a:spcAft>
                <a:spcPts val="0"/>
              </a:spcAft>
              <a:buClr>
                <a:srgbClr val="E4E7F7"/>
              </a:buClr>
              <a:buSzPts val="1050"/>
              <a:buFont typeface="Calibri"/>
              <a:buNone/>
            </a:pPr>
            <a:r>
              <a:rPr i="0" lang="en-US" sz="1150" u="none" cap="none" strike="noStrike">
                <a:solidFill>
                  <a:schemeClr val="dk1"/>
                </a:solidFill>
                <a:latin typeface="Sora"/>
                <a:ea typeface="Sora"/>
                <a:cs typeface="Sora"/>
                <a:sym typeface="Sora"/>
              </a:rPr>
              <a:t>what did they notice, and why?</a:t>
            </a:r>
            <a:endParaRPr i="0" sz="1150" u="none" cap="none" strike="noStrike">
              <a:solidFill>
                <a:schemeClr val="dk1"/>
              </a:solidFill>
              <a:latin typeface="Sora"/>
              <a:ea typeface="Sora"/>
              <a:cs typeface="Sora"/>
              <a:sym typeface="Sora"/>
            </a:endParaRPr>
          </a:p>
        </p:txBody>
      </p:sp>
      <p:sp>
        <p:nvSpPr>
          <p:cNvPr id="468" name="Google Shape;468;p45"/>
          <p:cNvSpPr/>
          <p:nvPr/>
        </p:nvSpPr>
        <p:spPr>
          <a:xfrm>
            <a:off x="566928" y="4617720"/>
            <a:ext cx="110184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350"/>
              <a:buFont typeface="Calibri"/>
              <a:buNone/>
            </a:pPr>
            <a:r>
              <a:rPr b="1" i="0" lang="en-US" sz="1350" u="none" cap="none" strike="noStrike">
                <a:solidFill>
                  <a:srgbClr val="2F3C7E"/>
                </a:solidFill>
                <a:latin typeface="Sora"/>
                <a:ea typeface="Sora"/>
                <a:cs typeface="Sora"/>
                <a:sym typeface="Sora"/>
              </a:rPr>
              <a:t>Experience layer:  </a:t>
            </a:r>
            <a:r>
              <a:rPr i="0" lang="en-US" sz="1350" u="none" cap="none" strike="noStrike">
                <a:solidFill>
                  <a:srgbClr val="3A3A3A"/>
                </a:solidFill>
                <a:latin typeface="Sora"/>
                <a:ea typeface="Sora"/>
                <a:cs typeface="Sora"/>
                <a:sym typeface="Sora"/>
              </a:rPr>
              <a:t>doing, exploring, experimenting.    </a:t>
            </a:r>
            <a:r>
              <a:rPr b="1" i="0" lang="en-US" sz="1350" u="none" cap="none" strike="noStrike">
                <a:solidFill>
                  <a:srgbClr val="F96167"/>
                </a:solidFill>
                <a:latin typeface="Sora"/>
                <a:ea typeface="Sora"/>
                <a:cs typeface="Sora"/>
                <a:sym typeface="Sora"/>
              </a:rPr>
              <a:t>Meaning-making layer:  </a:t>
            </a:r>
            <a:r>
              <a:rPr i="0" lang="en-US" sz="1350" u="none" cap="none" strike="noStrike">
                <a:solidFill>
                  <a:srgbClr val="3A3A3A"/>
                </a:solidFill>
                <a:latin typeface="Sora"/>
                <a:ea typeface="Sora"/>
                <a:cs typeface="Sora"/>
                <a:sym typeface="Sora"/>
              </a:rPr>
              <a:t>reflecting, explaining, connecting, applying.</a:t>
            </a:r>
            <a:endParaRPr i="0" sz="1350" u="none" cap="none" strike="noStrike">
              <a:solidFill>
                <a:schemeClr val="dk1"/>
              </a:solidFill>
              <a:latin typeface="Sora"/>
              <a:ea typeface="Sora"/>
              <a:cs typeface="Sora"/>
              <a:sym typeface="Sora"/>
            </a:endParaRPr>
          </a:p>
        </p:txBody>
      </p:sp>
      <p:sp>
        <p:nvSpPr>
          <p:cNvPr id="469" name="Google Shape;469;p45"/>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10</a:t>
            </a:r>
            <a:endParaRPr b="0" i="0" sz="900" u="none" cap="none" strike="noStrike">
              <a:solidFill>
                <a:schemeClr val="dk1"/>
              </a:solidFill>
              <a:latin typeface="Calibri"/>
              <a:ea typeface="Calibri"/>
              <a:cs typeface="Calibri"/>
              <a:sym typeface="Calibri"/>
            </a:endParaRPr>
          </a:p>
        </p:txBody>
      </p:sp>
      <p:sp>
        <p:nvSpPr>
          <p:cNvPr id="470" name="Google Shape;470;p45"/>
          <p:cNvSpPr/>
          <p:nvPr/>
        </p:nvSpPr>
        <p:spPr>
          <a:xfrm>
            <a:off x="10195546" y="2468955"/>
            <a:ext cx="365700" cy="3657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Bookman Old Style"/>
              <a:buNone/>
            </a:pPr>
            <a:r>
              <a:rPr b="1" lang="en-US" sz="1500">
                <a:solidFill>
                  <a:srgbClr val="FFFFFF"/>
                </a:solidFill>
                <a:latin typeface="Bookman Old Style"/>
                <a:ea typeface="Bookman Old Style"/>
                <a:cs typeface="Bookman Old Style"/>
                <a:sym typeface="Bookman Old Style"/>
              </a:rPr>
              <a:t>6</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5" name="Shape 475"/>
        <p:cNvGrpSpPr/>
        <p:nvPr/>
      </p:nvGrpSpPr>
      <p:grpSpPr>
        <a:xfrm>
          <a:off x="0" y="0"/>
          <a:ext cx="0" cy="0"/>
          <a:chOff x="0" y="0"/>
          <a:chExt cx="0" cy="0"/>
        </a:xfrm>
      </p:grpSpPr>
      <p:sp>
        <p:nvSpPr>
          <p:cNvPr id="476" name="Google Shape;476;p46"/>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Sora"/>
                <a:ea typeface="Sora"/>
                <a:cs typeface="Sora"/>
                <a:sym typeface="Sora"/>
              </a:rPr>
              <a:t>WHERE AI COMES IN</a:t>
            </a:r>
            <a:endParaRPr i="0" sz="1200" u="none" cap="none" strike="noStrike">
              <a:solidFill>
                <a:schemeClr val="dk1"/>
              </a:solidFill>
              <a:latin typeface="Sora"/>
              <a:ea typeface="Sora"/>
              <a:cs typeface="Sora"/>
              <a:sym typeface="Sora"/>
            </a:endParaRPr>
          </a:p>
        </p:txBody>
      </p:sp>
      <p:sp>
        <p:nvSpPr>
          <p:cNvPr id="477" name="Google Shape;477;p46"/>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2600"/>
              <a:buFont typeface="Bookman Old Style"/>
              <a:buNone/>
            </a:pPr>
            <a:r>
              <a:rPr b="1" i="0" lang="en-US" sz="2800" u="none" cap="none" strike="noStrike">
                <a:solidFill>
                  <a:srgbClr val="2F3C7E"/>
                </a:solidFill>
                <a:latin typeface="Sora"/>
                <a:ea typeface="Sora"/>
                <a:cs typeface="Sora"/>
                <a:sym typeface="Sora"/>
              </a:rPr>
              <a:t>AI as a better design partner</a:t>
            </a:r>
            <a:r>
              <a:rPr b="1" lang="en-US" sz="2800">
                <a:solidFill>
                  <a:srgbClr val="2F3C7E"/>
                </a:solidFill>
                <a:latin typeface="Sora"/>
                <a:ea typeface="Sora"/>
                <a:cs typeface="Sora"/>
                <a:sym typeface="Sora"/>
              </a:rPr>
              <a:t>. N</a:t>
            </a:r>
            <a:r>
              <a:rPr b="1" i="0" lang="en-US" sz="2800" u="none" cap="none" strike="noStrike">
                <a:solidFill>
                  <a:srgbClr val="2F3C7E"/>
                </a:solidFill>
                <a:latin typeface="Sora"/>
                <a:ea typeface="Sora"/>
                <a:cs typeface="Sora"/>
                <a:sym typeface="Sora"/>
              </a:rPr>
              <a:t>ot a game generator</a:t>
            </a:r>
            <a:r>
              <a:rPr b="1" lang="en-US" sz="2800">
                <a:solidFill>
                  <a:srgbClr val="2F3C7E"/>
                </a:solidFill>
                <a:latin typeface="Sora"/>
                <a:ea typeface="Sora"/>
                <a:cs typeface="Sora"/>
                <a:sym typeface="Sora"/>
              </a:rPr>
              <a:t>.</a:t>
            </a:r>
            <a:endParaRPr i="0" sz="2800" u="none" cap="none" strike="noStrike">
              <a:solidFill>
                <a:schemeClr val="dk1"/>
              </a:solidFill>
              <a:latin typeface="Sora"/>
              <a:ea typeface="Sora"/>
              <a:cs typeface="Sora"/>
              <a:sym typeface="Sora"/>
            </a:endParaRPr>
          </a:p>
        </p:txBody>
      </p:sp>
      <p:sp>
        <p:nvSpPr>
          <p:cNvPr id="478" name="Google Shape;478;p46"/>
          <p:cNvSpPr/>
          <p:nvPr/>
        </p:nvSpPr>
        <p:spPr>
          <a:xfrm>
            <a:off x="548640" y="1234440"/>
            <a:ext cx="107899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1500"/>
              <a:buFont typeface="Calibri"/>
              <a:buNone/>
            </a:pPr>
            <a:r>
              <a:rPr i="1" lang="en-US" sz="1500" u="none" cap="none" strike="noStrike">
                <a:solidFill>
                  <a:srgbClr val="6B6F8C"/>
                </a:solidFill>
                <a:latin typeface="Sora"/>
                <a:ea typeface="Sora"/>
                <a:cs typeface="Sora"/>
                <a:sym typeface="Sora"/>
              </a:rPr>
              <a:t>The opportunity isn't more games. It's becoming better learning experience designers.</a:t>
            </a:r>
            <a:endParaRPr i="0" sz="1500" u="none" cap="none" strike="noStrike">
              <a:solidFill>
                <a:schemeClr val="dk1"/>
              </a:solidFill>
              <a:latin typeface="Sora"/>
              <a:ea typeface="Sora"/>
              <a:cs typeface="Sora"/>
              <a:sym typeface="Sora"/>
            </a:endParaRPr>
          </a:p>
        </p:txBody>
      </p:sp>
      <p:sp>
        <p:nvSpPr>
          <p:cNvPr id="479" name="Google Shape;479;p46"/>
          <p:cNvSpPr/>
          <p:nvPr/>
        </p:nvSpPr>
        <p:spPr>
          <a:xfrm>
            <a:off x="566928" y="1965960"/>
            <a:ext cx="2084832" cy="3794760"/>
          </a:xfrm>
          <a:prstGeom prst="roundRect">
            <a:avLst>
              <a:gd fmla="val 4386"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80" name="Google Shape;480;p46"/>
          <p:cNvSpPr/>
          <p:nvPr/>
        </p:nvSpPr>
        <p:spPr>
          <a:xfrm>
            <a:off x="1289304" y="2240280"/>
            <a:ext cx="640080" cy="64008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brainstorm.png" id="481" name="Google Shape;481;p46"/>
          <p:cNvPicPr preferRelativeResize="0"/>
          <p:nvPr/>
        </p:nvPicPr>
        <p:blipFill rotWithShape="1">
          <a:blip r:embed="rId3">
            <a:alphaModFix/>
          </a:blip>
          <a:srcRect b="0" l="0" r="0" t="0"/>
          <a:stretch/>
        </p:blipFill>
        <p:spPr>
          <a:xfrm>
            <a:off x="1366114" y="2317090"/>
            <a:ext cx="486461" cy="486461"/>
          </a:xfrm>
          <a:prstGeom prst="rect">
            <a:avLst/>
          </a:prstGeom>
          <a:noFill/>
          <a:ln>
            <a:noFill/>
          </a:ln>
        </p:spPr>
      </p:pic>
      <p:sp>
        <p:nvSpPr>
          <p:cNvPr id="482" name="Google Shape;482;p46"/>
          <p:cNvSpPr/>
          <p:nvPr/>
        </p:nvSpPr>
        <p:spPr>
          <a:xfrm>
            <a:off x="704088" y="2103120"/>
            <a:ext cx="3657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Bookman Old Style"/>
              <a:buNone/>
            </a:pPr>
            <a:r>
              <a:rPr b="1" i="0" lang="en-US" sz="1300" u="none" cap="none" strike="noStrike">
                <a:solidFill>
                  <a:srgbClr val="F96167"/>
                </a:solidFill>
                <a:latin typeface="Bookman Old Style"/>
                <a:ea typeface="Bookman Old Style"/>
                <a:cs typeface="Bookman Old Style"/>
                <a:sym typeface="Bookman Old Style"/>
              </a:rPr>
              <a:t>1</a:t>
            </a:r>
            <a:endParaRPr b="0" i="0" sz="1300" u="none" cap="none" strike="noStrike">
              <a:solidFill>
                <a:schemeClr val="dk1"/>
              </a:solidFill>
              <a:latin typeface="Calibri"/>
              <a:ea typeface="Calibri"/>
              <a:cs typeface="Calibri"/>
              <a:sym typeface="Calibri"/>
            </a:endParaRPr>
          </a:p>
        </p:txBody>
      </p:sp>
      <p:sp>
        <p:nvSpPr>
          <p:cNvPr id="483" name="Google Shape;483;p46"/>
          <p:cNvSpPr/>
          <p:nvPr/>
        </p:nvSpPr>
        <p:spPr>
          <a:xfrm>
            <a:off x="704088" y="3063240"/>
            <a:ext cx="1810512"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F3C7E"/>
              </a:buClr>
              <a:buSzPts val="1350"/>
              <a:buFont typeface="Bookman Old Style"/>
              <a:buNone/>
            </a:pPr>
            <a:r>
              <a:rPr b="1" i="0" lang="en-US" sz="1350" u="none" cap="none" strike="noStrike">
                <a:solidFill>
                  <a:srgbClr val="2F3C7E"/>
                </a:solidFill>
                <a:latin typeface="Sora"/>
                <a:ea typeface="Sora"/>
                <a:cs typeface="Sora"/>
                <a:sym typeface="Sora"/>
              </a:rPr>
              <a:t>Brainstorming partner</a:t>
            </a:r>
            <a:endParaRPr i="0" sz="1350" u="none" cap="none" strike="noStrike">
              <a:solidFill>
                <a:schemeClr val="dk1"/>
              </a:solidFill>
              <a:latin typeface="Sora"/>
              <a:ea typeface="Sora"/>
              <a:cs typeface="Sora"/>
              <a:sym typeface="Sora"/>
            </a:endParaRPr>
          </a:p>
        </p:txBody>
      </p:sp>
      <p:sp>
        <p:nvSpPr>
          <p:cNvPr id="484" name="Google Shape;484;p46"/>
          <p:cNvSpPr/>
          <p:nvPr/>
        </p:nvSpPr>
        <p:spPr>
          <a:xfrm>
            <a:off x="749808" y="3749040"/>
            <a:ext cx="1719072" cy="1874520"/>
          </a:xfrm>
          <a:prstGeom prst="rect">
            <a:avLst/>
          </a:prstGeom>
          <a:noFill/>
          <a:ln>
            <a:noFill/>
          </a:ln>
        </p:spPr>
        <p:txBody>
          <a:bodyPr anchorCtr="0" anchor="ctr" bIns="45700" lIns="91425" spcFirstLastPara="1" rIns="91425" wrap="square" tIns="45700">
            <a:noAutofit/>
          </a:bodyPr>
          <a:lstStyle/>
          <a:p>
            <a:pPr indent="0" lvl="0" marL="0" marR="0" rtl="0" algn="ctr">
              <a:lnSpc>
                <a:spcPct val="131818"/>
              </a:lnSpc>
              <a:spcBef>
                <a:spcPts val="0"/>
              </a:spcBef>
              <a:spcAft>
                <a:spcPts val="0"/>
              </a:spcAft>
              <a:buClr>
                <a:srgbClr val="3A3A3A"/>
              </a:buClr>
              <a:buSzPts val="1100"/>
              <a:buFont typeface="Calibri"/>
              <a:buNone/>
            </a:pPr>
            <a:r>
              <a:rPr i="0" lang="en-US" sz="1100" u="none" cap="none" strike="noStrike">
                <a:solidFill>
                  <a:srgbClr val="3A3A3A"/>
                </a:solidFill>
                <a:latin typeface="Sora"/>
                <a:ea typeface="Sora"/>
                <a:cs typeface="Sora"/>
                <a:sym typeface="Sora"/>
              </a:rPr>
              <a:t>Generate a wide design space of playful experiences beyond quizzes and worksheets.</a:t>
            </a:r>
            <a:endParaRPr i="0" sz="1100" u="none" cap="none" strike="noStrike">
              <a:solidFill>
                <a:schemeClr val="dk1"/>
              </a:solidFill>
              <a:latin typeface="Sora"/>
              <a:ea typeface="Sora"/>
              <a:cs typeface="Sora"/>
              <a:sym typeface="Sora"/>
            </a:endParaRPr>
          </a:p>
        </p:txBody>
      </p:sp>
      <p:sp>
        <p:nvSpPr>
          <p:cNvPr id="485" name="Google Shape;485;p46"/>
          <p:cNvSpPr/>
          <p:nvPr/>
        </p:nvSpPr>
        <p:spPr>
          <a:xfrm>
            <a:off x="2834640" y="1965960"/>
            <a:ext cx="2084832" cy="3794760"/>
          </a:xfrm>
          <a:prstGeom prst="roundRect">
            <a:avLst>
              <a:gd fmla="val 4386"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86" name="Google Shape;486;p46"/>
          <p:cNvSpPr/>
          <p:nvPr/>
        </p:nvSpPr>
        <p:spPr>
          <a:xfrm>
            <a:off x="3557016" y="2240280"/>
            <a:ext cx="640080" cy="64008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onstraint.png" id="487" name="Google Shape;487;p46"/>
          <p:cNvPicPr preferRelativeResize="0"/>
          <p:nvPr/>
        </p:nvPicPr>
        <p:blipFill rotWithShape="1">
          <a:blip r:embed="rId4">
            <a:alphaModFix/>
          </a:blip>
          <a:srcRect b="0" l="0" r="0" t="0"/>
          <a:stretch/>
        </p:blipFill>
        <p:spPr>
          <a:xfrm>
            <a:off x="3633826" y="2317090"/>
            <a:ext cx="486461" cy="486461"/>
          </a:xfrm>
          <a:prstGeom prst="rect">
            <a:avLst/>
          </a:prstGeom>
          <a:noFill/>
          <a:ln>
            <a:noFill/>
          </a:ln>
        </p:spPr>
      </p:pic>
      <p:sp>
        <p:nvSpPr>
          <p:cNvPr id="488" name="Google Shape;488;p46"/>
          <p:cNvSpPr/>
          <p:nvPr/>
        </p:nvSpPr>
        <p:spPr>
          <a:xfrm>
            <a:off x="2971800" y="2103120"/>
            <a:ext cx="3657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Bookman Old Style"/>
              <a:buNone/>
            </a:pPr>
            <a:r>
              <a:rPr b="1" i="0" lang="en-US" sz="1300" u="none" cap="none" strike="noStrike">
                <a:solidFill>
                  <a:srgbClr val="F96167"/>
                </a:solidFill>
                <a:latin typeface="Bookman Old Style"/>
                <a:ea typeface="Bookman Old Style"/>
                <a:cs typeface="Bookman Old Style"/>
                <a:sym typeface="Bookman Old Style"/>
              </a:rPr>
              <a:t>2</a:t>
            </a:r>
            <a:endParaRPr b="0" i="0" sz="1300" u="none" cap="none" strike="noStrike">
              <a:solidFill>
                <a:schemeClr val="dk1"/>
              </a:solidFill>
              <a:latin typeface="Calibri"/>
              <a:ea typeface="Calibri"/>
              <a:cs typeface="Calibri"/>
              <a:sym typeface="Calibri"/>
            </a:endParaRPr>
          </a:p>
        </p:txBody>
      </p:sp>
      <p:sp>
        <p:nvSpPr>
          <p:cNvPr id="489" name="Google Shape;489;p46"/>
          <p:cNvSpPr/>
          <p:nvPr/>
        </p:nvSpPr>
        <p:spPr>
          <a:xfrm>
            <a:off x="2971800" y="3063240"/>
            <a:ext cx="1810512"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F3C7E"/>
              </a:buClr>
              <a:buSzPts val="1350"/>
              <a:buFont typeface="Bookman Old Style"/>
              <a:buNone/>
            </a:pPr>
            <a:r>
              <a:rPr b="1" i="0" lang="en-US" sz="1350" u="none" cap="none" strike="noStrike">
                <a:solidFill>
                  <a:srgbClr val="2F3C7E"/>
                </a:solidFill>
                <a:latin typeface="Sora"/>
                <a:ea typeface="Sora"/>
                <a:cs typeface="Sora"/>
                <a:sym typeface="Sora"/>
              </a:rPr>
              <a:t>Constraint generator</a:t>
            </a:r>
            <a:endParaRPr i="0" sz="1350" u="none" cap="none" strike="noStrike">
              <a:solidFill>
                <a:schemeClr val="dk1"/>
              </a:solidFill>
              <a:latin typeface="Sora"/>
              <a:ea typeface="Sora"/>
              <a:cs typeface="Sora"/>
              <a:sym typeface="Sora"/>
            </a:endParaRPr>
          </a:p>
        </p:txBody>
      </p:sp>
      <p:sp>
        <p:nvSpPr>
          <p:cNvPr id="490" name="Google Shape;490;p46"/>
          <p:cNvSpPr/>
          <p:nvPr/>
        </p:nvSpPr>
        <p:spPr>
          <a:xfrm>
            <a:off x="3017520" y="3749040"/>
            <a:ext cx="1719072" cy="1874520"/>
          </a:xfrm>
          <a:prstGeom prst="rect">
            <a:avLst/>
          </a:prstGeom>
          <a:noFill/>
          <a:ln>
            <a:noFill/>
          </a:ln>
        </p:spPr>
        <p:txBody>
          <a:bodyPr anchorCtr="0" anchor="ctr" bIns="45700" lIns="91425" spcFirstLastPara="1" rIns="91425" wrap="square" tIns="45700">
            <a:noAutofit/>
          </a:bodyPr>
          <a:lstStyle/>
          <a:p>
            <a:pPr indent="0" lvl="0" marL="0" marR="0" rtl="0" algn="ctr">
              <a:lnSpc>
                <a:spcPct val="131818"/>
              </a:lnSpc>
              <a:spcBef>
                <a:spcPts val="0"/>
              </a:spcBef>
              <a:spcAft>
                <a:spcPts val="0"/>
              </a:spcAft>
              <a:buClr>
                <a:srgbClr val="3A3A3A"/>
              </a:buClr>
              <a:buSzPts val="1100"/>
              <a:buFont typeface="Calibri"/>
              <a:buNone/>
            </a:pPr>
            <a:r>
              <a:rPr i="0" lang="en-US" sz="1100" u="none" cap="none" strike="noStrike">
                <a:solidFill>
                  <a:srgbClr val="3A3A3A"/>
                </a:solidFill>
                <a:latin typeface="Sora"/>
                <a:ea typeface="Sora"/>
                <a:cs typeface="Sora"/>
                <a:sym typeface="Sora"/>
              </a:rPr>
              <a:t>Characters, missions, unexpected events, and resource limits that create dynamic systems.</a:t>
            </a:r>
            <a:endParaRPr i="0" sz="1100" u="none" cap="none" strike="noStrike">
              <a:solidFill>
                <a:schemeClr val="dk1"/>
              </a:solidFill>
              <a:latin typeface="Sora"/>
              <a:ea typeface="Sora"/>
              <a:cs typeface="Sora"/>
              <a:sym typeface="Sora"/>
            </a:endParaRPr>
          </a:p>
        </p:txBody>
      </p:sp>
      <p:sp>
        <p:nvSpPr>
          <p:cNvPr id="491" name="Google Shape;491;p46"/>
          <p:cNvSpPr/>
          <p:nvPr/>
        </p:nvSpPr>
        <p:spPr>
          <a:xfrm>
            <a:off x="5102352" y="1965960"/>
            <a:ext cx="2084832" cy="3794760"/>
          </a:xfrm>
          <a:prstGeom prst="roundRect">
            <a:avLst>
              <a:gd fmla="val 4386"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92" name="Google Shape;492;p46"/>
          <p:cNvSpPr/>
          <p:nvPr/>
        </p:nvSpPr>
        <p:spPr>
          <a:xfrm>
            <a:off x="5824728" y="2240280"/>
            <a:ext cx="640080" cy="64008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prototype.png" id="493" name="Google Shape;493;p46"/>
          <p:cNvPicPr preferRelativeResize="0"/>
          <p:nvPr/>
        </p:nvPicPr>
        <p:blipFill rotWithShape="1">
          <a:blip r:embed="rId5">
            <a:alphaModFix/>
          </a:blip>
          <a:srcRect b="0" l="0" r="0" t="0"/>
          <a:stretch/>
        </p:blipFill>
        <p:spPr>
          <a:xfrm>
            <a:off x="5901538" y="2317090"/>
            <a:ext cx="486461" cy="486461"/>
          </a:xfrm>
          <a:prstGeom prst="rect">
            <a:avLst/>
          </a:prstGeom>
          <a:noFill/>
          <a:ln>
            <a:noFill/>
          </a:ln>
        </p:spPr>
      </p:pic>
      <p:sp>
        <p:nvSpPr>
          <p:cNvPr id="494" name="Google Shape;494;p46"/>
          <p:cNvSpPr/>
          <p:nvPr/>
        </p:nvSpPr>
        <p:spPr>
          <a:xfrm>
            <a:off x="5239512" y="2103120"/>
            <a:ext cx="3657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Bookman Old Style"/>
              <a:buNone/>
            </a:pPr>
            <a:r>
              <a:rPr b="1" i="0" lang="en-US" sz="1300" u="none" cap="none" strike="noStrike">
                <a:solidFill>
                  <a:srgbClr val="F96167"/>
                </a:solidFill>
                <a:latin typeface="Bookman Old Style"/>
                <a:ea typeface="Bookman Old Style"/>
                <a:cs typeface="Bookman Old Style"/>
                <a:sym typeface="Bookman Old Style"/>
              </a:rPr>
              <a:t>3</a:t>
            </a:r>
            <a:endParaRPr b="0" i="0" sz="1300" u="none" cap="none" strike="noStrike">
              <a:solidFill>
                <a:schemeClr val="dk1"/>
              </a:solidFill>
              <a:latin typeface="Calibri"/>
              <a:ea typeface="Calibri"/>
              <a:cs typeface="Calibri"/>
              <a:sym typeface="Calibri"/>
            </a:endParaRPr>
          </a:p>
        </p:txBody>
      </p:sp>
      <p:sp>
        <p:nvSpPr>
          <p:cNvPr id="495" name="Google Shape;495;p46"/>
          <p:cNvSpPr/>
          <p:nvPr/>
        </p:nvSpPr>
        <p:spPr>
          <a:xfrm>
            <a:off x="5239512" y="3063240"/>
            <a:ext cx="1810512"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F3C7E"/>
              </a:buClr>
              <a:buSzPts val="1350"/>
              <a:buFont typeface="Bookman Old Style"/>
              <a:buNone/>
            </a:pPr>
            <a:r>
              <a:rPr b="1" i="0" lang="en-US" sz="1350" u="none" cap="none" strike="noStrike">
                <a:solidFill>
                  <a:srgbClr val="2F3C7E"/>
                </a:solidFill>
                <a:latin typeface="Sora"/>
                <a:ea typeface="Sora"/>
                <a:cs typeface="Sora"/>
                <a:sym typeface="Sora"/>
              </a:rPr>
              <a:t>Rapid prototyping partner</a:t>
            </a:r>
            <a:endParaRPr i="0" sz="1350" u="none" cap="none" strike="noStrike">
              <a:solidFill>
                <a:schemeClr val="dk1"/>
              </a:solidFill>
              <a:latin typeface="Sora"/>
              <a:ea typeface="Sora"/>
              <a:cs typeface="Sora"/>
              <a:sym typeface="Sora"/>
            </a:endParaRPr>
          </a:p>
        </p:txBody>
      </p:sp>
      <p:sp>
        <p:nvSpPr>
          <p:cNvPr id="496" name="Google Shape;496;p46"/>
          <p:cNvSpPr/>
          <p:nvPr/>
        </p:nvSpPr>
        <p:spPr>
          <a:xfrm>
            <a:off x="5285232" y="3749040"/>
            <a:ext cx="1719072" cy="1874520"/>
          </a:xfrm>
          <a:prstGeom prst="rect">
            <a:avLst/>
          </a:prstGeom>
          <a:noFill/>
          <a:ln>
            <a:noFill/>
          </a:ln>
        </p:spPr>
        <p:txBody>
          <a:bodyPr anchorCtr="0" anchor="ctr" bIns="45700" lIns="91425" spcFirstLastPara="1" rIns="91425" wrap="square" tIns="45700">
            <a:noAutofit/>
          </a:bodyPr>
          <a:lstStyle/>
          <a:p>
            <a:pPr indent="0" lvl="0" marL="0" marR="0" rtl="0" algn="ctr">
              <a:lnSpc>
                <a:spcPct val="131818"/>
              </a:lnSpc>
              <a:spcBef>
                <a:spcPts val="0"/>
              </a:spcBef>
              <a:spcAft>
                <a:spcPts val="0"/>
              </a:spcAft>
              <a:buClr>
                <a:srgbClr val="3A3A3A"/>
              </a:buClr>
              <a:buSzPts val="1100"/>
              <a:buFont typeface="Calibri"/>
              <a:buNone/>
            </a:pPr>
            <a:r>
              <a:rPr i="0" lang="en-US" sz="1100" u="none" cap="none" strike="noStrike">
                <a:solidFill>
                  <a:srgbClr val="3A3A3A"/>
                </a:solidFill>
                <a:latin typeface="Sora"/>
                <a:ea typeface="Sora"/>
                <a:cs typeface="Sora"/>
                <a:sym typeface="Sora"/>
              </a:rPr>
              <a:t>Draft an activity, test it, then iterate: simplify, add failure, remove competition.</a:t>
            </a:r>
            <a:endParaRPr i="0" sz="1100" u="none" cap="none" strike="noStrike">
              <a:solidFill>
                <a:schemeClr val="dk1"/>
              </a:solidFill>
              <a:latin typeface="Sora"/>
              <a:ea typeface="Sora"/>
              <a:cs typeface="Sora"/>
              <a:sym typeface="Sora"/>
            </a:endParaRPr>
          </a:p>
        </p:txBody>
      </p:sp>
      <p:sp>
        <p:nvSpPr>
          <p:cNvPr id="497" name="Google Shape;497;p46"/>
          <p:cNvSpPr/>
          <p:nvPr/>
        </p:nvSpPr>
        <p:spPr>
          <a:xfrm>
            <a:off x="7370064" y="1965960"/>
            <a:ext cx="2084832" cy="3794760"/>
          </a:xfrm>
          <a:prstGeom prst="roundRect">
            <a:avLst>
              <a:gd fmla="val 4386"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98" name="Google Shape;498;p46"/>
          <p:cNvSpPr/>
          <p:nvPr/>
        </p:nvSpPr>
        <p:spPr>
          <a:xfrm>
            <a:off x="8092440" y="2240280"/>
            <a:ext cx="640080" cy="64008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simulate.png" id="499" name="Google Shape;499;p46"/>
          <p:cNvPicPr preferRelativeResize="0"/>
          <p:nvPr/>
        </p:nvPicPr>
        <p:blipFill rotWithShape="1">
          <a:blip r:embed="rId6">
            <a:alphaModFix/>
          </a:blip>
          <a:srcRect b="0" l="0" r="0" t="0"/>
          <a:stretch/>
        </p:blipFill>
        <p:spPr>
          <a:xfrm>
            <a:off x="8169250" y="2317090"/>
            <a:ext cx="486461" cy="486461"/>
          </a:xfrm>
          <a:prstGeom prst="rect">
            <a:avLst/>
          </a:prstGeom>
          <a:noFill/>
          <a:ln>
            <a:noFill/>
          </a:ln>
        </p:spPr>
      </p:pic>
      <p:sp>
        <p:nvSpPr>
          <p:cNvPr id="500" name="Google Shape;500;p46"/>
          <p:cNvSpPr/>
          <p:nvPr/>
        </p:nvSpPr>
        <p:spPr>
          <a:xfrm>
            <a:off x="7507224" y="2103120"/>
            <a:ext cx="3657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Bookman Old Style"/>
              <a:buNone/>
            </a:pPr>
            <a:r>
              <a:rPr b="1" i="0" lang="en-US" sz="1300" u="none" cap="none" strike="noStrike">
                <a:solidFill>
                  <a:srgbClr val="F96167"/>
                </a:solidFill>
                <a:latin typeface="Bookman Old Style"/>
                <a:ea typeface="Bookman Old Style"/>
                <a:cs typeface="Bookman Old Style"/>
                <a:sym typeface="Bookman Old Style"/>
              </a:rPr>
              <a:t>4</a:t>
            </a:r>
            <a:endParaRPr b="0" i="0" sz="1300" u="none" cap="none" strike="noStrike">
              <a:solidFill>
                <a:schemeClr val="dk1"/>
              </a:solidFill>
              <a:latin typeface="Calibri"/>
              <a:ea typeface="Calibri"/>
              <a:cs typeface="Calibri"/>
              <a:sym typeface="Calibri"/>
            </a:endParaRPr>
          </a:p>
        </p:txBody>
      </p:sp>
      <p:sp>
        <p:nvSpPr>
          <p:cNvPr id="501" name="Google Shape;501;p46"/>
          <p:cNvSpPr/>
          <p:nvPr/>
        </p:nvSpPr>
        <p:spPr>
          <a:xfrm>
            <a:off x="7507224" y="3063240"/>
            <a:ext cx="1810512"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F3C7E"/>
              </a:buClr>
              <a:buSzPts val="1350"/>
              <a:buFont typeface="Bookman Old Style"/>
              <a:buNone/>
            </a:pPr>
            <a:r>
              <a:rPr b="1" i="0" lang="en-US" sz="1350" u="none" cap="none" strike="noStrike">
                <a:solidFill>
                  <a:srgbClr val="2F3C7E"/>
                </a:solidFill>
                <a:latin typeface="Sora"/>
                <a:ea typeface="Sora"/>
                <a:cs typeface="Sora"/>
                <a:sym typeface="Sora"/>
              </a:rPr>
              <a:t>Learner simulator</a:t>
            </a:r>
            <a:endParaRPr i="0" sz="1350" u="none" cap="none" strike="noStrike">
              <a:solidFill>
                <a:schemeClr val="dk1"/>
              </a:solidFill>
              <a:latin typeface="Sora"/>
              <a:ea typeface="Sora"/>
              <a:cs typeface="Sora"/>
              <a:sym typeface="Sora"/>
            </a:endParaRPr>
          </a:p>
        </p:txBody>
      </p:sp>
      <p:sp>
        <p:nvSpPr>
          <p:cNvPr id="502" name="Google Shape;502;p46"/>
          <p:cNvSpPr/>
          <p:nvPr/>
        </p:nvSpPr>
        <p:spPr>
          <a:xfrm>
            <a:off x="7552944" y="3749040"/>
            <a:ext cx="1719072" cy="1874520"/>
          </a:xfrm>
          <a:prstGeom prst="rect">
            <a:avLst/>
          </a:prstGeom>
          <a:noFill/>
          <a:ln>
            <a:noFill/>
          </a:ln>
        </p:spPr>
        <p:txBody>
          <a:bodyPr anchorCtr="0" anchor="ctr" bIns="45700" lIns="91425" spcFirstLastPara="1" rIns="91425" wrap="square" tIns="45700">
            <a:noAutofit/>
          </a:bodyPr>
          <a:lstStyle/>
          <a:p>
            <a:pPr indent="0" lvl="0" marL="0" marR="0" rtl="0" algn="ctr">
              <a:lnSpc>
                <a:spcPct val="131818"/>
              </a:lnSpc>
              <a:spcBef>
                <a:spcPts val="0"/>
              </a:spcBef>
              <a:spcAft>
                <a:spcPts val="0"/>
              </a:spcAft>
              <a:buClr>
                <a:srgbClr val="3A3A3A"/>
              </a:buClr>
              <a:buSzPts val="1100"/>
              <a:buFont typeface="Calibri"/>
              <a:buNone/>
            </a:pPr>
            <a:r>
              <a:rPr i="0" lang="en-US" sz="1100" u="none" cap="none" strike="noStrike">
                <a:solidFill>
                  <a:srgbClr val="3A3A3A"/>
                </a:solidFill>
                <a:latin typeface="Sora"/>
                <a:ea typeface="Sora"/>
                <a:cs typeface="Sora"/>
                <a:sym typeface="Sora"/>
              </a:rPr>
              <a:t>Role-play different learners — risk-averse, low working memory — to find blind spots early.</a:t>
            </a:r>
            <a:endParaRPr i="0" sz="1100" u="none" cap="none" strike="noStrike">
              <a:solidFill>
                <a:schemeClr val="dk1"/>
              </a:solidFill>
              <a:latin typeface="Sora"/>
              <a:ea typeface="Sora"/>
              <a:cs typeface="Sora"/>
              <a:sym typeface="Sora"/>
            </a:endParaRPr>
          </a:p>
        </p:txBody>
      </p:sp>
      <p:sp>
        <p:nvSpPr>
          <p:cNvPr id="503" name="Google Shape;503;p46"/>
          <p:cNvSpPr/>
          <p:nvPr/>
        </p:nvSpPr>
        <p:spPr>
          <a:xfrm>
            <a:off x="9637776" y="1965960"/>
            <a:ext cx="2084832" cy="3794760"/>
          </a:xfrm>
          <a:prstGeom prst="roundRect">
            <a:avLst>
              <a:gd fmla="val 4386" name="adj"/>
            </a:avLst>
          </a:prstGeom>
          <a:solidFill>
            <a:srgbClr val="FFF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04" name="Google Shape;504;p46"/>
          <p:cNvSpPr/>
          <p:nvPr/>
        </p:nvSpPr>
        <p:spPr>
          <a:xfrm>
            <a:off x="10360152" y="2240280"/>
            <a:ext cx="640080" cy="640080"/>
          </a:xfrm>
          <a:prstGeom prst="ellipse">
            <a:avLst/>
          </a:prstGeom>
          <a:solidFill>
            <a:srgbClr val="F9E7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personalize.png" id="505" name="Google Shape;505;p46"/>
          <p:cNvPicPr preferRelativeResize="0"/>
          <p:nvPr/>
        </p:nvPicPr>
        <p:blipFill rotWithShape="1">
          <a:blip r:embed="rId7">
            <a:alphaModFix/>
          </a:blip>
          <a:srcRect b="0" l="0" r="0" t="0"/>
          <a:stretch/>
        </p:blipFill>
        <p:spPr>
          <a:xfrm>
            <a:off x="10436962" y="2317090"/>
            <a:ext cx="486461" cy="486461"/>
          </a:xfrm>
          <a:prstGeom prst="rect">
            <a:avLst/>
          </a:prstGeom>
          <a:noFill/>
          <a:ln>
            <a:noFill/>
          </a:ln>
        </p:spPr>
      </p:pic>
      <p:sp>
        <p:nvSpPr>
          <p:cNvPr id="506" name="Google Shape;506;p46"/>
          <p:cNvSpPr/>
          <p:nvPr/>
        </p:nvSpPr>
        <p:spPr>
          <a:xfrm>
            <a:off x="9774936" y="2103120"/>
            <a:ext cx="36576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300"/>
              <a:buFont typeface="Bookman Old Style"/>
              <a:buNone/>
            </a:pPr>
            <a:r>
              <a:rPr b="1" i="0" lang="en-US" sz="1300" u="none" cap="none" strike="noStrike">
                <a:solidFill>
                  <a:srgbClr val="F96167"/>
                </a:solidFill>
                <a:latin typeface="Bookman Old Style"/>
                <a:ea typeface="Bookman Old Style"/>
                <a:cs typeface="Bookman Old Style"/>
                <a:sym typeface="Bookman Old Style"/>
              </a:rPr>
              <a:t>5</a:t>
            </a:r>
            <a:endParaRPr b="0" i="0" sz="1300" u="none" cap="none" strike="noStrike">
              <a:solidFill>
                <a:schemeClr val="dk1"/>
              </a:solidFill>
              <a:latin typeface="Calibri"/>
              <a:ea typeface="Calibri"/>
              <a:cs typeface="Calibri"/>
              <a:sym typeface="Calibri"/>
            </a:endParaRPr>
          </a:p>
        </p:txBody>
      </p:sp>
      <p:sp>
        <p:nvSpPr>
          <p:cNvPr id="507" name="Google Shape;507;p46"/>
          <p:cNvSpPr/>
          <p:nvPr/>
        </p:nvSpPr>
        <p:spPr>
          <a:xfrm>
            <a:off x="9774936" y="3063240"/>
            <a:ext cx="1810512"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F3C7E"/>
              </a:buClr>
              <a:buSzPts val="1350"/>
              <a:buFont typeface="Bookman Old Style"/>
              <a:buNone/>
            </a:pPr>
            <a:r>
              <a:rPr b="1" i="0" lang="en-US" sz="1350" u="none" cap="none" strike="noStrike">
                <a:solidFill>
                  <a:srgbClr val="2F3C7E"/>
                </a:solidFill>
                <a:latin typeface="Sora"/>
                <a:ea typeface="Sora"/>
                <a:cs typeface="Sora"/>
                <a:sym typeface="Sora"/>
              </a:rPr>
              <a:t>Personalization engine</a:t>
            </a:r>
            <a:endParaRPr i="0" sz="1350" u="none" cap="none" strike="noStrike">
              <a:solidFill>
                <a:schemeClr val="dk1"/>
              </a:solidFill>
              <a:latin typeface="Sora"/>
              <a:ea typeface="Sora"/>
              <a:cs typeface="Sora"/>
              <a:sym typeface="Sora"/>
            </a:endParaRPr>
          </a:p>
        </p:txBody>
      </p:sp>
      <p:sp>
        <p:nvSpPr>
          <p:cNvPr id="508" name="Google Shape;508;p46"/>
          <p:cNvSpPr/>
          <p:nvPr/>
        </p:nvSpPr>
        <p:spPr>
          <a:xfrm>
            <a:off x="9820656" y="3749040"/>
            <a:ext cx="1719072" cy="1874520"/>
          </a:xfrm>
          <a:prstGeom prst="rect">
            <a:avLst/>
          </a:prstGeom>
          <a:noFill/>
          <a:ln>
            <a:noFill/>
          </a:ln>
        </p:spPr>
        <p:txBody>
          <a:bodyPr anchorCtr="0" anchor="ctr" bIns="45700" lIns="91425" spcFirstLastPara="1" rIns="91425" wrap="square" tIns="45700">
            <a:noAutofit/>
          </a:bodyPr>
          <a:lstStyle/>
          <a:p>
            <a:pPr indent="0" lvl="0" marL="0" marR="0" rtl="0" algn="ctr">
              <a:lnSpc>
                <a:spcPct val="131818"/>
              </a:lnSpc>
              <a:spcBef>
                <a:spcPts val="0"/>
              </a:spcBef>
              <a:spcAft>
                <a:spcPts val="0"/>
              </a:spcAft>
              <a:buClr>
                <a:srgbClr val="3A3A3A"/>
              </a:buClr>
              <a:buSzPts val="1100"/>
              <a:buFont typeface="Calibri"/>
              <a:buNone/>
            </a:pPr>
            <a:r>
              <a:rPr i="0" lang="en-US" sz="1100" u="none" cap="none" strike="noStrike">
                <a:solidFill>
                  <a:srgbClr val="3A3A3A"/>
                </a:solidFill>
                <a:latin typeface="Sora"/>
                <a:ea typeface="Sora"/>
                <a:cs typeface="Sora"/>
                <a:sym typeface="Sora"/>
              </a:rPr>
              <a:t>Adapt clues, complexity, and feedback in real time to how the learner is doing.</a:t>
            </a:r>
            <a:endParaRPr i="0" sz="1100" u="none" cap="none" strike="noStrike">
              <a:solidFill>
                <a:schemeClr val="dk1"/>
              </a:solidFill>
              <a:latin typeface="Sora"/>
              <a:ea typeface="Sora"/>
              <a:cs typeface="Sora"/>
              <a:sym typeface="Sora"/>
            </a:endParaRPr>
          </a:p>
        </p:txBody>
      </p:sp>
      <p:sp>
        <p:nvSpPr>
          <p:cNvPr id="509" name="Google Shape;509;p46"/>
          <p:cNvSpPr/>
          <p:nvPr/>
        </p:nvSpPr>
        <p:spPr>
          <a:xfrm>
            <a:off x="457200" y="6547104"/>
            <a:ext cx="365760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6F8C"/>
              </a:buClr>
              <a:buSzPts val="900"/>
              <a:buFont typeface="Calibri"/>
              <a:buNone/>
            </a:pPr>
            <a:r>
              <a:t/>
            </a:r>
            <a:endParaRPr b="0" i="0" sz="900" u="none" cap="none" strike="noStrike">
              <a:solidFill>
                <a:schemeClr val="dk1"/>
              </a:solidFill>
              <a:latin typeface="Calibri"/>
              <a:ea typeface="Calibri"/>
              <a:cs typeface="Calibri"/>
              <a:sym typeface="Calibri"/>
            </a:endParaRPr>
          </a:p>
        </p:txBody>
      </p:sp>
      <p:sp>
        <p:nvSpPr>
          <p:cNvPr id="510" name="Google Shape;510;p46"/>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11</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5" name="Shape 515"/>
        <p:cNvGrpSpPr/>
        <p:nvPr/>
      </p:nvGrpSpPr>
      <p:grpSpPr>
        <a:xfrm>
          <a:off x="0" y="0"/>
          <a:ext cx="0" cy="0"/>
          <a:chOff x="0" y="0"/>
          <a:chExt cx="0" cy="0"/>
        </a:xfrm>
      </p:grpSpPr>
      <p:sp>
        <p:nvSpPr>
          <p:cNvPr id="516" name="Google Shape;516;p47"/>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200"/>
              <a:buFont typeface="Calibri"/>
              <a:buNone/>
            </a:pPr>
            <a:r>
              <a:rPr b="1" i="0" lang="en-US" sz="1200" u="none" cap="none" strike="noStrike">
                <a:solidFill>
                  <a:schemeClr val="dk1"/>
                </a:solidFill>
                <a:latin typeface="Sora"/>
                <a:ea typeface="Sora"/>
                <a:cs typeface="Sora"/>
                <a:sym typeface="Sora"/>
              </a:rPr>
              <a:t>IN YOUR PROMPTS</a:t>
            </a:r>
            <a:endParaRPr i="0" sz="1200" u="none" cap="none" strike="noStrike">
              <a:solidFill>
                <a:schemeClr val="dk1"/>
              </a:solidFill>
              <a:latin typeface="Sora"/>
              <a:ea typeface="Sora"/>
              <a:cs typeface="Sora"/>
              <a:sym typeface="Sora"/>
            </a:endParaRPr>
          </a:p>
        </p:txBody>
      </p:sp>
      <p:sp>
        <p:nvSpPr>
          <p:cNvPr id="517" name="Google Shape;517;p47"/>
          <p:cNvSpPr/>
          <p:nvPr/>
        </p:nvSpPr>
        <p:spPr>
          <a:xfrm>
            <a:off x="548640" y="566928"/>
            <a:ext cx="11064300" cy="731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700"/>
              <a:buFont typeface="Bookman Old Style"/>
              <a:buNone/>
            </a:pPr>
            <a:r>
              <a:rPr b="1" i="0" lang="en-US" sz="2700" u="none" cap="none" strike="noStrike">
                <a:solidFill>
                  <a:schemeClr val="dk1"/>
                </a:solidFill>
                <a:latin typeface="Sora"/>
                <a:ea typeface="Sora"/>
                <a:cs typeface="Sora"/>
                <a:sym typeface="Sora"/>
              </a:rPr>
              <a:t>What this sounds like in practice</a:t>
            </a:r>
            <a:endParaRPr i="0" sz="2700" u="none" cap="none" strike="noStrike">
              <a:solidFill>
                <a:schemeClr val="dk1"/>
              </a:solidFill>
              <a:latin typeface="Sora"/>
              <a:ea typeface="Sora"/>
              <a:cs typeface="Sora"/>
              <a:sym typeface="Sora"/>
            </a:endParaRPr>
          </a:p>
        </p:txBody>
      </p:sp>
      <p:sp>
        <p:nvSpPr>
          <p:cNvPr id="518" name="Google Shape;518;p47"/>
          <p:cNvSpPr/>
          <p:nvPr/>
        </p:nvSpPr>
        <p:spPr>
          <a:xfrm>
            <a:off x="566928" y="1737360"/>
            <a:ext cx="566928" cy="566928"/>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brainstorm.png" id="519" name="Google Shape;519;p47"/>
          <p:cNvPicPr preferRelativeResize="0"/>
          <p:nvPr/>
        </p:nvPicPr>
        <p:blipFill rotWithShape="1">
          <a:blip r:embed="rId3">
            <a:alphaModFix/>
          </a:blip>
          <a:srcRect b="0" l="0" r="0" t="0"/>
          <a:stretch/>
        </p:blipFill>
        <p:spPr>
          <a:xfrm>
            <a:off x="667225" y="1805425"/>
            <a:ext cx="517175" cy="430850"/>
          </a:xfrm>
          <a:prstGeom prst="rect">
            <a:avLst/>
          </a:prstGeom>
          <a:noFill/>
          <a:ln>
            <a:noFill/>
          </a:ln>
        </p:spPr>
      </p:pic>
      <p:sp>
        <p:nvSpPr>
          <p:cNvPr id="520" name="Google Shape;520;p47"/>
          <p:cNvSpPr/>
          <p:nvPr/>
        </p:nvSpPr>
        <p:spPr>
          <a:xfrm>
            <a:off x="1325880" y="1673352"/>
            <a:ext cx="219456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500"/>
              <a:buFont typeface="Bookman Old Style"/>
              <a:buNone/>
            </a:pPr>
            <a:r>
              <a:rPr b="1" i="0" lang="en-US" sz="1500" u="none" cap="none" strike="noStrike">
                <a:solidFill>
                  <a:schemeClr val="dk1"/>
                </a:solidFill>
                <a:latin typeface="Sora"/>
                <a:ea typeface="Sora"/>
                <a:cs typeface="Sora"/>
                <a:sym typeface="Sora"/>
              </a:rPr>
              <a:t>Brainstorm</a:t>
            </a:r>
            <a:endParaRPr i="0" sz="1500" u="none" cap="none" strike="noStrike">
              <a:solidFill>
                <a:schemeClr val="dk1"/>
              </a:solidFill>
              <a:latin typeface="Sora"/>
              <a:ea typeface="Sora"/>
              <a:cs typeface="Sora"/>
              <a:sym typeface="Sora"/>
            </a:endParaRPr>
          </a:p>
        </p:txBody>
      </p:sp>
      <p:sp>
        <p:nvSpPr>
          <p:cNvPr id="521" name="Google Shape;521;p47"/>
          <p:cNvSpPr/>
          <p:nvPr/>
        </p:nvSpPr>
        <p:spPr>
          <a:xfrm>
            <a:off x="3520530" y="1280145"/>
            <a:ext cx="7955400" cy="128010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E4E7F7"/>
              </a:buClr>
              <a:buSzPts val="1400"/>
              <a:buFont typeface="Calibri"/>
              <a:buNone/>
            </a:pPr>
            <a:r>
              <a:rPr i="1" lang="en-US" sz="1400" u="none" cap="none" strike="noStrike">
                <a:solidFill>
                  <a:schemeClr val="dk1"/>
                </a:solidFill>
                <a:latin typeface="Sora"/>
                <a:ea typeface="Sora"/>
                <a:cs typeface="Sora"/>
                <a:sym typeface="Sora"/>
              </a:rPr>
              <a:t>“Give me 20 playful experiences where learners make choices involving opportunity cost. No quizzes or worksheets — include simulations, role-play, and storytelling.”</a:t>
            </a:r>
            <a:endParaRPr i="0" sz="1400" u="none" cap="none" strike="noStrike">
              <a:solidFill>
                <a:schemeClr val="dk1"/>
              </a:solidFill>
              <a:latin typeface="Sora"/>
              <a:ea typeface="Sora"/>
              <a:cs typeface="Sora"/>
              <a:sym typeface="Sora"/>
            </a:endParaRPr>
          </a:p>
        </p:txBody>
      </p:sp>
      <p:sp>
        <p:nvSpPr>
          <p:cNvPr id="522" name="Google Shape;522;p47"/>
          <p:cNvSpPr/>
          <p:nvPr/>
        </p:nvSpPr>
        <p:spPr>
          <a:xfrm>
            <a:off x="566928" y="3218688"/>
            <a:ext cx="566928" cy="566928"/>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constraint.png" id="523" name="Google Shape;523;p47"/>
          <p:cNvPicPr preferRelativeResize="0"/>
          <p:nvPr/>
        </p:nvPicPr>
        <p:blipFill rotWithShape="1">
          <a:blip r:embed="rId4">
            <a:alphaModFix/>
          </a:blip>
          <a:srcRect b="0" l="0" r="0" t="0"/>
          <a:stretch/>
        </p:blipFill>
        <p:spPr>
          <a:xfrm>
            <a:off x="667234" y="3286732"/>
            <a:ext cx="430865" cy="430865"/>
          </a:xfrm>
          <a:prstGeom prst="rect">
            <a:avLst/>
          </a:prstGeom>
          <a:noFill/>
          <a:ln>
            <a:noFill/>
          </a:ln>
        </p:spPr>
      </p:pic>
      <p:sp>
        <p:nvSpPr>
          <p:cNvPr id="524" name="Google Shape;524;p47"/>
          <p:cNvSpPr/>
          <p:nvPr/>
        </p:nvSpPr>
        <p:spPr>
          <a:xfrm>
            <a:off x="1325880" y="3154680"/>
            <a:ext cx="219456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500"/>
              <a:buFont typeface="Bookman Old Style"/>
              <a:buNone/>
            </a:pPr>
            <a:r>
              <a:rPr b="1" i="0" lang="en-US" sz="1500" u="none" cap="none" strike="noStrike">
                <a:solidFill>
                  <a:schemeClr val="dk1"/>
                </a:solidFill>
                <a:latin typeface="Sora"/>
                <a:ea typeface="Sora"/>
                <a:cs typeface="Sora"/>
                <a:sym typeface="Sora"/>
              </a:rPr>
              <a:t>Constrain</a:t>
            </a:r>
            <a:endParaRPr i="0" sz="1500" u="none" cap="none" strike="noStrike">
              <a:solidFill>
                <a:schemeClr val="dk1"/>
              </a:solidFill>
              <a:latin typeface="Sora"/>
              <a:ea typeface="Sora"/>
              <a:cs typeface="Sora"/>
              <a:sym typeface="Sora"/>
            </a:endParaRPr>
          </a:p>
        </p:txBody>
      </p:sp>
      <p:sp>
        <p:nvSpPr>
          <p:cNvPr id="525" name="Google Shape;525;p47"/>
          <p:cNvSpPr/>
          <p:nvPr/>
        </p:nvSpPr>
        <p:spPr>
          <a:xfrm>
            <a:off x="3520518" y="2775210"/>
            <a:ext cx="7955400" cy="128010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E4E7F7"/>
              </a:buClr>
              <a:buSzPts val="1400"/>
              <a:buFont typeface="Calibri"/>
              <a:buNone/>
            </a:pPr>
            <a:r>
              <a:rPr i="1" lang="en-US" sz="1400" u="none" cap="none" strike="noStrike">
                <a:solidFill>
                  <a:schemeClr val="dk1"/>
                </a:solidFill>
                <a:latin typeface="Sora"/>
                <a:ea typeface="Sora"/>
                <a:cs typeface="Sora"/>
                <a:sym typeface="Sora"/>
              </a:rPr>
              <a:t>“I'm designing a negotiation simulation for 14-year-olds. Give me 10 unexpected events that force players to rethink strategy without making it unfair.”</a:t>
            </a:r>
            <a:endParaRPr i="0" sz="1400" u="none" cap="none" strike="noStrike">
              <a:solidFill>
                <a:schemeClr val="dk1"/>
              </a:solidFill>
              <a:latin typeface="Sora"/>
              <a:ea typeface="Sora"/>
              <a:cs typeface="Sora"/>
              <a:sym typeface="Sora"/>
            </a:endParaRPr>
          </a:p>
        </p:txBody>
      </p:sp>
      <p:sp>
        <p:nvSpPr>
          <p:cNvPr id="526" name="Google Shape;526;p47"/>
          <p:cNvSpPr/>
          <p:nvPr/>
        </p:nvSpPr>
        <p:spPr>
          <a:xfrm>
            <a:off x="566928" y="4700016"/>
            <a:ext cx="566928" cy="566928"/>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pptx_build/prototype.png" id="527" name="Google Shape;527;p47"/>
          <p:cNvPicPr preferRelativeResize="0"/>
          <p:nvPr/>
        </p:nvPicPr>
        <p:blipFill rotWithShape="1">
          <a:blip r:embed="rId5">
            <a:alphaModFix/>
          </a:blip>
          <a:srcRect b="0" l="0" r="0" t="0"/>
          <a:stretch/>
        </p:blipFill>
        <p:spPr>
          <a:xfrm>
            <a:off x="634959" y="4768047"/>
            <a:ext cx="430865" cy="430865"/>
          </a:xfrm>
          <a:prstGeom prst="rect">
            <a:avLst/>
          </a:prstGeom>
          <a:noFill/>
          <a:ln>
            <a:noFill/>
          </a:ln>
        </p:spPr>
      </p:pic>
      <p:sp>
        <p:nvSpPr>
          <p:cNvPr id="528" name="Google Shape;528;p47"/>
          <p:cNvSpPr/>
          <p:nvPr/>
        </p:nvSpPr>
        <p:spPr>
          <a:xfrm>
            <a:off x="1325880" y="4636008"/>
            <a:ext cx="219456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500"/>
              <a:buFont typeface="Bookman Old Style"/>
              <a:buNone/>
            </a:pPr>
            <a:r>
              <a:rPr b="1" i="0" lang="en-US" sz="1500" u="none" cap="none" strike="noStrike">
                <a:solidFill>
                  <a:schemeClr val="dk1"/>
                </a:solidFill>
                <a:latin typeface="Sora"/>
                <a:ea typeface="Sora"/>
                <a:cs typeface="Sora"/>
                <a:sym typeface="Sora"/>
              </a:rPr>
              <a:t>Prototype &amp; iterate</a:t>
            </a:r>
            <a:endParaRPr i="0" sz="1500" u="none" cap="none" strike="noStrike">
              <a:solidFill>
                <a:schemeClr val="dk1"/>
              </a:solidFill>
              <a:latin typeface="Sora"/>
              <a:ea typeface="Sora"/>
              <a:cs typeface="Sora"/>
              <a:sym typeface="Sora"/>
            </a:endParaRPr>
          </a:p>
        </p:txBody>
      </p:sp>
      <p:sp>
        <p:nvSpPr>
          <p:cNvPr id="529" name="Google Shape;529;p47"/>
          <p:cNvSpPr/>
          <p:nvPr/>
        </p:nvSpPr>
        <p:spPr>
          <a:xfrm>
            <a:off x="3520518" y="4270251"/>
            <a:ext cx="7955400" cy="1280100"/>
          </a:xfrm>
          <a:prstGeom prst="rect">
            <a:avLst/>
          </a:prstGeom>
          <a:noFill/>
          <a:ln>
            <a:noFill/>
          </a:ln>
        </p:spPr>
        <p:txBody>
          <a:bodyPr anchorCtr="0" anchor="ctr" bIns="45700" lIns="91425" spcFirstLastPara="1" rIns="91425" wrap="square" tIns="45700">
            <a:noAutofit/>
          </a:bodyPr>
          <a:lstStyle/>
          <a:p>
            <a:pPr indent="0" lvl="0" marL="0" marR="0" rtl="0" algn="l">
              <a:lnSpc>
                <a:spcPct val="135714"/>
              </a:lnSpc>
              <a:spcBef>
                <a:spcPts val="0"/>
              </a:spcBef>
              <a:spcAft>
                <a:spcPts val="0"/>
              </a:spcAft>
              <a:buClr>
                <a:srgbClr val="E4E7F7"/>
              </a:buClr>
              <a:buSzPts val="1400"/>
              <a:buFont typeface="Calibri"/>
              <a:buNone/>
            </a:pPr>
            <a:r>
              <a:rPr i="1" lang="en-US" sz="1400" u="none" cap="none" strike="noStrike">
                <a:solidFill>
                  <a:schemeClr val="dk1"/>
                </a:solidFill>
                <a:latin typeface="Sora"/>
                <a:ea typeface="Sora"/>
                <a:cs typeface="Sora"/>
                <a:sym typeface="Sora"/>
              </a:rPr>
              <a:t>“This is too complicated for a 10-year-old. Reduce the rules to three, increase learner choice, remove competition, add room for failure.”</a:t>
            </a:r>
            <a:endParaRPr i="0" sz="1400" u="none" cap="none" strike="noStrike">
              <a:solidFill>
                <a:schemeClr val="dk1"/>
              </a:solidFill>
              <a:latin typeface="Sora"/>
              <a:ea typeface="Sora"/>
              <a:cs typeface="Sora"/>
              <a:sym typeface="Sora"/>
            </a:endParaRPr>
          </a:p>
        </p:txBody>
      </p:sp>
      <p:sp>
        <p:nvSpPr>
          <p:cNvPr id="530" name="Google Shape;530;p47"/>
          <p:cNvSpPr/>
          <p:nvPr/>
        </p:nvSpPr>
        <p:spPr>
          <a:xfrm>
            <a:off x="450503" y="5888725"/>
            <a:ext cx="10972800" cy="365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500"/>
              <a:buFont typeface="Bookman Old Style"/>
              <a:buNone/>
            </a:pPr>
            <a:r>
              <a:rPr b="1" i="0" lang="en-US" sz="1500" u="none" cap="none" strike="noStrike">
                <a:solidFill>
                  <a:schemeClr val="dk1"/>
                </a:solidFill>
                <a:latin typeface="Sora"/>
                <a:ea typeface="Sora"/>
                <a:cs typeface="Sora"/>
                <a:sym typeface="Sora"/>
              </a:rPr>
              <a:t>AI generates possibilities. The designer makes decisions.</a:t>
            </a:r>
            <a:endParaRPr i="0" sz="1500" u="none" cap="none" strike="noStrike">
              <a:solidFill>
                <a:schemeClr val="dk1"/>
              </a:solidFill>
              <a:latin typeface="Sora"/>
              <a:ea typeface="Sora"/>
              <a:cs typeface="Sora"/>
              <a:sym typeface="Sora"/>
            </a:endParaRPr>
          </a:p>
        </p:txBody>
      </p:sp>
      <p:sp>
        <p:nvSpPr>
          <p:cNvPr id="531" name="Google Shape;531;p47"/>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12</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2" name="Shape 162"/>
        <p:cNvGrpSpPr/>
        <p:nvPr/>
      </p:nvGrpSpPr>
      <p:grpSpPr>
        <a:xfrm>
          <a:off x="0" y="0"/>
          <a:ext cx="0" cy="0"/>
          <a:chOff x="0" y="0"/>
          <a:chExt cx="0" cy="0"/>
        </a:xfrm>
      </p:grpSpPr>
      <p:sp>
        <p:nvSpPr>
          <p:cNvPr id="163" name="Google Shape;163;p30"/>
          <p:cNvSpPr/>
          <p:nvPr/>
        </p:nvSpPr>
        <p:spPr>
          <a:xfrm>
            <a:off x="472500" y="513982"/>
            <a:ext cx="11247000" cy="8688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400"/>
              </a:spcBef>
              <a:spcAft>
                <a:spcPts val="400"/>
              </a:spcAft>
              <a:buClr>
                <a:schemeClr val="dk1"/>
              </a:buClr>
              <a:buSzPts val="1100"/>
              <a:buFont typeface="Arial"/>
              <a:buNone/>
            </a:pPr>
            <a:r>
              <a:rPr b="1" lang="en-US" sz="3500">
                <a:solidFill>
                  <a:schemeClr val="dk1"/>
                </a:solidFill>
                <a:latin typeface="Sora"/>
                <a:ea typeface="Sora"/>
                <a:cs typeface="Sora"/>
                <a:sym typeface="Sora"/>
              </a:rPr>
              <a:t>What Have We Learned So Far?</a:t>
            </a:r>
            <a:endParaRPr b="1" sz="5700">
              <a:solidFill>
                <a:srgbClr val="16233F"/>
              </a:solidFill>
              <a:latin typeface="Sora"/>
              <a:ea typeface="Sora"/>
              <a:cs typeface="Sora"/>
              <a:sym typeface="Sora"/>
            </a:endParaRPr>
          </a:p>
        </p:txBody>
      </p:sp>
      <p:sp>
        <p:nvSpPr>
          <p:cNvPr id="164" name="Google Shape;164;p30"/>
          <p:cNvSpPr txBox="1"/>
          <p:nvPr/>
        </p:nvSpPr>
        <p:spPr>
          <a:xfrm>
            <a:off x="891150" y="3039600"/>
            <a:ext cx="10409700" cy="77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100">
                <a:solidFill>
                  <a:schemeClr val="dk1"/>
                </a:solidFill>
                <a:latin typeface="Sora"/>
                <a:ea typeface="Sora"/>
                <a:cs typeface="Sora"/>
                <a:sym typeface="Sora"/>
              </a:rPr>
              <a:t>Let’s use this time to glance at the rear view mirror</a:t>
            </a:r>
            <a:endParaRPr b="1" sz="3100">
              <a:solidFill>
                <a:schemeClr val="dk1"/>
              </a:solidFill>
              <a:latin typeface="Sora"/>
              <a:ea typeface="Sora"/>
              <a:cs typeface="Sora"/>
              <a:sym typeface="Sora"/>
            </a:endParaRPr>
          </a:p>
          <a:p>
            <a:pPr indent="0" lvl="0" marL="0" rtl="0" algn="l">
              <a:spcBef>
                <a:spcPts val="0"/>
              </a:spcBef>
              <a:spcAft>
                <a:spcPts val="0"/>
              </a:spcAft>
              <a:buNone/>
            </a:pPr>
            <a:r>
              <a:t/>
            </a:r>
            <a:endParaRPr b="1" sz="3100">
              <a:solidFill>
                <a:schemeClr val="dk1"/>
              </a:solidFill>
              <a:latin typeface="Sora"/>
              <a:ea typeface="Sora"/>
              <a:cs typeface="Sora"/>
              <a:sym typeface="So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6" name="Shape 536"/>
        <p:cNvGrpSpPr/>
        <p:nvPr/>
      </p:nvGrpSpPr>
      <p:grpSpPr>
        <a:xfrm>
          <a:off x="0" y="0"/>
          <a:ext cx="0" cy="0"/>
          <a:chOff x="0" y="0"/>
          <a:chExt cx="0" cy="0"/>
        </a:xfrm>
      </p:grpSpPr>
      <p:sp>
        <p:nvSpPr>
          <p:cNvPr id="537" name="Google Shape;537;p48"/>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rPr b="1" i="0" lang="en-US" sz="1200" u="none" cap="none" strike="noStrike">
                <a:solidFill>
                  <a:srgbClr val="F96167"/>
                </a:solidFill>
                <a:latin typeface="Sora"/>
                <a:ea typeface="Sora"/>
                <a:cs typeface="Sora"/>
                <a:sym typeface="Sora"/>
              </a:rPr>
              <a:t>THE CAVEAT</a:t>
            </a:r>
            <a:endParaRPr i="0" sz="1200" u="none" cap="none" strike="noStrike">
              <a:solidFill>
                <a:schemeClr val="dk1"/>
              </a:solidFill>
              <a:latin typeface="Sora"/>
              <a:ea typeface="Sora"/>
              <a:cs typeface="Sora"/>
              <a:sym typeface="Sora"/>
            </a:endParaRPr>
          </a:p>
        </p:txBody>
      </p:sp>
      <p:sp>
        <p:nvSpPr>
          <p:cNvPr id="538" name="Google Shape;538;p48"/>
          <p:cNvSpPr/>
          <p:nvPr/>
        </p:nvSpPr>
        <p:spPr>
          <a:xfrm>
            <a:off x="548640" y="548640"/>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2700"/>
              <a:buFont typeface="Bookman Old Style"/>
              <a:buNone/>
            </a:pPr>
            <a:r>
              <a:rPr b="1" i="0" lang="en-US" sz="2700" u="none" cap="none" strike="noStrike">
                <a:solidFill>
                  <a:srgbClr val="2F3C7E"/>
                </a:solidFill>
                <a:latin typeface="Sora"/>
                <a:ea typeface="Sora"/>
                <a:cs typeface="Sora"/>
                <a:sym typeface="Sora"/>
              </a:rPr>
              <a:t>AI can generate an activity.</a:t>
            </a:r>
            <a:endParaRPr i="0" sz="2700" u="none" cap="none" strike="noStrike">
              <a:solidFill>
                <a:schemeClr val="dk1"/>
              </a:solidFill>
              <a:latin typeface="Sora"/>
              <a:ea typeface="Sora"/>
              <a:cs typeface="Sora"/>
              <a:sym typeface="Sora"/>
            </a:endParaRPr>
          </a:p>
          <a:p>
            <a:pPr indent="0" lvl="0" marL="0" marR="0" rtl="0" algn="l">
              <a:spcBef>
                <a:spcPts val="0"/>
              </a:spcBef>
              <a:spcAft>
                <a:spcPts val="0"/>
              </a:spcAft>
              <a:buClr>
                <a:srgbClr val="2F3C7E"/>
              </a:buClr>
              <a:buSzPts val="2700"/>
              <a:buFont typeface="Bookman Old Style"/>
              <a:buNone/>
            </a:pPr>
            <a:r>
              <a:rPr b="1" i="0" lang="en-US" sz="2700" u="none" cap="none" strike="noStrike">
                <a:solidFill>
                  <a:srgbClr val="2F3C7E"/>
                </a:solidFill>
                <a:latin typeface="Sora"/>
                <a:ea typeface="Sora"/>
                <a:cs typeface="Sora"/>
                <a:sym typeface="Sora"/>
              </a:rPr>
              <a:t>It can't know if it's good design.</a:t>
            </a:r>
            <a:endParaRPr i="0" sz="2700" u="none" cap="none" strike="noStrike">
              <a:solidFill>
                <a:schemeClr val="dk1"/>
              </a:solidFill>
              <a:latin typeface="Sora"/>
              <a:ea typeface="Sora"/>
              <a:cs typeface="Sora"/>
              <a:sym typeface="Sora"/>
            </a:endParaRPr>
          </a:p>
        </p:txBody>
      </p:sp>
      <p:sp>
        <p:nvSpPr>
          <p:cNvPr id="539" name="Google Shape;539;p48"/>
          <p:cNvSpPr/>
          <p:nvPr/>
        </p:nvSpPr>
        <p:spPr>
          <a:xfrm>
            <a:off x="566928" y="2331720"/>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40" name="Google Shape;540;p48"/>
          <p:cNvSpPr/>
          <p:nvPr/>
        </p:nvSpPr>
        <p:spPr>
          <a:xfrm>
            <a:off x="1024128" y="2276856"/>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Does this serve the learning objective?</a:t>
            </a:r>
            <a:endParaRPr i="0" sz="1400" u="none" cap="none" strike="noStrike">
              <a:solidFill>
                <a:schemeClr val="dk1"/>
              </a:solidFill>
              <a:latin typeface="Sora"/>
              <a:ea typeface="Sora"/>
              <a:cs typeface="Sora"/>
              <a:sym typeface="Sora"/>
            </a:endParaRPr>
          </a:p>
        </p:txBody>
      </p:sp>
      <p:sp>
        <p:nvSpPr>
          <p:cNvPr id="541" name="Google Shape;541;p48"/>
          <p:cNvSpPr/>
          <p:nvPr/>
        </p:nvSpPr>
        <p:spPr>
          <a:xfrm>
            <a:off x="6190488" y="2331720"/>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42" name="Google Shape;542;p48"/>
          <p:cNvSpPr/>
          <p:nvPr/>
        </p:nvSpPr>
        <p:spPr>
          <a:xfrm>
            <a:off x="6647688" y="2276856"/>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Is the challenge meaningful?</a:t>
            </a:r>
            <a:endParaRPr i="0" sz="1400" u="none" cap="none" strike="noStrike">
              <a:solidFill>
                <a:schemeClr val="dk1"/>
              </a:solidFill>
              <a:latin typeface="Sora"/>
              <a:ea typeface="Sora"/>
              <a:cs typeface="Sora"/>
              <a:sym typeface="Sora"/>
            </a:endParaRPr>
          </a:p>
        </p:txBody>
      </p:sp>
      <p:sp>
        <p:nvSpPr>
          <p:cNvPr id="543" name="Google Shape;543;p48"/>
          <p:cNvSpPr/>
          <p:nvPr/>
        </p:nvSpPr>
        <p:spPr>
          <a:xfrm>
            <a:off x="566928" y="2953512"/>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44" name="Google Shape;544;p48"/>
          <p:cNvSpPr/>
          <p:nvPr/>
        </p:nvSpPr>
        <p:spPr>
          <a:xfrm>
            <a:off x="1024128" y="2898648"/>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Is there genuine learner agency?</a:t>
            </a:r>
            <a:endParaRPr i="0" sz="1400" u="none" cap="none" strike="noStrike">
              <a:solidFill>
                <a:schemeClr val="dk1"/>
              </a:solidFill>
              <a:latin typeface="Sora"/>
              <a:ea typeface="Sora"/>
              <a:cs typeface="Sora"/>
              <a:sym typeface="Sora"/>
            </a:endParaRPr>
          </a:p>
        </p:txBody>
      </p:sp>
      <p:sp>
        <p:nvSpPr>
          <p:cNvPr id="545" name="Google Shape;545;p48"/>
          <p:cNvSpPr/>
          <p:nvPr/>
        </p:nvSpPr>
        <p:spPr>
          <a:xfrm>
            <a:off x="6190488" y="2953512"/>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46" name="Google Shape;546;p48"/>
          <p:cNvSpPr/>
          <p:nvPr/>
        </p:nvSpPr>
        <p:spPr>
          <a:xfrm>
            <a:off x="6647688" y="2898648"/>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Is the feedback useful?</a:t>
            </a:r>
            <a:endParaRPr i="0" sz="1400" u="none" cap="none" strike="noStrike">
              <a:solidFill>
                <a:schemeClr val="dk1"/>
              </a:solidFill>
              <a:latin typeface="Sora"/>
              <a:ea typeface="Sora"/>
              <a:cs typeface="Sora"/>
              <a:sym typeface="Sora"/>
            </a:endParaRPr>
          </a:p>
        </p:txBody>
      </p:sp>
      <p:sp>
        <p:nvSpPr>
          <p:cNvPr id="547" name="Google Shape;547;p48"/>
          <p:cNvSpPr/>
          <p:nvPr/>
        </p:nvSpPr>
        <p:spPr>
          <a:xfrm>
            <a:off x="566928" y="3575304"/>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48" name="Google Shape;548;p48"/>
          <p:cNvSpPr/>
          <p:nvPr/>
        </p:nvSpPr>
        <p:spPr>
          <a:xfrm>
            <a:off x="1024128" y="3520440"/>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Is failure safe and productive?</a:t>
            </a:r>
            <a:endParaRPr i="0" sz="1400" u="none" cap="none" strike="noStrike">
              <a:solidFill>
                <a:schemeClr val="dk1"/>
              </a:solidFill>
              <a:latin typeface="Sora"/>
              <a:ea typeface="Sora"/>
              <a:cs typeface="Sora"/>
              <a:sym typeface="Sora"/>
            </a:endParaRPr>
          </a:p>
        </p:txBody>
      </p:sp>
      <p:sp>
        <p:nvSpPr>
          <p:cNvPr id="549" name="Google Shape;549;p48"/>
          <p:cNvSpPr/>
          <p:nvPr/>
        </p:nvSpPr>
        <p:spPr>
          <a:xfrm>
            <a:off x="6190488" y="3575304"/>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50" name="Google Shape;550;p48"/>
          <p:cNvSpPr/>
          <p:nvPr/>
        </p:nvSpPr>
        <p:spPr>
          <a:xfrm>
            <a:off x="6647688" y="3520440"/>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Is the cognitive load appropriate?</a:t>
            </a:r>
            <a:endParaRPr i="0" sz="1400" u="none" cap="none" strike="noStrike">
              <a:solidFill>
                <a:schemeClr val="dk1"/>
              </a:solidFill>
              <a:latin typeface="Sora"/>
              <a:ea typeface="Sora"/>
              <a:cs typeface="Sora"/>
              <a:sym typeface="Sora"/>
            </a:endParaRPr>
          </a:p>
        </p:txBody>
      </p:sp>
      <p:sp>
        <p:nvSpPr>
          <p:cNvPr id="551" name="Google Shape;551;p48"/>
          <p:cNvSpPr/>
          <p:nvPr/>
        </p:nvSpPr>
        <p:spPr>
          <a:xfrm>
            <a:off x="566928" y="4197096"/>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52" name="Google Shape;552;p48"/>
          <p:cNvSpPr/>
          <p:nvPr/>
        </p:nvSpPr>
        <p:spPr>
          <a:xfrm>
            <a:off x="1024128" y="4142232"/>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Does the learner know why they're doing this?</a:t>
            </a:r>
            <a:endParaRPr i="0" sz="1400" u="none" cap="none" strike="noStrike">
              <a:solidFill>
                <a:schemeClr val="dk1"/>
              </a:solidFill>
              <a:latin typeface="Sora"/>
              <a:ea typeface="Sora"/>
              <a:cs typeface="Sora"/>
              <a:sym typeface="Sora"/>
            </a:endParaRPr>
          </a:p>
        </p:txBody>
      </p:sp>
      <p:sp>
        <p:nvSpPr>
          <p:cNvPr id="553" name="Google Shape;553;p48"/>
          <p:cNvSpPr/>
          <p:nvPr/>
        </p:nvSpPr>
        <p:spPr>
          <a:xfrm>
            <a:off x="6190488" y="4197096"/>
            <a:ext cx="310896" cy="310896"/>
          </a:xfrm>
          <a:prstGeom prst="roundRect">
            <a:avLst>
              <a:gd fmla="val 17647" name="adj"/>
            </a:avLst>
          </a:prstGeom>
          <a:solidFill>
            <a:srgbClr val="FFFFFF"/>
          </a:solidFill>
          <a:ln cap="flat" cmpd="sng" w="19050">
            <a:solidFill>
              <a:srgbClr val="F9616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54" name="Google Shape;554;p48"/>
          <p:cNvSpPr/>
          <p:nvPr/>
        </p:nvSpPr>
        <p:spPr>
          <a:xfrm>
            <a:off x="6647688" y="4142232"/>
            <a:ext cx="48920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400"/>
              <a:buFont typeface="Calibri"/>
              <a:buNone/>
            </a:pPr>
            <a:r>
              <a:rPr i="0" lang="en-US" sz="1400" u="none" cap="none" strike="noStrike">
                <a:solidFill>
                  <a:srgbClr val="3A3A3A"/>
                </a:solidFill>
                <a:latin typeface="Sora"/>
                <a:ea typeface="Sora"/>
                <a:cs typeface="Sora"/>
                <a:sym typeface="Sora"/>
              </a:rPr>
              <a:t>Would a real learner want to engage with this?</a:t>
            </a:r>
            <a:endParaRPr i="0" sz="1400" u="none" cap="none" strike="noStrike">
              <a:solidFill>
                <a:schemeClr val="dk1"/>
              </a:solidFill>
              <a:latin typeface="Sora"/>
              <a:ea typeface="Sora"/>
              <a:cs typeface="Sora"/>
              <a:sym typeface="Sora"/>
            </a:endParaRPr>
          </a:p>
        </p:txBody>
      </p:sp>
      <p:sp>
        <p:nvSpPr>
          <p:cNvPr id="555" name="Google Shape;555;p48"/>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13</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0" name="Shape 560"/>
        <p:cNvGrpSpPr/>
        <p:nvPr/>
      </p:nvGrpSpPr>
      <p:grpSpPr>
        <a:xfrm>
          <a:off x="0" y="0"/>
          <a:ext cx="0" cy="0"/>
          <a:chOff x="0" y="0"/>
          <a:chExt cx="0" cy="0"/>
        </a:xfrm>
      </p:grpSpPr>
      <p:sp>
        <p:nvSpPr>
          <p:cNvPr id="561" name="Google Shape;561;p49"/>
          <p:cNvSpPr/>
          <p:nvPr/>
        </p:nvSpPr>
        <p:spPr>
          <a:xfrm>
            <a:off x="594360" y="960120"/>
            <a:ext cx="10972800" cy="640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1D9"/>
              </a:buClr>
              <a:buSzPts val="3000"/>
              <a:buFont typeface="Bookman Old Style"/>
              <a:buNone/>
            </a:pPr>
            <a:r>
              <a:rPr b="1" i="0" lang="en-US" sz="3000" u="none" cap="none" strike="noStrike">
                <a:solidFill>
                  <a:srgbClr val="666666"/>
                </a:solidFill>
                <a:latin typeface="Sora"/>
                <a:ea typeface="Sora"/>
                <a:cs typeface="Sora"/>
                <a:sym typeface="Sora"/>
              </a:rPr>
              <a:t>We don't make learning feel like play.</a:t>
            </a:r>
            <a:endParaRPr i="0" sz="3000" u="none" cap="none" strike="noStrike">
              <a:solidFill>
                <a:srgbClr val="666666"/>
              </a:solidFill>
              <a:latin typeface="Sora"/>
              <a:ea typeface="Sora"/>
              <a:cs typeface="Sora"/>
              <a:sym typeface="Sora"/>
            </a:endParaRPr>
          </a:p>
        </p:txBody>
      </p:sp>
      <p:sp>
        <p:nvSpPr>
          <p:cNvPr id="562" name="Google Shape;562;p49"/>
          <p:cNvSpPr/>
          <p:nvPr/>
        </p:nvSpPr>
        <p:spPr>
          <a:xfrm>
            <a:off x="594349" y="1554475"/>
            <a:ext cx="11696100" cy="822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400"/>
              <a:buFont typeface="Bookman Old Style"/>
              <a:buNone/>
            </a:pPr>
            <a:r>
              <a:rPr b="1" i="0" lang="en-US" sz="3400" u="none" cap="none" strike="noStrike">
                <a:solidFill>
                  <a:schemeClr val="dk1"/>
                </a:solidFill>
                <a:latin typeface="Sora"/>
                <a:ea typeface="Sora"/>
                <a:cs typeface="Sora"/>
                <a:sym typeface="Sora"/>
              </a:rPr>
              <a:t>We make learning something worth playing with.</a:t>
            </a:r>
            <a:endParaRPr i="0" sz="3400" u="none" cap="none" strike="noStrike">
              <a:solidFill>
                <a:schemeClr val="dk1"/>
              </a:solidFill>
              <a:latin typeface="Sora"/>
              <a:ea typeface="Sora"/>
              <a:cs typeface="Sora"/>
              <a:sym typeface="Sora"/>
            </a:endParaRPr>
          </a:p>
        </p:txBody>
      </p:sp>
      <p:sp>
        <p:nvSpPr>
          <p:cNvPr id="563" name="Google Shape;563;p49"/>
          <p:cNvSpPr/>
          <p:nvPr/>
        </p:nvSpPr>
        <p:spPr>
          <a:xfrm>
            <a:off x="621792" y="3090672"/>
            <a:ext cx="128100" cy="1281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64" name="Google Shape;564;p49"/>
          <p:cNvSpPr/>
          <p:nvPr/>
        </p:nvSpPr>
        <p:spPr>
          <a:xfrm>
            <a:off x="914400" y="3017520"/>
            <a:ext cx="9601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4E7F7"/>
              </a:buClr>
              <a:buSzPts val="1600"/>
              <a:buFont typeface="Calibri"/>
              <a:buNone/>
            </a:pPr>
            <a:r>
              <a:rPr i="0" lang="en-US" sz="1600" u="none" cap="none" strike="noStrike">
                <a:solidFill>
                  <a:schemeClr val="dk1"/>
                </a:solidFill>
                <a:latin typeface="Sora"/>
                <a:ea typeface="Sora"/>
                <a:cs typeface="Sora"/>
                <a:sym typeface="Sora"/>
              </a:rPr>
              <a:t>What could the learner explore?</a:t>
            </a:r>
            <a:endParaRPr i="0" sz="1600" u="none" cap="none" strike="noStrike">
              <a:solidFill>
                <a:schemeClr val="dk1"/>
              </a:solidFill>
              <a:latin typeface="Sora"/>
              <a:ea typeface="Sora"/>
              <a:cs typeface="Sora"/>
              <a:sym typeface="Sora"/>
            </a:endParaRPr>
          </a:p>
        </p:txBody>
      </p:sp>
      <p:sp>
        <p:nvSpPr>
          <p:cNvPr id="565" name="Google Shape;565;p49"/>
          <p:cNvSpPr/>
          <p:nvPr/>
        </p:nvSpPr>
        <p:spPr>
          <a:xfrm>
            <a:off x="621792" y="3657600"/>
            <a:ext cx="128100" cy="1281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66" name="Google Shape;566;p49"/>
          <p:cNvSpPr/>
          <p:nvPr/>
        </p:nvSpPr>
        <p:spPr>
          <a:xfrm>
            <a:off x="914400" y="3584448"/>
            <a:ext cx="9601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4E7F7"/>
              </a:buClr>
              <a:buSzPts val="1600"/>
              <a:buFont typeface="Calibri"/>
              <a:buNone/>
            </a:pPr>
            <a:r>
              <a:rPr i="0" lang="en-US" sz="1600" u="none" cap="none" strike="noStrike">
                <a:solidFill>
                  <a:schemeClr val="dk1"/>
                </a:solidFill>
                <a:latin typeface="Sora"/>
                <a:ea typeface="Sora"/>
                <a:cs typeface="Sora"/>
                <a:sym typeface="Sora"/>
              </a:rPr>
              <a:t>What could they change, or try?</a:t>
            </a:r>
            <a:endParaRPr i="0" sz="1600" u="none" cap="none" strike="noStrike">
              <a:solidFill>
                <a:schemeClr val="dk1"/>
              </a:solidFill>
              <a:latin typeface="Sora"/>
              <a:ea typeface="Sora"/>
              <a:cs typeface="Sora"/>
              <a:sym typeface="Sora"/>
            </a:endParaRPr>
          </a:p>
        </p:txBody>
      </p:sp>
      <p:sp>
        <p:nvSpPr>
          <p:cNvPr id="567" name="Google Shape;567;p49"/>
          <p:cNvSpPr/>
          <p:nvPr/>
        </p:nvSpPr>
        <p:spPr>
          <a:xfrm>
            <a:off x="621792" y="4224528"/>
            <a:ext cx="128100" cy="1281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68" name="Google Shape;568;p49"/>
          <p:cNvSpPr/>
          <p:nvPr/>
        </p:nvSpPr>
        <p:spPr>
          <a:xfrm>
            <a:off x="914400" y="4151376"/>
            <a:ext cx="9601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4E7F7"/>
              </a:buClr>
              <a:buSzPts val="1600"/>
              <a:buFont typeface="Calibri"/>
              <a:buNone/>
            </a:pPr>
            <a:r>
              <a:rPr i="0" lang="en-US" sz="1600" u="none" cap="none" strike="noStrike">
                <a:solidFill>
                  <a:schemeClr val="dk1"/>
                </a:solidFill>
                <a:latin typeface="Sora"/>
                <a:ea typeface="Sora"/>
                <a:cs typeface="Sora"/>
                <a:sym typeface="Sora"/>
              </a:rPr>
              <a:t>What could go wrong or surprise them?</a:t>
            </a:r>
            <a:endParaRPr i="0" sz="1600" u="none" cap="none" strike="noStrike">
              <a:solidFill>
                <a:schemeClr val="dk1"/>
              </a:solidFill>
              <a:latin typeface="Sora"/>
              <a:ea typeface="Sora"/>
              <a:cs typeface="Sora"/>
              <a:sym typeface="Sora"/>
            </a:endParaRPr>
          </a:p>
        </p:txBody>
      </p:sp>
      <p:sp>
        <p:nvSpPr>
          <p:cNvPr id="569" name="Google Shape;569;p49"/>
          <p:cNvSpPr/>
          <p:nvPr/>
        </p:nvSpPr>
        <p:spPr>
          <a:xfrm>
            <a:off x="621792" y="4791456"/>
            <a:ext cx="128100" cy="128100"/>
          </a:xfrm>
          <a:prstGeom prst="ellipse">
            <a:avLst/>
          </a:prstGeom>
          <a:solidFill>
            <a:srgbClr val="F96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70" name="Google Shape;570;p49"/>
          <p:cNvSpPr/>
          <p:nvPr/>
        </p:nvSpPr>
        <p:spPr>
          <a:xfrm>
            <a:off x="914400" y="4718304"/>
            <a:ext cx="9601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4E7F7"/>
              </a:buClr>
              <a:buSzPts val="1600"/>
              <a:buFont typeface="Calibri"/>
              <a:buNone/>
            </a:pPr>
            <a:r>
              <a:rPr i="0" lang="en-US" sz="1600" u="none" cap="none" strike="noStrike">
                <a:solidFill>
                  <a:schemeClr val="dk1"/>
                </a:solidFill>
                <a:latin typeface="Sora"/>
                <a:ea typeface="Sora"/>
                <a:cs typeface="Sora"/>
                <a:sym typeface="Sora"/>
              </a:rPr>
              <a:t>What decisions could they make, and what would they learn from them?</a:t>
            </a:r>
            <a:endParaRPr i="0" sz="1600" u="none" cap="none" strike="noStrike">
              <a:solidFill>
                <a:schemeClr val="dk1"/>
              </a:solidFill>
              <a:latin typeface="Sora"/>
              <a:ea typeface="Sora"/>
              <a:cs typeface="Sora"/>
              <a:sym typeface="Sora"/>
            </a:endParaRPr>
          </a:p>
        </p:txBody>
      </p:sp>
      <p:sp>
        <p:nvSpPr>
          <p:cNvPr id="571" name="Google Shape;571;p49"/>
          <p:cNvSpPr/>
          <p:nvPr/>
        </p:nvSpPr>
        <p:spPr>
          <a:xfrm>
            <a:off x="1371600" y="5989320"/>
            <a:ext cx="457200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2200"/>
              <a:buFont typeface="Bookman Old Style"/>
              <a:buNone/>
            </a:pPr>
            <a:r>
              <a:t/>
            </a:r>
            <a:endParaRPr b="0" i="0" sz="2200" u="none" cap="none" strike="noStrike">
              <a:solidFill>
                <a:schemeClr val="dk1"/>
              </a:solidFill>
              <a:latin typeface="Calibri"/>
              <a:ea typeface="Calibri"/>
              <a:cs typeface="Calibri"/>
              <a:sym typeface="Calibri"/>
            </a:endParaRPr>
          </a:p>
        </p:txBody>
      </p:sp>
      <p:sp>
        <p:nvSpPr>
          <p:cNvPr id="572" name="Google Shape;572;p49"/>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14</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7" name="Shape 577"/>
        <p:cNvGrpSpPr/>
        <p:nvPr/>
      </p:nvGrpSpPr>
      <p:grpSpPr>
        <a:xfrm>
          <a:off x="0" y="0"/>
          <a:ext cx="0" cy="0"/>
          <a:chOff x="0" y="0"/>
          <a:chExt cx="0" cy="0"/>
        </a:xfrm>
      </p:grpSpPr>
      <p:sp>
        <p:nvSpPr>
          <p:cNvPr id="578" name="Google Shape;578;p50"/>
          <p:cNvSpPr txBox="1"/>
          <p:nvPr/>
        </p:nvSpPr>
        <p:spPr>
          <a:xfrm>
            <a:off x="2200897" y="2647950"/>
            <a:ext cx="78699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2" name="Shape 582"/>
        <p:cNvGrpSpPr/>
        <p:nvPr/>
      </p:nvGrpSpPr>
      <p:grpSpPr>
        <a:xfrm>
          <a:off x="0" y="0"/>
          <a:ext cx="0" cy="0"/>
          <a:chOff x="0" y="0"/>
          <a:chExt cx="0" cy="0"/>
        </a:xfrm>
      </p:grpSpPr>
      <p:sp>
        <p:nvSpPr>
          <p:cNvPr id="583" name="Google Shape;583;p51"/>
          <p:cNvSpPr txBox="1"/>
          <p:nvPr/>
        </p:nvSpPr>
        <p:spPr>
          <a:xfrm>
            <a:off x="502938" y="544125"/>
            <a:ext cx="105417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The Turing Test</a:t>
            </a:r>
            <a:endParaRPr b="1" i="0" sz="3900" u="none" cap="none" strike="noStrike">
              <a:solidFill>
                <a:schemeClr val="dk1"/>
              </a:solidFill>
              <a:latin typeface="Sora"/>
              <a:ea typeface="Sora"/>
              <a:cs typeface="Sora"/>
              <a:sym typeface="Sora"/>
            </a:endParaRPr>
          </a:p>
        </p:txBody>
      </p:sp>
      <p:sp>
        <p:nvSpPr>
          <p:cNvPr id="584" name="Google Shape;584;p51"/>
          <p:cNvSpPr/>
          <p:nvPr/>
        </p:nvSpPr>
        <p:spPr>
          <a:xfrm>
            <a:off x="815119" y="2787777"/>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85" name="Google Shape;585;p51"/>
          <p:cNvSpPr/>
          <p:nvPr/>
        </p:nvSpPr>
        <p:spPr>
          <a:xfrm>
            <a:off x="799621" y="4681983"/>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86" name="Google Shape;586;p51"/>
          <p:cNvSpPr/>
          <p:nvPr/>
        </p:nvSpPr>
        <p:spPr>
          <a:xfrm>
            <a:off x="815119" y="3759582"/>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87" name="Google Shape;587;p51"/>
          <p:cNvSpPr txBox="1"/>
          <p:nvPr/>
        </p:nvSpPr>
        <p:spPr>
          <a:xfrm>
            <a:off x="450762" y="1336375"/>
            <a:ext cx="11483700" cy="100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1" lang="en-US" sz="1800">
                <a:solidFill>
                  <a:schemeClr val="dk1"/>
                </a:solidFill>
                <a:latin typeface="Open Sans"/>
                <a:ea typeface="Open Sans"/>
                <a:cs typeface="Open Sans"/>
                <a:sym typeface="Open Sans"/>
              </a:rPr>
              <a:t>Can a Machine Think? </a:t>
            </a:r>
            <a:endParaRPr b="1"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900"/>
              <a:buFont typeface="Arial"/>
              <a:buNone/>
            </a:pPr>
            <a:r>
              <a:rPr lang="en-US" sz="2000">
                <a:solidFill>
                  <a:schemeClr val="dk1"/>
                </a:solidFill>
                <a:latin typeface="Open Sans"/>
                <a:ea typeface="Open Sans"/>
                <a:cs typeface="Open Sans"/>
                <a:sym typeface="Open Sans"/>
              </a:rPr>
              <a:t>The Turing Test, proposed by Alan Turing (1950), evaluates whether a machine can imitate human conversation well enough that a person cannot distinguish it from a human. </a:t>
            </a:r>
            <a:endParaRPr i="0" sz="2800" u="none" cap="none" strike="noStrike">
              <a:solidFill>
                <a:srgbClr val="333333"/>
              </a:solidFill>
              <a:latin typeface="Open Sans"/>
              <a:ea typeface="Open Sans"/>
              <a:cs typeface="Open Sans"/>
              <a:sym typeface="Open Sans"/>
            </a:endParaRPr>
          </a:p>
        </p:txBody>
      </p:sp>
      <p:sp>
        <p:nvSpPr>
          <p:cNvPr id="588" name="Google Shape;588;p51"/>
          <p:cNvSpPr txBox="1"/>
          <p:nvPr/>
        </p:nvSpPr>
        <p:spPr>
          <a:xfrm>
            <a:off x="1007977" y="3857775"/>
            <a:ext cx="86856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333333"/>
                </a:solidFill>
                <a:latin typeface="Open Sans"/>
                <a:ea typeface="Open Sans"/>
                <a:cs typeface="Open Sans"/>
                <a:sym typeface="Open Sans"/>
              </a:rPr>
              <a:t>Encouraged discussion about human vs. machine thinking. </a:t>
            </a:r>
            <a:endParaRPr b="0" i="0" sz="2000" u="none" cap="none" strike="noStrike">
              <a:solidFill>
                <a:srgbClr val="333333"/>
              </a:solidFill>
              <a:latin typeface="Open Sans"/>
              <a:ea typeface="Open Sans"/>
              <a:cs typeface="Open Sans"/>
              <a:sym typeface="Open Sans"/>
            </a:endParaRPr>
          </a:p>
        </p:txBody>
      </p:sp>
      <p:sp>
        <p:nvSpPr>
          <p:cNvPr id="589" name="Google Shape;589;p51"/>
          <p:cNvSpPr txBox="1"/>
          <p:nvPr/>
        </p:nvSpPr>
        <p:spPr>
          <a:xfrm>
            <a:off x="1007977" y="4763125"/>
            <a:ext cx="73212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333333"/>
                </a:solidFill>
                <a:latin typeface="Open Sans"/>
                <a:ea typeface="Open Sans"/>
                <a:cs typeface="Open Sans"/>
                <a:sym typeface="Open Sans"/>
              </a:rPr>
              <a:t>Laid the foundation for modern Artificial Intelligence. </a:t>
            </a:r>
            <a:endParaRPr b="0" i="0" sz="2000" u="none" cap="none" strike="noStrike">
              <a:solidFill>
                <a:srgbClr val="333333"/>
              </a:solidFill>
              <a:latin typeface="Open Sans"/>
              <a:ea typeface="Open Sans"/>
              <a:cs typeface="Open Sans"/>
              <a:sym typeface="Open Sans"/>
            </a:endParaRPr>
          </a:p>
        </p:txBody>
      </p:sp>
      <p:sp>
        <p:nvSpPr>
          <p:cNvPr id="590" name="Google Shape;590;p51"/>
          <p:cNvSpPr txBox="1"/>
          <p:nvPr/>
        </p:nvSpPr>
        <p:spPr>
          <a:xfrm>
            <a:off x="1007977" y="2893675"/>
            <a:ext cx="58698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000">
                <a:solidFill>
                  <a:srgbClr val="333333"/>
                </a:solidFill>
                <a:latin typeface="Open Sans"/>
                <a:ea typeface="Open Sans"/>
                <a:cs typeface="Open Sans"/>
                <a:sym typeface="Open Sans"/>
              </a:rPr>
              <a:t>Introduced the idea of machine intelligence.</a:t>
            </a:r>
            <a:endParaRPr sz="2000">
              <a:solidFill>
                <a:srgbClr val="333333"/>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2000">
              <a:solidFill>
                <a:srgbClr val="333333"/>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000"/>
              <a:buFont typeface="Arial"/>
              <a:buNone/>
            </a:pPr>
            <a:r>
              <a:t/>
            </a:r>
            <a:endParaRPr sz="2000">
              <a:solidFill>
                <a:srgbClr val="333333"/>
              </a:solidFill>
              <a:latin typeface="Open Sans"/>
              <a:ea typeface="Open Sans"/>
              <a:cs typeface="Open Sans"/>
              <a:sym typeface="Open Sans"/>
            </a:endParaRPr>
          </a:p>
        </p:txBody>
      </p:sp>
      <p:sp>
        <p:nvSpPr>
          <p:cNvPr id="591" name="Google Shape;591;p51"/>
          <p:cNvSpPr txBox="1"/>
          <p:nvPr/>
        </p:nvSpPr>
        <p:spPr>
          <a:xfrm rot="-5400000">
            <a:off x="-719741" y="3857775"/>
            <a:ext cx="2577000" cy="46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500">
                <a:solidFill>
                  <a:srgbClr val="888888"/>
                </a:solidFill>
                <a:latin typeface="Sora"/>
                <a:ea typeface="Sora"/>
                <a:cs typeface="Sora"/>
                <a:sym typeface="Sora"/>
              </a:rPr>
              <a:t>Why it Matters?</a:t>
            </a:r>
            <a:endParaRPr sz="1500">
              <a:solidFill>
                <a:srgbClr val="888888"/>
              </a:solidFill>
              <a:latin typeface="Sora"/>
              <a:ea typeface="Sora"/>
              <a:cs typeface="Sora"/>
              <a:sym typeface="Sor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2"/>
          <p:cNvSpPr/>
          <p:nvPr/>
        </p:nvSpPr>
        <p:spPr>
          <a:xfrm>
            <a:off x="594376"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MATERIAL</a:t>
            </a:r>
            <a:endParaRPr b="0" i="0" sz="900" u="none" cap="none" strike="noStrike">
              <a:solidFill>
                <a:srgbClr val="000000"/>
              </a:solidFill>
              <a:latin typeface="Sora"/>
              <a:ea typeface="Sora"/>
              <a:cs typeface="Sora"/>
              <a:sym typeface="Sora"/>
            </a:endParaRPr>
          </a:p>
        </p:txBody>
      </p:sp>
      <p:sp>
        <p:nvSpPr>
          <p:cNvPr id="598" name="Google Shape;598;p52"/>
          <p:cNvSpPr/>
          <p:nvPr/>
        </p:nvSpPr>
        <p:spPr>
          <a:xfrm>
            <a:off x="608091" y="443999"/>
            <a:ext cx="79557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3000" u="none" cap="none" strike="noStrike">
                <a:solidFill>
                  <a:srgbClr val="111827"/>
                </a:solidFill>
                <a:latin typeface="Sora"/>
                <a:ea typeface="Sora"/>
                <a:cs typeface="Sora"/>
                <a:sym typeface="Sora"/>
              </a:rPr>
              <a:t>Learning Resources </a:t>
            </a:r>
            <a:endParaRPr b="0" i="0" sz="3000" u="none" cap="none" strike="noStrike">
              <a:solidFill>
                <a:srgbClr val="000000"/>
              </a:solidFill>
              <a:latin typeface="Sora"/>
              <a:ea typeface="Sora"/>
              <a:cs typeface="Sora"/>
              <a:sym typeface="Sora"/>
            </a:endParaRPr>
          </a:p>
        </p:txBody>
      </p:sp>
      <p:sp>
        <p:nvSpPr>
          <p:cNvPr id="599" name="Google Shape;599;p52"/>
          <p:cNvSpPr/>
          <p:nvPr/>
        </p:nvSpPr>
        <p:spPr>
          <a:xfrm>
            <a:off x="594364" y="1172975"/>
            <a:ext cx="102417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b="0" i="0" lang="en-US" sz="1400" u="none" cap="none" strike="noStrike">
                <a:solidFill>
                  <a:srgbClr val="434343"/>
                </a:solidFill>
                <a:latin typeface="Sora"/>
                <a:ea typeface="Sora"/>
                <a:cs typeface="Sora"/>
                <a:sym typeface="Sora"/>
              </a:rPr>
              <a:t>The learning doesn't stop when the session ends—these resources will help you keep building your skills.</a:t>
            </a:r>
            <a:endParaRPr b="0" i="0" sz="1400" u="none" cap="none" strike="noStrike">
              <a:solidFill>
                <a:srgbClr val="434343"/>
              </a:solidFill>
              <a:latin typeface="Sora"/>
              <a:ea typeface="Sora"/>
              <a:cs typeface="Sora"/>
              <a:sym typeface="Sora"/>
            </a:endParaRPr>
          </a:p>
        </p:txBody>
      </p:sp>
      <p:sp>
        <p:nvSpPr>
          <p:cNvPr id="600" name="Google Shape;600;p52"/>
          <p:cNvSpPr txBox="1"/>
          <p:nvPr/>
        </p:nvSpPr>
        <p:spPr>
          <a:xfrm>
            <a:off x="1002827" y="231354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US">
                <a:latin typeface="Sora"/>
                <a:ea typeface="Sora"/>
                <a:cs typeface="Sora"/>
                <a:sym typeface="Sora"/>
              </a:rPr>
              <a:t>Reading</a:t>
            </a:r>
            <a:endParaRPr b="1" i="0" sz="1400" u="none" cap="none" strike="noStrike">
              <a:solidFill>
                <a:srgbClr val="000000"/>
              </a:solidFill>
              <a:latin typeface="Sora"/>
              <a:ea typeface="Sora"/>
              <a:cs typeface="Sora"/>
              <a:sym typeface="Sora"/>
            </a:endParaRPr>
          </a:p>
        </p:txBody>
      </p:sp>
      <p:sp>
        <p:nvSpPr>
          <p:cNvPr id="601" name="Google Shape;601;p52"/>
          <p:cNvSpPr/>
          <p:nvPr/>
        </p:nvSpPr>
        <p:spPr>
          <a:xfrm>
            <a:off x="731550" y="2314750"/>
            <a:ext cx="82200" cy="884700"/>
          </a:xfrm>
          <a:prstGeom prst="rect">
            <a:avLst/>
          </a:prstGeom>
          <a:solidFill>
            <a:srgbClr val="39C6E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602" name="Google Shape;602;p52"/>
          <p:cNvSpPr txBox="1"/>
          <p:nvPr/>
        </p:nvSpPr>
        <p:spPr>
          <a:xfrm>
            <a:off x="1002825" y="2713750"/>
            <a:ext cx="51102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u="sng">
                <a:solidFill>
                  <a:schemeClr val="hlink"/>
                </a:solidFill>
                <a:latin typeface="Sora"/>
                <a:ea typeface="Sora"/>
                <a:cs typeface="Sora"/>
                <a:sym typeface="Sora"/>
                <a:hlinkClick r:id="rId3"/>
              </a:rPr>
              <a:t>AI Unplugged</a:t>
            </a:r>
            <a:endParaRPr sz="1600">
              <a:latin typeface="Sora"/>
              <a:ea typeface="Sora"/>
              <a:cs typeface="Sora"/>
              <a:sym typeface="Sora"/>
            </a:endParaRPr>
          </a:p>
        </p:txBody>
      </p:sp>
      <p:sp>
        <p:nvSpPr>
          <p:cNvPr id="603" name="Google Shape;603;p52"/>
          <p:cNvSpPr/>
          <p:nvPr/>
        </p:nvSpPr>
        <p:spPr>
          <a:xfrm>
            <a:off x="731539" y="3442725"/>
            <a:ext cx="102417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lang="en-US">
                <a:solidFill>
                  <a:srgbClr val="434343"/>
                </a:solidFill>
                <a:latin typeface="Sora"/>
                <a:ea typeface="Sora"/>
                <a:cs typeface="Sora"/>
                <a:sym typeface="Sora"/>
              </a:rPr>
              <a:t>This reading is mandatory for this week’s Studio Session.</a:t>
            </a:r>
            <a:endParaRPr b="0" i="0" sz="1400" u="none" cap="none" strike="noStrike">
              <a:solidFill>
                <a:srgbClr val="434343"/>
              </a:solidFill>
              <a:latin typeface="Sora"/>
              <a:ea typeface="Sora"/>
              <a:cs typeface="Sora"/>
              <a:sym typeface="Sor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8" name="Shape 608"/>
        <p:cNvGrpSpPr/>
        <p:nvPr/>
      </p:nvGrpSpPr>
      <p:grpSpPr>
        <a:xfrm>
          <a:off x="0" y="0"/>
          <a:ext cx="0" cy="0"/>
          <a:chOff x="0" y="0"/>
          <a:chExt cx="0" cy="0"/>
        </a:xfrm>
      </p:grpSpPr>
      <p:pic>
        <p:nvPicPr>
          <p:cNvPr descr="Easy ESL Games with Flashcards for Kids&#10;&#10;It can be hard to find easy ESL flashcard games for kids, but in this video, I give you three easy ESL games with flashcards. If you’re looking for easy ESL games for young learners, then Mooncake English is the place to be. Mooncake English offers weekly videos with easy ESL games using flashcards and teaching tips.&#10;&#10;If you’re a new teacher and looking for easy ESL games or most especially easy ESL games for kindergarten using flashcards, then don’t forget to subscribe and hit that notification bell for the latest easy ESL games with flashcards for kids. Easy ESL games for kids using flashcards don’t need to be hard to find, get new tips each week with Mooncake English. I find all the easy ESL games using cards you need so you don’t have to spend hours looking online for Easy ESL games for kids using flashcards.&#10;&#10;Join The Confident Teacher Program: &#10;Feeling lost in the classroom? The Confident Teacher Program is Mooncake's signature program which includes an intensive online curriculum, weekly live consulting Q&amp;A calls with Jema, and access to an exclusive group of supportive teachers working side-by-side in the program, providing you with the structure, training, and guidance you need to feel confident and successful in the kindergarten classroom. To find out if you're a good fit for the program, book a call here https://calendly.com/mooncake/the-confident-teacher-program&#10;&#10;COME SAY HI! &#10;Join the Mooncake community! https://www.patreon.com/mooncakeenglish&#10;Instagram: https://www.instagram.com/mooncakeenglish/&#10;Twitter: https://twitter.com/MooncakeEnglish &#10;Facebook: https://www.facebook.com/MooncakeEnglish &#10;&#10;TEFL COURSES &amp; JOBS&#10;Recommended TEFL Courses: https://www.jdoqocy.com/click-100174652-11119141&#10;Jobs Board: https://www.dpbolvw.net/click-100174652-11119270&#10; &#10;MOONCAKE TEACHER RESOURCES:&#10;Website: https://www.mooncakeenglish.com &#10;&#10;Flashcards:&#10;Farm Animals Flashcards - https://bit.ly/2Z0Pmxn &#10;Fruit Flashcards. - https://bit.ly/3fMgZBc&#10;Vegetable Flashcards - https://bit.ly/3dwLyti&#10;Weather Flashcards - https://bit.ly/2CAIwaF&#10;Feelings Flashcards - https://bit.ly/2V7tvn5&#10;Number Flashcards - https://bit.ly/2No4Aaw&#10;&#10;Phonics Materials:&#10;100 CVC Blending Word Flashcards - https://bit.ly/3hOSRjc&#10;&#10;PPT Presentations:&#10;Farm Animal Presentation - https://bit.ly/37UMs1y&#10;Weather PPT - https://bit.ly/3hRSaFR &#10;&#10;TEACHER TEES BY MOONCAKE&#10;https://bit.ly/38hUlfW &#10;&#10;MORE TEACHING TIPS VIDEOS:&#10;- Teaching Tips (TPR, Classroom Management) &#10;https://www.youtube.com/playlist?list=PLWnDxOCiXGiqAwjJsnX2OOIRoqEc1jxCM &#10;- Phonics Tips &#10;https://www.youtube.com/playlist?list=PLWnDxOCiXGiqTS7k7t1EgAwaoPIGZf8kO &#10;- ESL Vocabulary Games &#10;https://www.youtube.com/playlist?list=PLWnDxOCiXGirh7yuS5QZCrSUeWI9ospjF &#10;- ESL Classroom Games &#10;https://www.youtube.com/playlist?list=PLWnDxOCiXGiogZeUwN0QRuNilwjR0xIY0 &#10;- Online Teaching Tips &#10;https://www.youtube.com/playlist?list=PLWnDxOCiXGiq85RYiM9_eMH93wznDuIi5 &#10;&#10;RECOMMENDED BOOKS: &#10;Phonics Curriculums:&#10;Jolly Phonics: https://amzn.to/31Xdj9Z&#10;Alphablocks: https://amzn.to/3bAT0nl&#10;&#10;Esl Games for Kids: https://amzn.to/2SLzM5B &#10;Fun Games for the Classroom: https://amzn.to/2Hn70mK     &#10;Essential Tips for ESL Teachers: https://amzn.to/31V6upj  &#10;&#10;For a FREE 7-day Audible trial click this link: https://amzn.to/3a0IlAR &#10;&#10;CAMERA GEAR USED:&#10;The Camera I use: https://amzn.to/3bDE0oA  &#10;The Microphone I use: https://amzn.to/2HnoAa9 &#10;The SD Card I use: https://amzn.to/38PGvm5 &#10;The Tripod I use: https://amzn.to/2v5CBqx&#10;&#10;And make sure you subscribe to my channel! &#10;&#10;DISCLAIMER: Links included in this description might be affiliate links. If you purchase a product or service with the links that I provide I may receive a small commission. There is no additional charge to you! Thank you for supporting Mooncakeenglish.com so I can continue to provide you with free content each week! &#10;&#10;https://youtu.be/bmm16_bJerg" id="609" name="Google Shape;609;p53" title="Easy ESL Games with Flashcards for Kids">
            <a:hlinkClick r:id="rId3"/>
          </p:cNvPr>
          <p:cNvPicPr preferRelativeResize="0"/>
          <p:nvPr/>
        </p:nvPicPr>
        <p:blipFill>
          <a:blip r:embed="rId4">
            <a:alphaModFix/>
          </a:blip>
          <a:stretch>
            <a:fillRect/>
          </a:stretch>
        </p:blipFill>
        <p:spPr>
          <a:xfrm>
            <a:off x="0" y="0"/>
            <a:ext cx="122449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1000"/>
                                        <p:tgtEl>
                                          <p:spTgt spid="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1"/>
          <p:cNvSpPr/>
          <p:nvPr/>
        </p:nvSpPr>
        <p:spPr>
          <a:xfrm>
            <a:off x="150000" y="1593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sp>
        <p:nvSpPr>
          <p:cNvPr id="171" name="Google Shape;171;p31"/>
          <p:cNvSpPr txBox="1"/>
          <p:nvPr/>
        </p:nvSpPr>
        <p:spPr>
          <a:xfrm rot="5400000">
            <a:off x="9689100" y="4552800"/>
            <a:ext cx="4228500" cy="3819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1600">
                <a:solidFill>
                  <a:schemeClr val="dk1"/>
                </a:solidFill>
                <a:latin typeface="Sora"/>
                <a:ea typeface="Sora"/>
                <a:cs typeface="Sora"/>
                <a:sym typeface="Sora"/>
              </a:rPr>
              <a:t>By </a:t>
            </a:r>
            <a:r>
              <a:rPr b="1" lang="en-US" sz="1600">
                <a:solidFill>
                  <a:schemeClr val="dk1"/>
                </a:solidFill>
                <a:latin typeface="Sora"/>
                <a:ea typeface="Sora"/>
                <a:cs typeface="Sora"/>
                <a:sym typeface="Sora"/>
              </a:rPr>
              <a:t>Priyadarshini Basu</a:t>
            </a:r>
            <a:endParaRPr b="1" sz="1600">
              <a:solidFill>
                <a:schemeClr val="dk1"/>
              </a:solidFill>
              <a:latin typeface="Sora"/>
              <a:ea typeface="Sora"/>
              <a:cs typeface="Sora"/>
              <a:sym typeface="Sora"/>
            </a:endParaRPr>
          </a:p>
        </p:txBody>
      </p:sp>
      <p:pic>
        <p:nvPicPr>
          <p:cNvPr id="172" name="Google Shape;172;p31" title="Screenshot 2026-08-18 at 1.05.42 PM.png"/>
          <p:cNvPicPr preferRelativeResize="0"/>
          <p:nvPr/>
        </p:nvPicPr>
        <p:blipFill rotWithShape="1">
          <a:blip r:embed="rId3">
            <a:alphaModFix/>
          </a:blip>
          <a:srcRect b="0" l="532" r="965" t="0"/>
          <a:stretch/>
        </p:blipFill>
        <p:spPr>
          <a:xfrm>
            <a:off x="581625" y="836700"/>
            <a:ext cx="10932573" cy="59653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p:nvPr/>
        </p:nvSpPr>
        <p:spPr>
          <a:xfrm>
            <a:off x="150000" y="1593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pic>
        <p:nvPicPr>
          <p:cNvPr id="179" name="Google Shape;179;p32" title="Screenshot 2026-08-18 at 1.07.29 PM.png"/>
          <p:cNvPicPr preferRelativeResize="0"/>
          <p:nvPr/>
        </p:nvPicPr>
        <p:blipFill>
          <a:blip r:embed="rId3">
            <a:alphaModFix/>
          </a:blip>
          <a:stretch>
            <a:fillRect/>
          </a:stretch>
        </p:blipFill>
        <p:spPr>
          <a:xfrm>
            <a:off x="615300" y="931600"/>
            <a:ext cx="10961398" cy="58798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3"/>
          <p:cNvSpPr/>
          <p:nvPr/>
        </p:nvSpPr>
        <p:spPr>
          <a:xfrm>
            <a:off x="150000" y="1593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pic>
        <p:nvPicPr>
          <p:cNvPr id="186" name="Google Shape;186;p33" title="Screenshot 2026-08-18 at 1.09.01 PM.png"/>
          <p:cNvPicPr preferRelativeResize="0"/>
          <p:nvPr/>
        </p:nvPicPr>
        <p:blipFill>
          <a:blip r:embed="rId3">
            <a:alphaModFix/>
          </a:blip>
          <a:stretch>
            <a:fillRect/>
          </a:stretch>
        </p:blipFill>
        <p:spPr>
          <a:xfrm>
            <a:off x="598900" y="882225"/>
            <a:ext cx="10994202" cy="59012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4"/>
          <p:cNvSpPr/>
          <p:nvPr/>
        </p:nvSpPr>
        <p:spPr>
          <a:xfrm>
            <a:off x="472500" y="2002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sp>
        <p:nvSpPr>
          <p:cNvPr id="193" name="Google Shape;193;p34"/>
          <p:cNvSpPr txBox="1"/>
          <p:nvPr/>
        </p:nvSpPr>
        <p:spPr>
          <a:xfrm>
            <a:off x="1717450" y="6375025"/>
            <a:ext cx="3208200" cy="38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By Celestino Magalhães</a:t>
            </a:r>
            <a:r>
              <a:rPr b="1" lang="en-US" sz="1800">
                <a:solidFill>
                  <a:schemeClr val="dk1"/>
                </a:solidFill>
                <a:latin typeface="Sora"/>
                <a:ea typeface="Sora"/>
                <a:cs typeface="Sora"/>
                <a:sym typeface="Sora"/>
              </a:rPr>
              <a:t> </a:t>
            </a:r>
            <a:endParaRPr b="1" sz="1800">
              <a:solidFill>
                <a:schemeClr val="dk1"/>
              </a:solidFill>
              <a:latin typeface="Sora"/>
              <a:ea typeface="Sora"/>
              <a:cs typeface="Sora"/>
              <a:sym typeface="Sora"/>
            </a:endParaRPr>
          </a:p>
        </p:txBody>
      </p:sp>
      <p:sp>
        <p:nvSpPr>
          <p:cNvPr id="194" name="Google Shape;194;p34"/>
          <p:cNvSpPr txBox="1"/>
          <p:nvPr/>
        </p:nvSpPr>
        <p:spPr>
          <a:xfrm>
            <a:off x="132300" y="850275"/>
            <a:ext cx="11587200" cy="5310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500"/>
              <a:buFont typeface="Arial"/>
              <a:buNone/>
            </a:pPr>
            <a:r>
              <a:rPr b="1" i="0" lang="en-US" sz="1400" u="none" cap="none" strike="noStrike">
                <a:solidFill>
                  <a:srgbClr val="000000"/>
                </a:solidFill>
                <a:latin typeface="Sora"/>
                <a:ea typeface="Sora"/>
                <a:cs typeface="Sora"/>
                <a:sym typeface="Sora"/>
              </a:rPr>
              <a:t>A short reflection on why dates, data, and programming discipline matter for successful implementation. </a:t>
            </a:r>
            <a:endParaRPr b="1" i="0" sz="2350" u="none" cap="none" strike="noStrike">
              <a:solidFill>
                <a:srgbClr val="000000"/>
              </a:solidFill>
              <a:latin typeface="Sora"/>
              <a:ea typeface="Sora"/>
              <a:cs typeface="Sora"/>
              <a:sym typeface="Sora"/>
            </a:endParaRPr>
          </a:p>
        </p:txBody>
      </p:sp>
      <p:sp>
        <p:nvSpPr>
          <p:cNvPr id="195" name="Google Shape;195;p34"/>
          <p:cNvSpPr txBox="1"/>
          <p:nvPr/>
        </p:nvSpPr>
        <p:spPr>
          <a:xfrm>
            <a:off x="205350" y="1322475"/>
            <a:ext cx="11927100" cy="514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Sora"/>
                <a:ea typeface="Sora"/>
                <a:cs typeface="Sora"/>
                <a:sym typeface="Sora"/>
              </a:rPr>
              <a:t>A curriculum is an argument about what matters. A calendar is the test of whether that argument can actually be made in the time available. Everything in the preceding documents that looks like administrative detail is, in practice, the difference between a programme that runs and one that is quietly abandoned in February.</a:t>
            </a:r>
            <a:endParaRPr>
              <a:latin typeface="Sora"/>
              <a:ea typeface="Sora"/>
              <a:cs typeface="Sora"/>
              <a:sym typeface="Sora"/>
            </a:endParaRPr>
          </a:p>
          <a:p>
            <a:pPr indent="0" lvl="0" marL="0" rtl="0" algn="l">
              <a:spcBef>
                <a:spcPts val="0"/>
              </a:spcBef>
              <a:spcAft>
                <a:spcPts val="0"/>
              </a:spcAft>
              <a:buNone/>
            </a:pPr>
            <a:r>
              <a:t/>
            </a:r>
            <a:endParaRPr>
              <a:latin typeface="Sora"/>
              <a:ea typeface="Sora"/>
              <a:cs typeface="Sora"/>
              <a:sym typeface="Sora"/>
            </a:endParaRPr>
          </a:p>
          <a:p>
            <a:pPr indent="0" lvl="0" marL="0" rtl="0" algn="l">
              <a:spcBef>
                <a:spcPts val="0"/>
              </a:spcBef>
              <a:spcAft>
                <a:spcPts val="0"/>
              </a:spcAft>
              <a:buNone/>
            </a:pPr>
            <a:r>
              <a:rPr b="1" lang="en-US">
                <a:latin typeface="Sora"/>
                <a:ea typeface="Sora"/>
                <a:cs typeface="Sora"/>
                <a:sym typeface="Sora"/>
              </a:rPr>
              <a:t>Dates:</a:t>
            </a:r>
            <a:r>
              <a:rPr lang="en-US">
                <a:latin typeface="Sora"/>
                <a:ea typeface="Sora"/>
                <a:cs typeface="Sora"/>
                <a:sym typeface="Sora"/>
              </a:rPr>
              <a:t> Anchoring the school-age programme to the real 2026/27 calendar changed its design, not just its presentation. The Easter interruption fixed the showcase on 19 March, and that single date back-solved the whole final module: the build freeze had to fall a week earlier, user testing a week before that, and fabrication had to be finished before a print queue could swallow the schedule. Choosing Wednesday and Friday sessions was not a preference but an arithmetic result, every public holiday in the span falls on a Monday or Tuesday. Undated plans hide these collisions; they surface anyway, in week 19, as panic. A date is a commitment made early enough to still be cheap.</a:t>
            </a:r>
            <a:endParaRPr>
              <a:latin typeface="Sora"/>
              <a:ea typeface="Sora"/>
              <a:cs typeface="Sora"/>
              <a:sym typeface="Sora"/>
            </a:endParaRPr>
          </a:p>
          <a:p>
            <a:pPr indent="0" lvl="0" marL="0" rtl="0" algn="l">
              <a:spcBef>
                <a:spcPts val="0"/>
              </a:spcBef>
              <a:spcAft>
                <a:spcPts val="0"/>
              </a:spcAft>
              <a:buNone/>
            </a:pPr>
            <a:r>
              <a:rPr b="1" lang="en-US">
                <a:latin typeface="Sora"/>
                <a:ea typeface="Sora"/>
                <a:cs typeface="Sora"/>
                <a:sym typeface="Sora"/>
              </a:rPr>
              <a:t>Data:</a:t>
            </a:r>
            <a:r>
              <a:rPr lang="en-US">
                <a:latin typeface="Sora"/>
                <a:ea typeface="Sora"/>
                <a:cs typeface="Sora"/>
                <a:sym typeface="Sora"/>
              </a:rPr>
              <a:t> Two kinds run through this work, and they turn out to be the same discipline. Learners are asked to log raw sensor values before deciding on a threshold, and to keep a failure log before retraining a model, measure, then decide. Teachers are asked to do exactly this at programme level: journal audits, peer assessment rounds, pilot observations of what children actually did rather than what was intended. Both refuse the temptation to conclude first and gather evidence afterwards. A programme that collects nothing can only be evaluated by how it felt, which is how weak practice persists.</a:t>
            </a:r>
            <a:endParaRPr>
              <a:latin typeface="Sora"/>
              <a:ea typeface="Sora"/>
              <a:cs typeface="Sora"/>
              <a:sym typeface="Sora"/>
            </a:endParaRPr>
          </a:p>
          <a:p>
            <a:pPr indent="0" lvl="0" marL="0" rtl="0" algn="l">
              <a:spcBef>
                <a:spcPts val="0"/>
              </a:spcBef>
              <a:spcAft>
                <a:spcPts val="0"/>
              </a:spcAft>
              <a:buNone/>
            </a:pPr>
            <a:r>
              <a:rPr b="1" lang="en-US">
                <a:latin typeface="Sora"/>
                <a:ea typeface="Sora"/>
                <a:cs typeface="Sora"/>
                <a:sym typeface="Sora"/>
              </a:rPr>
              <a:t>Programming discipline:</a:t>
            </a:r>
            <a:r>
              <a:rPr lang="en-US">
                <a:latin typeface="Sora"/>
                <a:ea typeface="Sora"/>
                <a:cs typeface="Sora"/>
                <a:sym typeface="Sora"/>
              </a:rPr>
              <a:t> In Portuguese pedagogical usage programação means the disciplined sequencing of content, time and assessment, and in a STEM unit the pun is exact. Programming a robot and programming a semester demand the same habits: decompose the goal, sequence the steps, respect the constraints, test early, and expect to debug. The 2 ECTS ceiling on CAARE is a constraint of precisely this kind. Roughly two hours of independent study per week is not a detail to be worked around; it determines that production must happen in class and that the resource brief must stay small. Ignoring it does not create more time, it creates unfinished work and demoralised students.</a:t>
            </a:r>
            <a:endParaRPr>
              <a:latin typeface="Sora"/>
              <a:ea typeface="Sora"/>
              <a:cs typeface="Sora"/>
              <a:sym typeface="Sora"/>
            </a:endParaRPr>
          </a:p>
          <a:p>
            <a:pPr indent="0" lvl="0" marL="0" rtl="0" algn="l">
              <a:spcBef>
                <a:spcPts val="0"/>
              </a:spcBef>
              <a:spcAft>
                <a:spcPts val="0"/>
              </a:spcAft>
              <a:buNone/>
            </a:pPr>
            <a:r>
              <a:rPr lang="en-US">
                <a:latin typeface="Sora"/>
                <a:ea typeface="Sora"/>
                <a:cs typeface="Sora"/>
                <a:sym typeface="Sora"/>
              </a:rPr>
              <a:t>None of this guarantees a good programme. Sound ideas can still be badly taught. But an unscheduled, unmeasured, unsequenced good idea reliably becomes nothing at all, and that failure is far more common than a failure of ambition.</a:t>
            </a:r>
            <a:endParaRPr>
              <a:latin typeface="Sora"/>
              <a:ea typeface="Sora"/>
              <a:cs typeface="Sora"/>
              <a:sym typeface="Sor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5" title="ChatGPT Image Aug 20, 2026, 12_40_28 PM.png"/>
          <p:cNvPicPr preferRelativeResize="0"/>
          <p:nvPr/>
        </p:nvPicPr>
        <p:blipFill rotWithShape="1">
          <a:blip r:embed="rId3">
            <a:alphaModFix/>
          </a:blip>
          <a:srcRect b="0" l="16844" r="28093" t="0"/>
          <a:stretch/>
        </p:blipFill>
        <p:spPr>
          <a:xfrm>
            <a:off x="0" y="0"/>
            <a:ext cx="5801399" cy="6857999"/>
          </a:xfrm>
          <a:prstGeom prst="rect">
            <a:avLst/>
          </a:prstGeom>
          <a:noFill/>
          <a:ln>
            <a:noFill/>
          </a:ln>
        </p:spPr>
      </p:pic>
      <p:sp>
        <p:nvSpPr>
          <p:cNvPr id="202" name="Google Shape;202;p35"/>
          <p:cNvSpPr txBox="1"/>
          <p:nvPr/>
        </p:nvSpPr>
        <p:spPr>
          <a:xfrm>
            <a:off x="5801400" y="912625"/>
            <a:ext cx="5562000" cy="3829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700">
                <a:solidFill>
                  <a:schemeClr val="dk1"/>
                </a:solidFill>
                <a:latin typeface="Sora"/>
                <a:ea typeface="Sora"/>
                <a:cs typeface="Sora"/>
                <a:sym typeface="Sora"/>
              </a:rPr>
              <a:t>Insights by:</a:t>
            </a:r>
            <a:endParaRPr b="1" sz="2700">
              <a:solidFill>
                <a:schemeClr val="dk1"/>
              </a:solidFill>
              <a:latin typeface="Sora"/>
              <a:ea typeface="Sora"/>
              <a:cs typeface="Sora"/>
              <a:sym typeface="Sora"/>
            </a:endParaRPr>
          </a:p>
          <a:p>
            <a:pPr indent="0" lvl="0" marL="0" rtl="0" algn="r">
              <a:spcBef>
                <a:spcPts val="0"/>
              </a:spcBef>
              <a:spcAft>
                <a:spcPts val="0"/>
              </a:spcAft>
              <a:buNone/>
            </a:pPr>
            <a:r>
              <a:t/>
            </a:r>
            <a:endParaRPr b="1" sz="2000">
              <a:solidFill>
                <a:schemeClr val="dk1"/>
              </a:solidFill>
              <a:latin typeface="Sora"/>
              <a:ea typeface="Sora"/>
              <a:cs typeface="Sora"/>
              <a:sym typeface="Sora"/>
            </a:endParaRPr>
          </a:p>
          <a:p>
            <a:pPr indent="0" lvl="0" marL="0" rtl="0" algn="r">
              <a:spcBef>
                <a:spcPts val="0"/>
              </a:spcBef>
              <a:spcAft>
                <a:spcPts val="0"/>
              </a:spcAft>
              <a:buNone/>
            </a:pPr>
            <a:r>
              <a:rPr b="1" lang="en-US" sz="5500">
                <a:solidFill>
                  <a:schemeClr val="dk1"/>
                </a:solidFill>
                <a:latin typeface="Sora"/>
                <a:ea typeface="Sora"/>
                <a:cs typeface="Sora"/>
                <a:sym typeface="Sora"/>
              </a:rPr>
              <a:t>     Aashi </a:t>
            </a:r>
            <a:r>
              <a:rPr b="1" lang="en-US" sz="5500">
                <a:solidFill>
                  <a:schemeClr val="dk1"/>
                </a:solidFill>
                <a:latin typeface="Sora"/>
                <a:ea typeface="Sora"/>
                <a:cs typeface="Sora"/>
                <a:sym typeface="Sora"/>
              </a:rPr>
              <a:t>Chandalia</a:t>
            </a:r>
            <a:endParaRPr sz="1200">
              <a:solidFill>
                <a:schemeClr val="dk1"/>
              </a:solidFill>
              <a:latin typeface="Times New Roman"/>
              <a:ea typeface="Times New Roman"/>
              <a:cs typeface="Times New Roman"/>
              <a:sym typeface="Times New Roman"/>
            </a:endParaRPr>
          </a:p>
          <a:p>
            <a:pPr indent="0" lvl="0" marL="0" rtl="0" algn="r">
              <a:spcBef>
                <a:spcPts val="0"/>
              </a:spcBef>
              <a:spcAft>
                <a:spcPts val="0"/>
              </a:spcAft>
              <a:buNone/>
            </a:pPr>
            <a:r>
              <a:t/>
            </a:r>
            <a:endParaRPr b="1">
              <a:solidFill>
                <a:schemeClr val="dk1"/>
              </a:solidFill>
              <a:latin typeface="Sora"/>
              <a:ea typeface="Sora"/>
              <a:cs typeface="Sora"/>
              <a:sym typeface="Sora"/>
            </a:endParaRPr>
          </a:p>
          <a:p>
            <a:pPr indent="0" lvl="0" marL="0" rtl="0" algn="r">
              <a:spcBef>
                <a:spcPts val="0"/>
              </a:spcBef>
              <a:spcAft>
                <a:spcPts val="0"/>
              </a:spcAft>
              <a:buNone/>
            </a:pPr>
            <a:r>
              <a:rPr b="1" lang="en-US" sz="2700">
                <a:solidFill>
                  <a:schemeClr val="dk1"/>
                </a:solidFill>
                <a:latin typeface="Sora"/>
                <a:ea typeface="Sora"/>
                <a:cs typeface="Sora"/>
                <a:sym typeface="Sora"/>
              </a:rPr>
              <a:t>Learning Experience Designer</a:t>
            </a:r>
            <a:endParaRPr b="1" sz="2700">
              <a:solidFill>
                <a:schemeClr val="dk1"/>
              </a:solidFill>
              <a:latin typeface="Sora"/>
              <a:ea typeface="Sora"/>
              <a:cs typeface="Sora"/>
              <a:sym typeface="Sora"/>
            </a:endParaRPr>
          </a:p>
          <a:p>
            <a:pPr indent="0" lvl="0" marL="0" rtl="0" algn="r">
              <a:spcBef>
                <a:spcPts val="0"/>
              </a:spcBef>
              <a:spcAft>
                <a:spcPts val="0"/>
              </a:spcAft>
              <a:buNone/>
            </a:pPr>
            <a:r>
              <a:rPr b="1" lang="en-US" sz="2700">
                <a:solidFill>
                  <a:schemeClr val="dk1"/>
                </a:solidFill>
                <a:latin typeface="Sora"/>
                <a:ea typeface="Sora"/>
                <a:cs typeface="Sora"/>
                <a:sym typeface="Sora"/>
              </a:rPr>
              <a:t>@</a:t>
            </a:r>
            <a:r>
              <a:rPr b="1" lang="en-US" sz="2700">
                <a:solidFill>
                  <a:schemeClr val="dk1"/>
                </a:solidFill>
                <a:latin typeface="Sora"/>
                <a:ea typeface="Sora"/>
                <a:cs typeface="Sora"/>
                <a:sym typeface="Sora"/>
              </a:rPr>
              <a:t>S</a:t>
            </a:r>
            <a:r>
              <a:rPr b="1" lang="en-US" sz="2700">
                <a:solidFill>
                  <a:schemeClr val="dk1"/>
                </a:solidFill>
                <a:latin typeface="Sora"/>
                <a:ea typeface="Sora"/>
                <a:cs typeface="Sora"/>
                <a:sym typeface="Sora"/>
              </a:rPr>
              <a:t>killmatics</a:t>
            </a:r>
            <a:endParaRPr b="1" sz="2700">
              <a:solidFill>
                <a:schemeClr val="dk1"/>
              </a:solidFill>
              <a:latin typeface="Sora"/>
              <a:ea typeface="Sora"/>
              <a:cs typeface="Sora"/>
              <a:sym typeface="Sora"/>
            </a:endParaRPr>
          </a:p>
          <a:p>
            <a:pPr indent="0" lvl="0" marL="0" rtl="0" algn="r">
              <a:spcBef>
                <a:spcPts val="0"/>
              </a:spcBef>
              <a:spcAft>
                <a:spcPts val="0"/>
              </a:spcAft>
              <a:buClr>
                <a:schemeClr val="dk1"/>
              </a:buClr>
              <a:buSzPts val="1100"/>
              <a:buFont typeface="Arial"/>
              <a:buNone/>
            </a:pPr>
            <a:r>
              <a:t/>
            </a:r>
            <a:endParaRPr b="1" sz="600">
              <a:solidFill>
                <a:schemeClr val="dk1"/>
              </a:solidFill>
              <a:latin typeface="Sora"/>
              <a:ea typeface="Sora"/>
              <a:cs typeface="Sora"/>
              <a:sym typeface="Sora"/>
            </a:endParaRPr>
          </a:p>
          <a:p>
            <a:pPr indent="0" lvl="0" marL="0" rtl="0" algn="r">
              <a:spcBef>
                <a:spcPts val="0"/>
              </a:spcBef>
              <a:spcAft>
                <a:spcPts val="0"/>
              </a:spcAft>
              <a:buClr>
                <a:schemeClr val="dk1"/>
              </a:buClr>
              <a:buSzPts val="1100"/>
              <a:buFont typeface="Arial"/>
              <a:buNone/>
            </a:pPr>
            <a:r>
              <a:t/>
            </a:r>
            <a:endParaRPr b="1" sz="2700">
              <a:solidFill>
                <a:schemeClr val="dk1"/>
              </a:solidFill>
              <a:latin typeface="Sora"/>
              <a:ea typeface="Sora"/>
              <a:cs typeface="Sora"/>
              <a:sym typeface="Sora"/>
            </a:endParaRPr>
          </a:p>
          <a:p>
            <a:pPr indent="0" lvl="0" marL="0" rtl="0" algn="r">
              <a:spcBef>
                <a:spcPts val="0"/>
              </a:spcBef>
              <a:spcAft>
                <a:spcPts val="0"/>
              </a:spcAft>
              <a:buClr>
                <a:schemeClr val="dk1"/>
              </a:buClr>
              <a:buSzPts val="1100"/>
              <a:buFont typeface="Arial"/>
              <a:buNone/>
            </a:pPr>
            <a:r>
              <a:rPr b="1" lang="en-US" sz="2700">
                <a:solidFill>
                  <a:schemeClr val="dk1"/>
                </a:solidFill>
                <a:latin typeface="Sora"/>
                <a:ea typeface="Sora"/>
                <a:cs typeface="Sora"/>
                <a:sym typeface="Sora"/>
              </a:rPr>
              <a:t>Alumna </a:t>
            </a:r>
            <a:endParaRPr b="1" sz="2700">
              <a:solidFill>
                <a:schemeClr val="dk1"/>
              </a:solidFill>
              <a:latin typeface="Sora"/>
              <a:ea typeface="Sora"/>
              <a:cs typeface="Sora"/>
              <a:sym typeface="Sora"/>
            </a:endParaRPr>
          </a:p>
          <a:p>
            <a:pPr indent="0" lvl="0" marL="0" rtl="0" algn="r">
              <a:spcBef>
                <a:spcPts val="0"/>
              </a:spcBef>
              <a:spcAft>
                <a:spcPts val="0"/>
              </a:spcAft>
              <a:buClr>
                <a:schemeClr val="dk1"/>
              </a:buClr>
              <a:buSzPts val="1100"/>
              <a:buFont typeface="Arial"/>
              <a:buNone/>
            </a:pPr>
            <a:r>
              <a:rPr b="1" lang="en-US" sz="2700">
                <a:solidFill>
                  <a:schemeClr val="dk1"/>
                </a:solidFill>
                <a:latin typeface="Sora"/>
                <a:ea typeface="Sora"/>
                <a:cs typeface="Sora"/>
                <a:sym typeface="Sora"/>
              </a:rPr>
              <a:t>@Harvard GSE</a:t>
            </a:r>
            <a:endParaRPr b="1" sz="2700">
              <a:solidFill>
                <a:schemeClr val="dk1"/>
              </a:solidFill>
              <a:latin typeface="Sora"/>
              <a:ea typeface="Sora"/>
              <a:cs typeface="Sora"/>
              <a:sym typeface="Sora"/>
            </a:endParaRPr>
          </a:p>
          <a:p>
            <a:pPr indent="0" lvl="0" marL="0" rtl="0" algn="r">
              <a:spcBef>
                <a:spcPts val="0"/>
              </a:spcBef>
              <a:spcAft>
                <a:spcPts val="0"/>
              </a:spcAft>
              <a:buNone/>
            </a:pPr>
            <a:r>
              <a:rPr b="1" lang="en-US" sz="1800">
                <a:solidFill>
                  <a:schemeClr val="dk1"/>
                </a:solidFill>
                <a:latin typeface="Sora"/>
                <a:ea typeface="Sora"/>
                <a:cs typeface="Sora"/>
                <a:sym typeface="Sora"/>
              </a:rPr>
              <a:t>  </a:t>
            </a:r>
            <a:endParaRPr b="1" sz="1800">
              <a:solidFill>
                <a:schemeClr val="dk1"/>
              </a:solidFill>
              <a:latin typeface="Sora"/>
              <a:ea typeface="Sora"/>
              <a:cs typeface="Sora"/>
              <a:sym typeface="Sora"/>
            </a:endParaRPr>
          </a:p>
        </p:txBody>
      </p:sp>
      <p:pic>
        <p:nvPicPr>
          <p:cNvPr id="203" name="Google Shape;203;p35"/>
          <p:cNvPicPr preferRelativeResize="0"/>
          <p:nvPr/>
        </p:nvPicPr>
        <p:blipFill>
          <a:blip r:embed="rId4">
            <a:alphaModFix/>
          </a:blip>
          <a:stretch>
            <a:fillRect/>
          </a:stretch>
        </p:blipFill>
        <p:spPr>
          <a:xfrm>
            <a:off x="11363400" y="5040525"/>
            <a:ext cx="657350" cy="638915"/>
          </a:xfrm>
          <a:prstGeom prst="rect">
            <a:avLst/>
          </a:prstGeom>
          <a:noFill/>
          <a:ln>
            <a:noFill/>
          </a:ln>
        </p:spPr>
      </p:pic>
      <p:pic>
        <p:nvPicPr>
          <p:cNvPr id="204" name="Google Shape;204;p35" title="images-removebg-preview (1).png"/>
          <p:cNvPicPr preferRelativeResize="0"/>
          <p:nvPr/>
        </p:nvPicPr>
        <p:blipFill>
          <a:blip r:embed="rId5">
            <a:alphaModFix/>
          </a:blip>
          <a:stretch>
            <a:fillRect/>
          </a:stretch>
        </p:blipFill>
        <p:spPr>
          <a:xfrm>
            <a:off x="11363400" y="3685613"/>
            <a:ext cx="657350" cy="657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36"/>
          <p:cNvSpPr/>
          <p:nvPr/>
        </p:nvSpPr>
        <p:spPr>
          <a:xfrm>
            <a:off x="640080" y="1965960"/>
            <a:ext cx="91440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E795"/>
              </a:buClr>
              <a:buSzPts val="1300"/>
              <a:buFont typeface="Calibri"/>
              <a:buNone/>
            </a:pPr>
            <a:r>
              <a:t/>
            </a:r>
            <a:endParaRPr i="0" sz="1300" u="none" cap="none" strike="noStrike">
              <a:solidFill>
                <a:schemeClr val="dk1"/>
              </a:solidFill>
              <a:latin typeface="Sora"/>
              <a:ea typeface="Sora"/>
              <a:cs typeface="Sora"/>
              <a:sym typeface="Sora"/>
            </a:endParaRPr>
          </a:p>
        </p:txBody>
      </p:sp>
      <p:sp>
        <p:nvSpPr>
          <p:cNvPr id="211" name="Google Shape;211;p36"/>
          <p:cNvSpPr/>
          <p:nvPr/>
        </p:nvSpPr>
        <p:spPr>
          <a:xfrm>
            <a:off x="594360" y="2377440"/>
            <a:ext cx="10515600" cy="2011800"/>
          </a:xfrm>
          <a:prstGeom prst="rect">
            <a:avLst/>
          </a:prstGeom>
          <a:noFill/>
          <a:ln>
            <a:noFill/>
          </a:ln>
        </p:spPr>
        <p:txBody>
          <a:bodyPr anchorCtr="0" anchor="ctr" bIns="45700" lIns="91425" spcFirstLastPara="1" rIns="91425" wrap="square" tIns="45700">
            <a:noAutofit/>
          </a:bodyPr>
          <a:lstStyle/>
          <a:p>
            <a:pPr indent="0" lvl="0" marL="0" marR="0" rtl="0" algn="l">
              <a:lnSpc>
                <a:spcPct val="113043"/>
              </a:lnSpc>
              <a:spcBef>
                <a:spcPts val="0"/>
              </a:spcBef>
              <a:spcAft>
                <a:spcPts val="0"/>
              </a:spcAft>
              <a:buClr>
                <a:srgbClr val="FFFFFF"/>
              </a:buClr>
              <a:buSzPts val="4600"/>
              <a:buFont typeface="Bookman Old Style"/>
              <a:buNone/>
            </a:pPr>
            <a:r>
              <a:rPr b="1" lang="en-US" sz="4600">
                <a:solidFill>
                  <a:schemeClr val="dk1"/>
                </a:solidFill>
                <a:latin typeface="Sora"/>
                <a:ea typeface="Sora"/>
                <a:cs typeface="Sora"/>
                <a:sym typeface="Sora"/>
              </a:rPr>
              <a:t>Play-based Learning </a:t>
            </a:r>
            <a:endParaRPr i="0" sz="4600" u="none" cap="none" strike="noStrike">
              <a:solidFill>
                <a:schemeClr val="dk1"/>
              </a:solidFill>
              <a:latin typeface="Sora"/>
              <a:ea typeface="Sora"/>
              <a:cs typeface="Sora"/>
              <a:sym typeface="Sora"/>
            </a:endParaRPr>
          </a:p>
        </p:txBody>
      </p:sp>
      <p:sp>
        <p:nvSpPr>
          <p:cNvPr id="212" name="Google Shape;212;p36"/>
          <p:cNvSpPr/>
          <p:nvPr/>
        </p:nvSpPr>
        <p:spPr>
          <a:xfrm>
            <a:off x="640080" y="4434840"/>
            <a:ext cx="78638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7CCEE"/>
              </a:buClr>
              <a:buSzPts val="1600"/>
              <a:buFont typeface="Calibri"/>
              <a:buNone/>
            </a:pPr>
            <a:r>
              <a:rPr i="1" lang="en-US" sz="1600" u="none" cap="none" strike="noStrike">
                <a:solidFill>
                  <a:srgbClr val="434343"/>
                </a:solidFill>
                <a:latin typeface="Sora"/>
                <a:ea typeface="Sora"/>
                <a:cs typeface="Sora"/>
                <a:sym typeface="Sora"/>
              </a:rPr>
              <a:t>Why play-based learning works, what it should and shouldn't look like, and how AI can help us design it with intention.</a:t>
            </a:r>
            <a:endParaRPr i="0" sz="1600" u="none" cap="none" strike="noStrike">
              <a:solidFill>
                <a:srgbClr val="434343"/>
              </a:solidFill>
              <a:latin typeface="Sora"/>
              <a:ea typeface="Sora"/>
              <a:cs typeface="Sora"/>
              <a:sym typeface="Sora"/>
            </a:endParaRPr>
          </a:p>
        </p:txBody>
      </p:sp>
      <p:sp>
        <p:nvSpPr>
          <p:cNvPr id="213" name="Google Shape;213;p36"/>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1D9"/>
              </a:buClr>
              <a:buSzPts val="900"/>
              <a:buFont typeface="Calibri"/>
              <a:buNone/>
            </a:pPr>
            <a:r>
              <a:rPr b="0" i="0" lang="en-US" sz="900" u="none" cap="none" strike="noStrike">
                <a:solidFill>
                  <a:srgbClr val="9AA1D9"/>
                </a:solidFill>
                <a:latin typeface="Calibri"/>
                <a:ea typeface="Calibri"/>
                <a:cs typeface="Calibri"/>
                <a:sym typeface="Calibri"/>
              </a:rPr>
              <a:t>1</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8" name="Shape 218"/>
        <p:cNvGrpSpPr/>
        <p:nvPr/>
      </p:nvGrpSpPr>
      <p:grpSpPr>
        <a:xfrm>
          <a:off x="0" y="0"/>
          <a:ext cx="0" cy="0"/>
          <a:chOff x="0" y="0"/>
          <a:chExt cx="0" cy="0"/>
        </a:xfrm>
      </p:grpSpPr>
      <p:sp>
        <p:nvSpPr>
          <p:cNvPr id="219" name="Google Shape;219;p37"/>
          <p:cNvSpPr/>
          <p:nvPr/>
        </p:nvSpPr>
        <p:spPr>
          <a:xfrm>
            <a:off x="566928" y="256032"/>
            <a:ext cx="91440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96167"/>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220" name="Google Shape;220;p37"/>
          <p:cNvSpPr/>
          <p:nvPr/>
        </p:nvSpPr>
        <p:spPr>
          <a:xfrm>
            <a:off x="548640" y="566928"/>
            <a:ext cx="1106424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3000"/>
              <a:buFont typeface="Bookman Old Style"/>
              <a:buNone/>
            </a:pPr>
            <a:r>
              <a:rPr b="1" i="0" lang="en-US" sz="3000" u="none" cap="none" strike="noStrike">
                <a:solidFill>
                  <a:srgbClr val="2F3C7E"/>
                </a:solidFill>
                <a:latin typeface="Sora"/>
                <a:ea typeface="Sora"/>
                <a:cs typeface="Sora"/>
                <a:sym typeface="Sora"/>
              </a:rPr>
              <a:t>When did you last learn something</a:t>
            </a:r>
            <a:endParaRPr i="0" sz="3000" u="none" cap="none" strike="noStrike">
              <a:solidFill>
                <a:schemeClr val="dk1"/>
              </a:solidFill>
              <a:latin typeface="Sora"/>
              <a:ea typeface="Sora"/>
              <a:cs typeface="Sora"/>
              <a:sym typeface="Sora"/>
            </a:endParaRPr>
          </a:p>
          <a:p>
            <a:pPr indent="0" lvl="0" marL="0" marR="0" rtl="0" algn="l">
              <a:spcBef>
                <a:spcPts val="0"/>
              </a:spcBef>
              <a:spcAft>
                <a:spcPts val="0"/>
              </a:spcAft>
              <a:buClr>
                <a:srgbClr val="2F3C7E"/>
              </a:buClr>
              <a:buSzPts val="3000"/>
              <a:buFont typeface="Bookman Old Style"/>
              <a:buNone/>
            </a:pPr>
            <a:r>
              <a:rPr b="1" i="0" lang="en-US" sz="3000" u="none" cap="none" strike="noStrike">
                <a:solidFill>
                  <a:srgbClr val="2F3C7E"/>
                </a:solidFill>
                <a:latin typeface="Sora"/>
                <a:ea typeface="Sora"/>
                <a:cs typeface="Sora"/>
                <a:sym typeface="Sora"/>
              </a:rPr>
              <a:t>because you wanted to?</a:t>
            </a:r>
            <a:endParaRPr i="0" sz="3000" u="none" cap="none" strike="noStrike">
              <a:solidFill>
                <a:schemeClr val="dk1"/>
              </a:solidFill>
              <a:latin typeface="Sora"/>
              <a:ea typeface="Sora"/>
              <a:cs typeface="Sora"/>
              <a:sym typeface="Sora"/>
            </a:endParaRPr>
          </a:p>
        </p:txBody>
      </p:sp>
      <p:sp>
        <p:nvSpPr>
          <p:cNvPr id="221" name="Google Shape;221;p37"/>
          <p:cNvSpPr/>
          <p:nvPr/>
        </p:nvSpPr>
        <p:spPr>
          <a:xfrm>
            <a:off x="566928" y="2340864"/>
            <a:ext cx="54864" cy="384048"/>
          </a:xfrm>
          <a:prstGeom prst="rect">
            <a:avLst/>
          </a:prstGeom>
          <a:solidFill>
            <a:srgbClr val="0737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222" name="Google Shape;222;p37"/>
          <p:cNvSpPr/>
          <p:nvPr/>
        </p:nvSpPr>
        <p:spPr>
          <a:xfrm>
            <a:off x="868680" y="2286000"/>
            <a:ext cx="777240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600"/>
              <a:buFont typeface="Calibri"/>
              <a:buNone/>
            </a:pPr>
            <a:r>
              <a:rPr i="0" lang="en-US" sz="1600" u="none" cap="none" strike="noStrike">
                <a:solidFill>
                  <a:srgbClr val="3A3A3A"/>
                </a:solidFill>
                <a:latin typeface="Sora"/>
                <a:ea typeface="Sora"/>
                <a:cs typeface="Sora"/>
                <a:sym typeface="Sora"/>
              </a:rPr>
              <a:t>Not because there was a test.</a:t>
            </a:r>
            <a:endParaRPr i="0" sz="1600" u="none" cap="none" strike="noStrike">
              <a:solidFill>
                <a:schemeClr val="dk1"/>
              </a:solidFill>
              <a:latin typeface="Sora"/>
              <a:ea typeface="Sora"/>
              <a:cs typeface="Sora"/>
              <a:sym typeface="Sora"/>
            </a:endParaRPr>
          </a:p>
        </p:txBody>
      </p:sp>
      <p:sp>
        <p:nvSpPr>
          <p:cNvPr id="223" name="Google Shape;223;p37"/>
          <p:cNvSpPr/>
          <p:nvPr/>
        </p:nvSpPr>
        <p:spPr>
          <a:xfrm>
            <a:off x="566928" y="2907792"/>
            <a:ext cx="54864" cy="384048"/>
          </a:xfrm>
          <a:prstGeom prst="rect">
            <a:avLst/>
          </a:prstGeom>
          <a:solidFill>
            <a:srgbClr val="3D85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224" name="Google Shape;224;p37"/>
          <p:cNvSpPr/>
          <p:nvPr/>
        </p:nvSpPr>
        <p:spPr>
          <a:xfrm>
            <a:off x="868680" y="2852928"/>
            <a:ext cx="777240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600"/>
              <a:buFont typeface="Calibri"/>
              <a:buNone/>
            </a:pPr>
            <a:r>
              <a:rPr i="0" lang="en-US" sz="1600" u="none" cap="none" strike="noStrike">
                <a:solidFill>
                  <a:srgbClr val="3A3A3A"/>
                </a:solidFill>
                <a:latin typeface="Sora"/>
                <a:ea typeface="Sora"/>
                <a:cs typeface="Sora"/>
                <a:sym typeface="Sora"/>
              </a:rPr>
              <a:t>Not because someone told you that you needed to know it.</a:t>
            </a:r>
            <a:endParaRPr i="0" sz="1600" u="none" cap="none" strike="noStrike">
              <a:solidFill>
                <a:schemeClr val="dk1"/>
              </a:solidFill>
              <a:latin typeface="Sora"/>
              <a:ea typeface="Sora"/>
              <a:cs typeface="Sora"/>
              <a:sym typeface="Sora"/>
            </a:endParaRPr>
          </a:p>
        </p:txBody>
      </p:sp>
      <p:sp>
        <p:nvSpPr>
          <p:cNvPr id="225" name="Google Shape;225;p37"/>
          <p:cNvSpPr/>
          <p:nvPr/>
        </p:nvSpPr>
        <p:spPr>
          <a:xfrm>
            <a:off x="566928" y="3474720"/>
            <a:ext cx="54864" cy="384048"/>
          </a:xfrm>
          <a:prstGeom prst="rect">
            <a:avLst/>
          </a:prstGeom>
          <a:solidFill>
            <a:srgbClr val="6FA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226" name="Google Shape;226;p37"/>
          <p:cNvSpPr/>
          <p:nvPr/>
        </p:nvSpPr>
        <p:spPr>
          <a:xfrm>
            <a:off x="868680" y="3419856"/>
            <a:ext cx="777240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A3A3A"/>
              </a:buClr>
              <a:buSzPts val="1600"/>
              <a:buFont typeface="Calibri"/>
              <a:buNone/>
            </a:pPr>
            <a:r>
              <a:rPr i="0" lang="en-US" sz="1600" u="none" cap="none" strike="noStrike">
                <a:solidFill>
                  <a:srgbClr val="3A3A3A"/>
                </a:solidFill>
                <a:latin typeface="Sora"/>
                <a:ea typeface="Sora"/>
                <a:cs typeface="Sora"/>
                <a:sym typeface="Sora"/>
              </a:rPr>
              <a:t>Not because there was a certificate at the end.</a:t>
            </a:r>
            <a:endParaRPr i="0" sz="1600" u="none" cap="none" strike="noStrike">
              <a:solidFill>
                <a:schemeClr val="dk1"/>
              </a:solidFill>
              <a:latin typeface="Sora"/>
              <a:ea typeface="Sora"/>
              <a:cs typeface="Sora"/>
              <a:sym typeface="Sora"/>
            </a:endParaRPr>
          </a:p>
        </p:txBody>
      </p:sp>
      <p:sp>
        <p:nvSpPr>
          <p:cNvPr id="227" name="Google Shape;227;p37"/>
          <p:cNvSpPr/>
          <p:nvPr/>
        </p:nvSpPr>
        <p:spPr>
          <a:xfrm>
            <a:off x="566928" y="4041648"/>
            <a:ext cx="54864" cy="384048"/>
          </a:xfrm>
          <a:prstGeom prst="rect">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228" name="Google Shape;228;p37"/>
          <p:cNvSpPr/>
          <p:nvPr/>
        </p:nvSpPr>
        <p:spPr>
          <a:xfrm>
            <a:off x="868680" y="3986784"/>
            <a:ext cx="777240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2F3C7E"/>
              </a:buClr>
              <a:buSzPts val="1900"/>
              <a:buFont typeface="Calibri"/>
              <a:buNone/>
            </a:pPr>
            <a:r>
              <a:rPr b="1" i="1" lang="en-US" sz="1900" u="none" cap="none" strike="noStrike">
                <a:solidFill>
                  <a:srgbClr val="2F3C7E"/>
                </a:solidFill>
                <a:latin typeface="Sora"/>
                <a:ea typeface="Sora"/>
                <a:cs typeface="Sora"/>
                <a:sym typeface="Sora"/>
              </a:rPr>
              <a:t>But because you were curious.</a:t>
            </a:r>
            <a:endParaRPr i="0" sz="1900" u="none" cap="none" strike="noStrike">
              <a:solidFill>
                <a:schemeClr val="dk1"/>
              </a:solidFill>
              <a:latin typeface="Sora"/>
              <a:ea typeface="Sora"/>
              <a:cs typeface="Sora"/>
              <a:sym typeface="Sora"/>
            </a:endParaRPr>
          </a:p>
        </p:txBody>
      </p:sp>
      <p:sp>
        <p:nvSpPr>
          <p:cNvPr id="229" name="Google Shape;229;p37"/>
          <p:cNvSpPr/>
          <p:nvPr/>
        </p:nvSpPr>
        <p:spPr>
          <a:xfrm>
            <a:off x="9006840" y="2286000"/>
            <a:ext cx="2606040" cy="3566160"/>
          </a:xfrm>
          <a:prstGeom prst="roundRect">
            <a:avLst>
              <a:gd fmla="val 4912" name="adj"/>
            </a:avLst>
          </a:prstGeom>
          <a:solidFill>
            <a:srgbClr val="2F3C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230" name="Google Shape;230;p37"/>
          <p:cNvSpPr/>
          <p:nvPr/>
        </p:nvSpPr>
        <p:spPr>
          <a:xfrm>
            <a:off x="9235440" y="2560320"/>
            <a:ext cx="2148840" cy="3017520"/>
          </a:xfrm>
          <a:prstGeom prst="rect">
            <a:avLst/>
          </a:prstGeom>
          <a:noFill/>
          <a:ln>
            <a:noFill/>
          </a:ln>
        </p:spPr>
        <p:txBody>
          <a:bodyPr anchorCtr="0" anchor="ctr" bIns="45700" lIns="91425" spcFirstLastPara="1" rIns="91425" wrap="square" tIns="45700">
            <a:noAutofit/>
          </a:bodyPr>
          <a:lstStyle/>
          <a:p>
            <a:pPr indent="0" lvl="0" marL="0" marR="0" rtl="0" algn="l">
              <a:lnSpc>
                <a:spcPct val="129411"/>
              </a:lnSpc>
              <a:spcBef>
                <a:spcPts val="0"/>
              </a:spcBef>
              <a:spcAft>
                <a:spcPts val="0"/>
              </a:spcAft>
              <a:buClr>
                <a:srgbClr val="FFFFFF"/>
              </a:buClr>
              <a:buSzPts val="1700"/>
              <a:buFont typeface="Bookman Old Style"/>
              <a:buNone/>
            </a:pPr>
            <a:r>
              <a:rPr b="1" i="0" lang="en-US" sz="1700" u="none" cap="none" strike="noStrike">
                <a:solidFill>
                  <a:srgbClr val="FFFFFF"/>
                </a:solidFill>
                <a:latin typeface="Sora"/>
                <a:ea typeface="Sora"/>
                <a:cs typeface="Sora"/>
                <a:sym typeface="Sora"/>
              </a:rPr>
              <a:t>Play creates the conditions in which learning happens naturally.</a:t>
            </a:r>
            <a:endParaRPr i="0" sz="1700" u="none" cap="none" strike="noStrike">
              <a:solidFill>
                <a:schemeClr val="dk1"/>
              </a:solidFill>
              <a:latin typeface="Sora"/>
              <a:ea typeface="Sora"/>
              <a:cs typeface="Sora"/>
              <a:sym typeface="Sora"/>
            </a:endParaRPr>
          </a:p>
        </p:txBody>
      </p:sp>
      <p:sp>
        <p:nvSpPr>
          <p:cNvPr id="231" name="Google Shape;231;p37"/>
          <p:cNvSpPr/>
          <p:nvPr/>
        </p:nvSpPr>
        <p:spPr>
          <a:xfrm>
            <a:off x="11338560" y="6547104"/>
            <a:ext cx="457200" cy="256032"/>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6F8C"/>
              </a:buClr>
              <a:buSzPts val="900"/>
              <a:buFont typeface="Calibri"/>
              <a:buNone/>
            </a:pPr>
            <a:r>
              <a:rPr b="0" i="0" lang="en-US" sz="900" u="none" cap="none" strike="noStrike">
                <a:solidFill>
                  <a:srgbClr val="6B6F8C"/>
                </a:solidFill>
                <a:latin typeface="Calibri"/>
                <a:ea typeface="Calibri"/>
                <a:cs typeface="Calibri"/>
                <a:sym typeface="Calibri"/>
              </a:rPr>
              <a:t>2</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