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1675"/>
  <p:notesSz cx="6858000" cy="12191675"/>
  <p:embeddedFontLst>
    <p:embeddedFont>
      <p:font typeface="Sora"/>
      <p:regular r:id="rId37"/>
      <p:bold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guide id="3" orient="horz" pos="280">
          <p15:clr>
            <a:srgbClr val="747775"/>
          </p15:clr>
        </p15:guide>
        <p15:guide id="4" orient="horz" pos="750">
          <p15:clr>
            <a:srgbClr val="747775"/>
          </p15:clr>
        </p15:guide>
        <p15:guide id="5" orient="horz" pos="986">
          <p15:clr>
            <a:srgbClr val="747775"/>
          </p15:clr>
        </p15:guide>
        <p15:guide id="6" orient="horz" pos="3960">
          <p15:clr>
            <a:srgbClr val="747775"/>
          </p15:clr>
        </p15:guide>
      </p15:sldGuideLst>
    </p:ext>
    <p:ext uri="GoogleSlidesCustomDataVersion2">
      <go:slidesCustomData xmlns:go="http://customooxmlschemas.google.com/" r:id="rId43" roundtripDataSignature="AMtx7mjbvCGQ9qfbdYD8CvWm7eFbIj0o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280" orient="horz"/>
        <p:guide pos="750" orient="horz"/>
        <p:guide pos="986" orient="horz"/>
        <p:guide pos="396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4.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6.xml"/><Relationship Id="rId21" Type="http://schemas.openxmlformats.org/officeDocument/2006/relationships/slide" Target="slides/slide15.xml"/><Relationship Id="rId43" Type="http://customschemas.google.com/relationships/presentationmetadata" Target="meta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Sora-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OpenSans-regular.fntdata"/><Relationship Id="rId16" Type="http://schemas.openxmlformats.org/officeDocument/2006/relationships/slide" Target="slides/slide10.xml"/><Relationship Id="rId38" Type="http://schemas.openxmlformats.org/officeDocument/2006/relationships/font" Target="fonts/Sora-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f9738b0ad2_0_108:notes"/>
          <p:cNvSpPr/>
          <p:nvPr>
            <p:ph idx="2" type="sldImg"/>
          </p:nvPr>
        </p:nvSpPr>
        <p:spPr>
          <a:xfrm>
            <a:off x="685800" y="1143000"/>
            <a:ext cx="5486400" cy="3085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3f9738b0ad2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g3f9738b0ad2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63ac4e93a_1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300"/>
          </a:p>
        </p:txBody>
      </p:sp>
      <p:sp>
        <p:nvSpPr>
          <p:cNvPr id="269" name="Google Shape;269;g3f63ac4e93a_1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f63418f6d4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f63418f6d4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b="1" lang="en-US" sz="700">
                <a:solidFill>
                  <a:srgbClr val="111D26"/>
                </a:solidFill>
              </a:rPr>
              <a:t>The question is not ‘How do I use AI?’ </a:t>
            </a:r>
            <a:endParaRPr b="1" sz="700">
              <a:solidFill>
                <a:srgbClr val="111D26"/>
              </a:solidFill>
            </a:endParaRPr>
          </a:p>
          <a:p>
            <a:pPr indent="0" lvl="0" marL="0" rtl="0" algn="ctr">
              <a:lnSpc>
                <a:spcPct val="100000"/>
              </a:lnSpc>
              <a:spcBef>
                <a:spcPts val="0"/>
              </a:spcBef>
              <a:spcAft>
                <a:spcPts val="0"/>
              </a:spcAft>
              <a:buClr>
                <a:schemeClr val="dk1"/>
              </a:buClr>
              <a:buSzPts val="1400"/>
              <a:buFont typeface="Arial"/>
              <a:buNone/>
            </a:pPr>
            <a:r>
              <a:rPr b="1" lang="en-US" sz="700">
                <a:solidFill>
                  <a:srgbClr val="111D26"/>
                </a:solidFill>
              </a:rPr>
              <a:t>The better question is: ‘What learning problem deserves AI helps me solve?’</a:t>
            </a:r>
            <a:endParaRPr sz="700"/>
          </a:p>
          <a:p>
            <a:pPr indent="0" lvl="0" marL="0" rtl="0" algn="l">
              <a:lnSpc>
                <a:spcPct val="100000"/>
              </a:lnSpc>
              <a:spcBef>
                <a:spcPts val="0"/>
              </a:spcBef>
              <a:spcAft>
                <a:spcPts val="0"/>
              </a:spcAft>
              <a:buSzPts val="1400"/>
              <a:buNone/>
            </a:pPr>
            <a:r>
              <a:t/>
            </a:r>
            <a:endParaRPr sz="100"/>
          </a:p>
        </p:txBody>
      </p:sp>
      <p:sp>
        <p:nvSpPr>
          <p:cNvPr id="294" name="Google Shape;294;g3f63418f6d4_0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f97ba63f3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f97ba63f3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g3f97ba63f3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2cbaa029f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3f2cbaa029f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5" name="Google Shape;355;g3f2cbaa029f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f94e90e0e6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3f94e90e0e6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g3f94e90e0e6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f94e90e0e6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3f94e90e0e6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g3f94e90e0e6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94e90e0e6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3f94e90e0e6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g3f94e90e0e6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f94e90e0e6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3f94e90e0e6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9" name="Google Shape;419;g3f94e90e0e6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f94e90e0e6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f94e90e0e6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g3f94e90e0e6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13de36e3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 name="Google Shape;138;g3f13de36e3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f94e90e0e6_0_6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f94e90e0e6_0_6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g3f94e90e0e6_0_6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f94e90e0e6_0_6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3f94e90e0e6_0_6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ask Bruno</a:t>
            </a:r>
            <a:endParaRPr/>
          </a:p>
        </p:txBody>
      </p:sp>
      <p:sp>
        <p:nvSpPr>
          <p:cNvPr id="476" name="Google Shape;476;g3f94e90e0e6_0_6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f651e96244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3f651e96244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1" name="Google Shape;491;g3f651e96244_0_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63ac4e93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f63ac4e93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3f63ac4e93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f63ac4e93a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f63ac4e93a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3f63ac4e93a_0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f651e96244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3f651e96244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3f651e96244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f63418f6d4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g3f63418f6d4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f63ac4e93a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f63ac4e93a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3f63ac4e93a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f3d19697f2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3f3d19697f2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1" name="Google Shape;561;g3f3d19697f2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f97ba63f32_1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3f97ba63f32_1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4" name="Google Shape;574;g3f97ba63f32_1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f97c48fb1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f97c48fb1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3f97c48fb1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f97c48fb16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3f97c48fb16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3" name="Google Shape;583;g3f97c48fb16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eda57aeb02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eda57aeb02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g3eda57aeb02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f9502ba78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0" lvl="0" marL="0" rtl="0" algn="l">
              <a:lnSpc>
                <a:spcPct val="100000"/>
              </a:lnSpc>
              <a:spcBef>
                <a:spcPts val="0"/>
              </a:spcBef>
              <a:spcAft>
                <a:spcPts val="0"/>
              </a:spcAft>
              <a:buSzPts val="1400"/>
              <a:buNone/>
            </a:pPr>
            <a:r>
              <a:t/>
            </a:r>
            <a:endParaRPr sz="300"/>
          </a:p>
        </p:txBody>
      </p:sp>
      <p:sp>
        <p:nvSpPr>
          <p:cNvPr id="167" name="Google Shape;167;g3f9502ba78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f63ac4e93a_1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0" lvl="0" marL="0" rtl="0" algn="l">
              <a:lnSpc>
                <a:spcPct val="100000"/>
              </a:lnSpc>
              <a:spcBef>
                <a:spcPts val="0"/>
              </a:spcBef>
              <a:spcAft>
                <a:spcPts val="0"/>
              </a:spcAft>
              <a:buSzPts val="1400"/>
              <a:buNone/>
            </a:pPr>
            <a:r>
              <a:t/>
            </a:r>
            <a:endParaRPr sz="300"/>
          </a:p>
        </p:txBody>
      </p:sp>
      <p:sp>
        <p:nvSpPr>
          <p:cNvPr id="182" name="Google Shape;182;g3f63ac4e93a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f63ac4e93a_1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0" lvl="0" marL="0" rtl="0" algn="l">
              <a:lnSpc>
                <a:spcPct val="100000"/>
              </a:lnSpc>
              <a:spcBef>
                <a:spcPts val="0"/>
              </a:spcBef>
              <a:spcAft>
                <a:spcPts val="0"/>
              </a:spcAft>
              <a:buSzPts val="1400"/>
              <a:buNone/>
            </a:pPr>
            <a:r>
              <a:t/>
            </a:r>
            <a:endParaRPr sz="300"/>
          </a:p>
        </p:txBody>
      </p:sp>
      <p:sp>
        <p:nvSpPr>
          <p:cNvPr id="197" name="Google Shape;197;g3f63ac4e93a_1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f63ac4e93a_1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0" lvl="0" marL="0" rtl="0" algn="l">
              <a:lnSpc>
                <a:spcPct val="100000"/>
              </a:lnSpc>
              <a:spcBef>
                <a:spcPts val="0"/>
              </a:spcBef>
              <a:spcAft>
                <a:spcPts val="0"/>
              </a:spcAft>
              <a:buSzPts val="1400"/>
              <a:buNone/>
            </a:pPr>
            <a:r>
              <a:t/>
            </a:r>
            <a:endParaRPr sz="300"/>
          </a:p>
        </p:txBody>
      </p:sp>
      <p:sp>
        <p:nvSpPr>
          <p:cNvPr id="221" name="Google Shape;221;g3f63ac4e93a_1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f63ac4e93a_1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Reflect real-world challenges with evolving needs.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Require understanding people, not just technology.</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Encourage collaboration across diverse perspectives.</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Demand experimentation and iterative improvement.</a:t>
            </a:r>
            <a:endParaRPr sz="1000">
              <a:latin typeface="Sora"/>
              <a:ea typeface="Sora"/>
              <a:cs typeface="Sora"/>
              <a:sym typeface="Sora"/>
            </a:endParaRPr>
          </a:p>
          <a:p>
            <a:pPr indent="-292100" lvl="0" marL="457200" rtl="0" algn="l">
              <a:lnSpc>
                <a:spcPct val="100000"/>
              </a:lnSpc>
              <a:spcBef>
                <a:spcPts val="0"/>
              </a:spcBef>
              <a:spcAft>
                <a:spcPts val="0"/>
              </a:spcAft>
              <a:buClr>
                <a:schemeClr val="dk1"/>
              </a:buClr>
              <a:buSzPts val="1000"/>
              <a:buFont typeface="Sora"/>
              <a:buChar char="●"/>
            </a:pPr>
            <a:r>
              <a:rPr lang="en-US" sz="1000">
                <a:latin typeface="Sora"/>
                <a:ea typeface="Sora"/>
                <a:cs typeface="Sora"/>
                <a:sym typeface="Sora"/>
              </a:rPr>
              <a:t>Balance innovation with ethics and sustainability.</a:t>
            </a:r>
            <a:endParaRPr sz="1000">
              <a:latin typeface="Sora"/>
              <a:ea typeface="Sora"/>
              <a:cs typeface="Sora"/>
              <a:sym typeface="Sora"/>
            </a:endParaRPr>
          </a:p>
          <a:p>
            <a:pPr indent="0" lvl="0" marL="0" rtl="0" algn="l">
              <a:lnSpc>
                <a:spcPct val="100000"/>
              </a:lnSpc>
              <a:spcBef>
                <a:spcPts val="0"/>
              </a:spcBef>
              <a:spcAft>
                <a:spcPts val="0"/>
              </a:spcAft>
              <a:buSzPts val="1400"/>
              <a:buNone/>
            </a:pPr>
            <a:r>
              <a:t/>
            </a:r>
            <a:endParaRPr sz="300"/>
          </a:p>
        </p:txBody>
      </p:sp>
      <p:sp>
        <p:nvSpPr>
          <p:cNvPr id="245" name="Google Shape;245;g3f63ac4e93a_1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3"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g3f9738b0ad2_0_156"/>
          <p:cNvSpPr txBox="1"/>
          <p:nvPr>
            <p:ph idx="1" type="body"/>
          </p:nvPr>
        </p:nvSpPr>
        <p:spPr>
          <a:xfrm>
            <a:off x="415589"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48" name="Google Shape;48;g3f9738b0ad2_0_156"/>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g3f9738b0ad2_0_159"/>
          <p:cNvSpPr txBox="1"/>
          <p:nvPr>
            <p:ph hasCustomPrompt="1" type="title"/>
          </p:nvPr>
        </p:nvSpPr>
        <p:spPr>
          <a:xfrm>
            <a:off x="415589" y="1474833"/>
            <a:ext cx="113604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51" name="Google Shape;51;g3f9738b0ad2_0_159"/>
          <p:cNvSpPr txBox="1"/>
          <p:nvPr>
            <p:ph idx="1" type="body"/>
          </p:nvPr>
        </p:nvSpPr>
        <p:spPr>
          <a:xfrm>
            <a:off x="415589" y="4202967"/>
            <a:ext cx="113604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52" name="Google Shape;52;g3f9738b0ad2_0_159"/>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g3f9738b0ad2_0_163"/>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3" name="Shape 6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64" name="Shape 64"/>
        <p:cNvGrpSpPr/>
        <p:nvPr/>
      </p:nvGrpSpPr>
      <p:grpSpPr>
        <a:xfrm>
          <a:off x="0" y="0"/>
          <a:ext cx="0" cy="0"/>
          <a:chOff x="0" y="0"/>
          <a:chExt cx="0" cy="0"/>
        </a:xfrm>
      </p:grpSpPr>
      <p:sp>
        <p:nvSpPr>
          <p:cNvPr id="65" name="Google Shape;65;g3f96a1e32f2_0_8"/>
          <p:cNvSpPr txBox="1"/>
          <p:nvPr/>
        </p:nvSpPr>
        <p:spPr>
          <a:xfrm>
            <a:off x="449250" y="3295650"/>
            <a:ext cx="564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66" name="Google Shape;66;g3f96a1e32f2_0_8"/>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67" name="Google Shape;67;g3f96a1e32f2_0_8"/>
          <p:cNvPicPr preferRelativeResize="0"/>
          <p:nvPr/>
        </p:nvPicPr>
        <p:blipFill rotWithShape="1">
          <a:blip r:embed="rId3">
            <a:alphaModFix/>
          </a:blip>
          <a:srcRect b="0" l="0" r="0" t="0"/>
          <a:stretch/>
        </p:blipFill>
        <p:spPr>
          <a:xfrm>
            <a:off x="252966" y="229104"/>
            <a:ext cx="2185368" cy="864220"/>
          </a:xfrm>
          <a:prstGeom prst="rect">
            <a:avLst/>
          </a:prstGeom>
          <a:noFill/>
          <a:ln>
            <a:noFill/>
          </a:ln>
        </p:spPr>
      </p:pic>
      <p:pic>
        <p:nvPicPr>
          <p:cNvPr id="68" name="Google Shape;68;g3f96a1e32f2_0_8"/>
          <p:cNvPicPr preferRelativeResize="0"/>
          <p:nvPr/>
        </p:nvPicPr>
        <p:blipFill rotWithShape="1">
          <a:blip r:embed="rId4">
            <a:alphaModFix/>
          </a:blip>
          <a:srcRect b="0" l="0" r="0" t="0"/>
          <a:stretch/>
        </p:blipFill>
        <p:spPr>
          <a:xfrm>
            <a:off x="2399715" y="332873"/>
            <a:ext cx="1837284" cy="65668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9" name="Shape 69"/>
        <p:cNvGrpSpPr/>
        <p:nvPr/>
      </p:nvGrpSpPr>
      <p:grpSpPr>
        <a:xfrm>
          <a:off x="0" y="0"/>
          <a:ext cx="0" cy="0"/>
          <a:chOff x="0" y="0"/>
          <a:chExt cx="0" cy="0"/>
        </a:xfrm>
      </p:grpSpPr>
      <p:sp>
        <p:nvSpPr>
          <p:cNvPr id="70" name="Google Shape;70;g3f96a1e32f2_0_13"/>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g3f96a1e32f2_0_13"/>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2" name="Google Shape;72;g3f96a1e32f2_0_13"/>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73" name="Google Shape;73;g3f96a1e32f2_0_1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4" name="Shape 74"/>
        <p:cNvGrpSpPr/>
        <p:nvPr/>
      </p:nvGrpSpPr>
      <p:grpSpPr>
        <a:xfrm>
          <a:off x="0" y="0"/>
          <a:ext cx="0" cy="0"/>
          <a:chOff x="0" y="0"/>
          <a:chExt cx="0" cy="0"/>
        </a:xfrm>
      </p:grpSpPr>
      <p:sp>
        <p:nvSpPr>
          <p:cNvPr id="75" name="Google Shape;75;g3f96a1e32f2_0_18"/>
          <p:cNvSpPr txBox="1"/>
          <p:nvPr>
            <p:ph type="title"/>
          </p:nvPr>
        </p:nvSpPr>
        <p:spPr>
          <a:xfrm>
            <a:off x="831828" y="1709738"/>
            <a:ext cx="105153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g3f96a1e32f2_0_18"/>
          <p:cNvSpPr txBox="1"/>
          <p:nvPr>
            <p:ph idx="1" type="body"/>
          </p:nvPr>
        </p:nvSpPr>
        <p:spPr>
          <a:xfrm>
            <a:off x="831828" y="4589463"/>
            <a:ext cx="105153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7" name="Google Shape;77;g3f96a1e32f2_0_1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g3f96a1e32f2_0_2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g3f96a1e32f2_0_22"/>
          <p:cNvSpPr txBox="1"/>
          <p:nvPr>
            <p:ph idx="1" type="body"/>
          </p:nvPr>
        </p:nvSpPr>
        <p:spPr>
          <a:xfrm>
            <a:off x="838178"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g3f96a1e32f2_0_22"/>
          <p:cNvSpPr txBox="1"/>
          <p:nvPr>
            <p:ph idx="2" type="body"/>
          </p:nvPr>
        </p:nvSpPr>
        <p:spPr>
          <a:xfrm>
            <a:off x="6172035"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2" name="Google Shape;82;g3f96a1e32f2_0_22"/>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83" name="Google Shape;83;g3f96a1e32f2_0_2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4" name="Shape 84"/>
        <p:cNvGrpSpPr/>
        <p:nvPr/>
      </p:nvGrpSpPr>
      <p:grpSpPr>
        <a:xfrm>
          <a:off x="0" y="0"/>
          <a:ext cx="0" cy="0"/>
          <a:chOff x="0" y="0"/>
          <a:chExt cx="0" cy="0"/>
        </a:xfrm>
      </p:grpSpPr>
      <p:sp>
        <p:nvSpPr>
          <p:cNvPr id="85" name="Google Shape;85;g3f96a1e32f2_0_28"/>
          <p:cNvSpPr txBox="1"/>
          <p:nvPr>
            <p:ph type="title"/>
          </p:nvPr>
        </p:nvSpPr>
        <p:spPr>
          <a:xfrm>
            <a:off x="839766"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g3f96a1e32f2_0_28"/>
          <p:cNvSpPr txBox="1"/>
          <p:nvPr>
            <p:ph idx="1" type="body"/>
          </p:nvPr>
        </p:nvSpPr>
        <p:spPr>
          <a:xfrm>
            <a:off x="839766"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7" name="Google Shape;87;g3f96a1e32f2_0_28"/>
          <p:cNvSpPr txBox="1"/>
          <p:nvPr>
            <p:ph idx="2" type="body"/>
          </p:nvPr>
        </p:nvSpPr>
        <p:spPr>
          <a:xfrm>
            <a:off x="839766"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g3f96a1e32f2_0_28"/>
          <p:cNvSpPr txBox="1"/>
          <p:nvPr>
            <p:ph idx="3" type="body"/>
          </p:nvPr>
        </p:nvSpPr>
        <p:spPr>
          <a:xfrm>
            <a:off x="6172035"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 name="Google Shape;89;g3f96a1e32f2_0_28"/>
          <p:cNvSpPr txBox="1"/>
          <p:nvPr>
            <p:ph idx="4" type="body"/>
          </p:nvPr>
        </p:nvSpPr>
        <p:spPr>
          <a:xfrm>
            <a:off x="6172035"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0" name="Google Shape;90;g3f96a1e32f2_0_28"/>
          <p:cNvCxnSpPr/>
          <p:nvPr/>
        </p:nvCxnSpPr>
        <p:spPr>
          <a:xfrm>
            <a:off x="838178" y="1657351"/>
            <a:ext cx="10515300" cy="0"/>
          </a:xfrm>
          <a:prstGeom prst="straightConnector1">
            <a:avLst/>
          </a:prstGeom>
          <a:noFill/>
          <a:ln cap="flat" cmpd="sng" w="9525">
            <a:solidFill>
              <a:schemeClr val="dk1"/>
            </a:solidFill>
            <a:prstDash val="solid"/>
            <a:miter lim="80"/>
            <a:headEnd len="sm" w="sm" type="none"/>
            <a:tailEnd len="sm" w="sm" type="none"/>
          </a:ln>
        </p:spPr>
      </p:cxnSp>
      <p:sp>
        <p:nvSpPr>
          <p:cNvPr id="91" name="Google Shape;91;g3f96a1e32f2_0_2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 name="Shape 92"/>
        <p:cNvGrpSpPr/>
        <p:nvPr/>
      </p:nvGrpSpPr>
      <p:grpSpPr>
        <a:xfrm>
          <a:off x="0" y="0"/>
          <a:ext cx="0" cy="0"/>
          <a:chOff x="0" y="0"/>
          <a:chExt cx="0" cy="0"/>
        </a:xfrm>
      </p:grpSpPr>
      <p:sp>
        <p:nvSpPr>
          <p:cNvPr id="93" name="Google Shape;93;g3f96a1e32f2_0_36"/>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94" name="Google Shape;94;g3f96a1e32f2_0_36"/>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95" name="Google Shape;95;g3f96a1e32f2_0_3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g3f9738b0ad2_0_124"/>
          <p:cNvSpPr txBox="1"/>
          <p:nvPr>
            <p:ph type="ctrTitle"/>
          </p:nvPr>
        </p:nvSpPr>
        <p:spPr>
          <a:xfrm>
            <a:off x="415600" y="992767"/>
            <a:ext cx="113604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16" name="Google Shape;16;g3f9738b0ad2_0_124"/>
          <p:cNvSpPr txBox="1"/>
          <p:nvPr>
            <p:ph idx="1" type="subTitle"/>
          </p:nvPr>
        </p:nvSpPr>
        <p:spPr>
          <a:xfrm>
            <a:off x="415589" y="3778833"/>
            <a:ext cx="113604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7" name="Google Shape;17;g3f9738b0ad2_0_124"/>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 name="Shape 96"/>
        <p:cNvGrpSpPr/>
        <p:nvPr/>
      </p:nvGrpSpPr>
      <p:grpSpPr>
        <a:xfrm>
          <a:off x="0" y="0"/>
          <a:ext cx="0" cy="0"/>
          <a:chOff x="0" y="0"/>
          <a:chExt cx="0" cy="0"/>
        </a:xfrm>
      </p:grpSpPr>
      <p:sp>
        <p:nvSpPr>
          <p:cNvPr id="97" name="Google Shape;97;g3f96a1e32f2_0_4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98" name="Shape 98"/>
        <p:cNvGrpSpPr/>
        <p:nvPr/>
      </p:nvGrpSpPr>
      <p:grpSpPr>
        <a:xfrm>
          <a:off x="0" y="0"/>
          <a:ext cx="0" cy="0"/>
          <a:chOff x="0" y="0"/>
          <a:chExt cx="0" cy="0"/>
        </a:xfrm>
      </p:grpSpPr>
      <p:sp>
        <p:nvSpPr>
          <p:cNvPr id="99" name="Google Shape;99;g3f96a1e32f2_0_42"/>
          <p:cNvSpPr/>
          <p:nvPr>
            <p:ph idx="2" type="media"/>
          </p:nvPr>
        </p:nvSpPr>
        <p:spPr>
          <a:xfrm>
            <a:off x="838178" y="1878013"/>
            <a:ext cx="77865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g3f96a1e32f2_0_42"/>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f96a1e32f2_0_4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2" name="Shape 102"/>
        <p:cNvGrpSpPr/>
        <p:nvPr/>
      </p:nvGrpSpPr>
      <p:grpSpPr>
        <a:xfrm>
          <a:off x="0" y="0"/>
          <a:ext cx="0" cy="0"/>
          <a:chOff x="0" y="0"/>
          <a:chExt cx="0" cy="0"/>
        </a:xfrm>
      </p:grpSpPr>
      <p:sp>
        <p:nvSpPr>
          <p:cNvPr id="103" name="Google Shape;103;g3f96a1e32f2_0_46"/>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f96a1e32f2_0_46"/>
          <p:cNvSpPr txBox="1"/>
          <p:nvPr>
            <p:ph idx="1" type="body"/>
          </p:nvPr>
        </p:nvSpPr>
        <p:spPr>
          <a:xfrm>
            <a:off x="5183050" y="987425"/>
            <a:ext cx="61719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5" name="Google Shape;105;g3f96a1e32f2_0_46"/>
          <p:cNvSpPr txBox="1"/>
          <p:nvPr>
            <p:ph idx="2"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106" name="Google Shape;106;g3f96a1e32f2_0_46"/>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107" name="Google Shape;107;g3f96a1e32f2_0_46"/>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8" name="Shape 108"/>
        <p:cNvGrpSpPr/>
        <p:nvPr/>
      </p:nvGrpSpPr>
      <p:grpSpPr>
        <a:xfrm>
          <a:off x="0" y="0"/>
          <a:ext cx="0" cy="0"/>
          <a:chOff x="0" y="0"/>
          <a:chExt cx="0" cy="0"/>
        </a:xfrm>
      </p:grpSpPr>
      <p:sp>
        <p:nvSpPr>
          <p:cNvPr id="109" name="Google Shape;109;g3f96a1e32f2_0_52"/>
          <p:cNvSpPr txBox="1"/>
          <p:nvPr>
            <p:ph type="title"/>
          </p:nvPr>
        </p:nvSpPr>
        <p:spPr>
          <a:xfrm>
            <a:off x="839766"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f96a1e32f2_0_52"/>
          <p:cNvSpPr/>
          <p:nvPr>
            <p:ph idx="2" type="pic"/>
          </p:nvPr>
        </p:nvSpPr>
        <p:spPr>
          <a:xfrm>
            <a:off x="5183050" y="987425"/>
            <a:ext cx="6171900" cy="4873500"/>
          </a:xfrm>
          <a:prstGeom prst="rect">
            <a:avLst/>
          </a:prstGeom>
          <a:noFill/>
          <a:ln>
            <a:noFill/>
          </a:ln>
        </p:spPr>
      </p:sp>
      <p:sp>
        <p:nvSpPr>
          <p:cNvPr id="111" name="Google Shape;111;g3f96a1e32f2_0_52"/>
          <p:cNvSpPr txBox="1"/>
          <p:nvPr>
            <p:ph idx="1" type="body"/>
          </p:nvPr>
        </p:nvSpPr>
        <p:spPr>
          <a:xfrm>
            <a:off x="839766"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112" name="Google Shape;112;g3f96a1e32f2_0_52"/>
          <p:cNvCxnSpPr/>
          <p:nvPr/>
        </p:nvCxnSpPr>
        <p:spPr>
          <a:xfrm>
            <a:off x="838178"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113" name="Google Shape;113;g3f96a1e32f2_0_52"/>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4" name="Shape 114"/>
        <p:cNvGrpSpPr/>
        <p:nvPr/>
      </p:nvGrpSpPr>
      <p:grpSpPr>
        <a:xfrm>
          <a:off x="0" y="0"/>
          <a:ext cx="0" cy="0"/>
          <a:chOff x="0" y="0"/>
          <a:chExt cx="0" cy="0"/>
        </a:xfrm>
      </p:grpSpPr>
      <p:sp>
        <p:nvSpPr>
          <p:cNvPr id="115" name="Google Shape;115;g3f96a1e32f2_0_58"/>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3f96a1e32f2_0_58"/>
          <p:cNvSpPr txBox="1"/>
          <p:nvPr>
            <p:ph idx="1" type="body"/>
          </p:nvPr>
        </p:nvSpPr>
        <p:spPr>
          <a:xfrm rot="5400000">
            <a:off x="3972597" y="-1204001"/>
            <a:ext cx="4246500" cy="10515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7" name="Google Shape;117;g3f96a1e32f2_0_58"/>
          <p:cNvCxnSpPr/>
          <p:nvPr/>
        </p:nvCxnSpPr>
        <p:spPr>
          <a:xfrm>
            <a:off x="838178" y="1690688"/>
            <a:ext cx="10515300" cy="0"/>
          </a:xfrm>
          <a:prstGeom prst="straightConnector1">
            <a:avLst/>
          </a:prstGeom>
          <a:noFill/>
          <a:ln cap="flat" cmpd="sng" w="9525">
            <a:solidFill>
              <a:schemeClr val="dk1"/>
            </a:solidFill>
            <a:prstDash val="solid"/>
            <a:miter lim="80"/>
            <a:headEnd len="sm" w="sm" type="none"/>
            <a:tailEnd len="sm" w="sm" type="none"/>
          </a:ln>
        </p:spPr>
      </p:cxnSp>
      <p:sp>
        <p:nvSpPr>
          <p:cNvPr id="118" name="Google Shape;118;g3f96a1e32f2_0_58"/>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g3f96a1e32f2_0_63"/>
          <p:cNvSpPr txBox="1"/>
          <p:nvPr>
            <p:ph type="title"/>
          </p:nvPr>
        </p:nvSpPr>
        <p:spPr>
          <a:xfrm rot="5400000">
            <a:off x="7133097"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f96a1e32f2_0_63"/>
          <p:cNvSpPr txBox="1"/>
          <p:nvPr>
            <p:ph idx="1" type="body"/>
          </p:nvPr>
        </p:nvSpPr>
        <p:spPr>
          <a:xfrm rot="5400000">
            <a:off x="1799321" y="-595925"/>
            <a:ext cx="5811900" cy="7734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g3f96a1e32f2_0_63"/>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g3f9738b0ad2_0_128"/>
          <p:cNvSpPr txBox="1"/>
          <p:nvPr>
            <p:ph type="title"/>
          </p:nvPr>
        </p:nvSpPr>
        <p:spPr>
          <a:xfrm>
            <a:off x="415589" y="2867800"/>
            <a:ext cx="113604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g3f9738b0ad2_0_128"/>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g3f9738b0ad2_0_131"/>
          <p:cNvSpPr txBox="1"/>
          <p:nvPr>
            <p:ph type="title"/>
          </p:nvPr>
        </p:nvSpPr>
        <p:spPr>
          <a:xfrm>
            <a:off x="415589" y="593367"/>
            <a:ext cx="113604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3" name="Google Shape;23;g3f9738b0ad2_0_131"/>
          <p:cNvSpPr txBox="1"/>
          <p:nvPr>
            <p:ph idx="1" type="body"/>
          </p:nvPr>
        </p:nvSpPr>
        <p:spPr>
          <a:xfrm>
            <a:off x="415589" y="1536633"/>
            <a:ext cx="113604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24" name="Google Shape;24;g3f9738b0ad2_0_131"/>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g3f9738b0ad2_0_135"/>
          <p:cNvSpPr txBox="1"/>
          <p:nvPr>
            <p:ph type="title"/>
          </p:nvPr>
        </p:nvSpPr>
        <p:spPr>
          <a:xfrm>
            <a:off x="415589" y="593367"/>
            <a:ext cx="113604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7" name="Google Shape;27;g3f9738b0ad2_0_135"/>
          <p:cNvSpPr txBox="1"/>
          <p:nvPr>
            <p:ph idx="1" type="body"/>
          </p:nvPr>
        </p:nvSpPr>
        <p:spPr>
          <a:xfrm>
            <a:off x="415589"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8" name="Google Shape;28;g3f9738b0ad2_0_135"/>
          <p:cNvSpPr txBox="1"/>
          <p:nvPr>
            <p:ph idx="2" type="body"/>
          </p:nvPr>
        </p:nvSpPr>
        <p:spPr>
          <a:xfrm>
            <a:off x="6443028"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29" name="Google Shape;29;g3f9738b0ad2_0_135"/>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g3f9738b0ad2_0_140"/>
          <p:cNvSpPr txBox="1"/>
          <p:nvPr>
            <p:ph type="title"/>
          </p:nvPr>
        </p:nvSpPr>
        <p:spPr>
          <a:xfrm>
            <a:off x="415589" y="593367"/>
            <a:ext cx="113604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32" name="Google Shape;32;g3f9738b0ad2_0_140"/>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g3f9738b0ad2_0_143"/>
          <p:cNvSpPr txBox="1"/>
          <p:nvPr>
            <p:ph type="title"/>
          </p:nvPr>
        </p:nvSpPr>
        <p:spPr>
          <a:xfrm>
            <a:off x="415589"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35" name="Google Shape;35;g3f9738b0ad2_0_143"/>
          <p:cNvSpPr txBox="1"/>
          <p:nvPr>
            <p:ph idx="1" type="body"/>
          </p:nvPr>
        </p:nvSpPr>
        <p:spPr>
          <a:xfrm>
            <a:off x="415589"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36" name="Google Shape;36;g3f9738b0ad2_0_143"/>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g3f9738b0ad2_0_147"/>
          <p:cNvSpPr txBox="1"/>
          <p:nvPr>
            <p:ph type="title"/>
          </p:nvPr>
        </p:nvSpPr>
        <p:spPr>
          <a:xfrm>
            <a:off x="653649"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39" name="Google Shape;39;g3f9738b0ad2_0_147"/>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g3f9738b0ad2_0_150"/>
          <p:cNvSpPr/>
          <p:nvPr/>
        </p:nvSpPr>
        <p:spPr>
          <a:xfrm>
            <a:off x="6095838" y="-167"/>
            <a:ext cx="60957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g3f9738b0ad2_0_150"/>
          <p:cNvSpPr txBox="1"/>
          <p:nvPr>
            <p:ph type="title"/>
          </p:nvPr>
        </p:nvSpPr>
        <p:spPr>
          <a:xfrm>
            <a:off x="353991" y="1644233"/>
            <a:ext cx="53934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43" name="Google Shape;43;g3f9738b0ad2_0_150"/>
          <p:cNvSpPr txBox="1"/>
          <p:nvPr>
            <p:ph idx="1" type="subTitle"/>
          </p:nvPr>
        </p:nvSpPr>
        <p:spPr>
          <a:xfrm>
            <a:off x="353991" y="3737433"/>
            <a:ext cx="53934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4" name="Google Shape;44;g3f9738b0ad2_0_150"/>
          <p:cNvSpPr txBox="1"/>
          <p:nvPr>
            <p:ph idx="2" type="body"/>
          </p:nvPr>
        </p:nvSpPr>
        <p:spPr>
          <a:xfrm>
            <a:off x="6585824"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45" name="Google Shape;45;g3f9738b0ad2_0_150"/>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3f9738b0ad2_0_120"/>
          <p:cNvSpPr txBox="1"/>
          <p:nvPr>
            <p:ph type="title"/>
          </p:nvPr>
        </p:nvSpPr>
        <p:spPr>
          <a:xfrm>
            <a:off x="415589" y="593367"/>
            <a:ext cx="113604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1" name="Google Shape;11;g3f9738b0ad2_0_120"/>
          <p:cNvSpPr txBox="1"/>
          <p:nvPr>
            <p:ph idx="1" type="body"/>
          </p:nvPr>
        </p:nvSpPr>
        <p:spPr>
          <a:xfrm>
            <a:off x="415589" y="1536633"/>
            <a:ext cx="113604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2" name="Google Shape;12;g3f9738b0ad2_0_120"/>
          <p:cNvSpPr txBox="1"/>
          <p:nvPr>
            <p:ph idx="12" type="sldNum"/>
          </p:nvPr>
        </p:nvSpPr>
        <p:spPr>
          <a:xfrm>
            <a:off x="11296309"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 name="Shape 55"/>
        <p:cNvGrpSpPr/>
        <p:nvPr/>
      </p:nvGrpSpPr>
      <p:grpSpPr>
        <a:xfrm>
          <a:off x="0" y="0"/>
          <a:ext cx="0" cy="0"/>
          <a:chOff x="0" y="0"/>
          <a:chExt cx="0" cy="0"/>
        </a:xfrm>
      </p:grpSpPr>
      <p:sp>
        <p:nvSpPr>
          <p:cNvPr id="56" name="Google Shape;56;g3f96a1e32f2_0_0"/>
          <p:cNvSpPr txBox="1"/>
          <p:nvPr/>
        </p:nvSpPr>
        <p:spPr>
          <a:xfrm>
            <a:off x="838178"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57" name="Google Shape;57;g3f96a1e32f2_0_0"/>
          <p:cNvSpPr txBox="1"/>
          <p:nvPr>
            <p:ph type="title"/>
          </p:nvPr>
        </p:nvSpPr>
        <p:spPr>
          <a:xfrm>
            <a:off x="838178" y="365125"/>
            <a:ext cx="105153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8" name="Google Shape;58;g3f96a1e32f2_0_0"/>
          <p:cNvSpPr txBox="1"/>
          <p:nvPr>
            <p:ph idx="1" type="body"/>
          </p:nvPr>
        </p:nvSpPr>
        <p:spPr>
          <a:xfrm>
            <a:off x="838178" y="1930399"/>
            <a:ext cx="105153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g3f96a1e32f2_0_0"/>
          <p:cNvSpPr/>
          <p:nvPr/>
        </p:nvSpPr>
        <p:spPr>
          <a:xfrm>
            <a:off x="0" y="6792279"/>
            <a:ext cx="121917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60" name="Google Shape;60;g3f96a1e32f2_0_0"/>
          <p:cNvSpPr/>
          <p:nvPr/>
        </p:nvSpPr>
        <p:spPr>
          <a:xfrm rot="5400000">
            <a:off x="-914883"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 name="Google Shape;61;g3f96a1e32f2_0_0"/>
          <p:cNvSpPr/>
          <p:nvPr/>
        </p:nvSpPr>
        <p:spPr>
          <a:xfrm rot="5400000">
            <a:off x="11231076"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 name="Google Shape;62;g3f96a1e32f2_0_0"/>
          <p:cNvSpPr txBox="1"/>
          <p:nvPr>
            <p:ph idx="12" type="sldNum"/>
          </p:nvPr>
        </p:nvSpPr>
        <p:spPr>
          <a:xfrm>
            <a:off x="838178"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hyperlink" Target="http://www.youtube.com/watch?v=AoLtttqsNz8" TargetMode="External"/><Relationship Id="rId4" Type="http://schemas.openxmlformats.org/officeDocument/2006/relationships/image" Target="../media/image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hyperlink" Target="https://www.youtube.com/watch?v=8I2hrSRbmHE" TargetMode="External"/><Relationship Id="rId4" Type="http://schemas.openxmlformats.org/officeDocument/2006/relationships/hyperlink" Target="https://www.youtube.com/watch?v=3lPnN8omdPA" TargetMode="External"/><Relationship Id="rId5" Type="http://schemas.openxmlformats.org/officeDocument/2006/relationships/hyperlink" Target="https://lcl.media.mit.edu/resources/activity/week1/gears.pdf?pdf=gears.en" TargetMode="External"/><Relationship Id="rId6" Type="http://schemas.openxmlformats.org/officeDocument/2006/relationships/hyperlink" Target="https://www.csun.edu/~sb4310/How%20People%20Learn.pdf"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hyperlink" Target="https://www.youtube.com/watch?v=C9nuTfm18K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hyperlink" Target="http://www.youtube.com/watch?v=avQ0XM9QbFw" TargetMode="Externa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hyperlink" Target="http://www.youtube.com/watch?v=C9nuTfm18KY" TargetMode="External"/><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73763"/>
            </a:gs>
            <a:gs pos="100000">
              <a:srgbClr val="093053"/>
            </a:gs>
          </a:gsLst>
          <a:lin ang="5400012" scaled="0"/>
        </a:gradFill>
      </p:bgPr>
    </p:bg>
    <p:spTree>
      <p:nvGrpSpPr>
        <p:cNvPr id="127" name="Shape 127"/>
        <p:cNvGrpSpPr/>
        <p:nvPr/>
      </p:nvGrpSpPr>
      <p:grpSpPr>
        <a:xfrm>
          <a:off x="0" y="0"/>
          <a:ext cx="0" cy="0"/>
          <a:chOff x="0" y="0"/>
          <a:chExt cx="0" cy="0"/>
        </a:xfrm>
      </p:grpSpPr>
      <p:pic>
        <p:nvPicPr>
          <p:cNvPr id="128" name="Google Shape;128;g3f9738b0ad2_0_108" title="WhatsApp Image 2026-08-03 at 5.23.53 PM.jpeg"/>
          <p:cNvPicPr preferRelativeResize="0"/>
          <p:nvPr/>
        </p:nvPicPr>
        <p:blipFill rotWithShape="1">
          <a:blip r:embed="rId3">
            <a:alphaModFix amt="64000"/>
          </a:blip>
          <a:srcRect b="0" l="21670" r="31313" t="0"/>
          <a:stretch/>
        </p:blipFill>
        <p:spPr>
          <a:xfrm>
            <a:off x="6539025" y="100"/>
            <a:ext cx="5652650" cy="6857825"/>
          </a:xfrm>
          <a:prstGeom prst="rect">
            <a:avLst/>
          </a:prstGeom>
          <a:noFill/>
          <a:ln>
            <a:noFill/>
          </a:ln>
        </p:spPr>
      </p:pic>
      <p:sp>
        <p:nvSpPr>
          <p:cNvPr id="129" name="Google Shape;129;g3f9738b0ad2_0_108"/>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Sora"/>
                <a:ea typeface="Sora"/>
                <a:cs typeface="Sora"/>
                <a:sym typeface="Sora"/>
              </a:rPr>
              <a:t>STEM &amp; AI Educators </a:t>
            </a:r>
            <a:br>
              <a:rPr b="1" i="0" lang="en-US" sz="2800" u="none" cap="none" strike="noStrike">
                <a:solidFill>
                  <a:schemeClr val="lt1"/>
                </a:solidFill>
                <a:latin typeface="Sora"/>
                <a:ea typeface="Sora"/>
                <a:cs typeface="Sora"/>
                <a:sym typeface="Sora"/>
              </a:rPr>
            </a:br>
            <a:r>
              <a:rPr b="1" i="0" lang="en-US" sz="2800" u="none" cap="none" strike="noStrike">
                <a:solidFill>
                  <a:schemeClr val="lt1"/>
                </a:solidFill>
                <a:latin typeface="Sora"/>
                <a:ea typeface="Sora"/>
                <a:cs typeface="Sora"/>
                <a:sym typeface="Sora"/>
              </a:rPr>
              <a:t>Upskilling Program</a:t>
            </a:r>
            <a:endParaRPr b="1" i="0" sz="2800" u="none" cap="none" strike="noStrike">
              <a:solidFill>
                <a:schemeClr val="lt1"/>
              </a:solidFill>
              <a:latin typeface="Sora"/>
              <a:ea typeface="Sora"/>
              <a:cs typeface="Sora"/>
              <a:sym typeface="Sora"/>
            </a:endParaRPr>
          </a:p>
        </p:txBody>
      </p:sp>
      <p:pic>
        <p:nvPicPr>
          <p:cNvPr id="130" name="Google Shape;130;g3f9738b0ad2_0_108"/>
          <p:cNvPicPr preferRelativeResize="0"/>
          <p:nvPr/>
        </p:nvPicPr>
        <p:blipFill rotWithShape="1">
          <a:blip r:embed="rId4">
            <a:alphaModFix/>
          </a:blip>
          <a:srcRect b="0" l="0" r="0" t="0"/>
          <a:stretch/>
        </p:blipFill>
        <p:spPr>
          <a:xfrm>
            <a:off x="4399687" y="318004"/>
            <a:ext cx="1661856" cy="956999"/>
          </a:xfrm>
          <a:prstGeom prst="rect">
            <a:avLst/>
          </a:prstGeom>
          <a:noFill/>
          <a:ln>
            <a:noFill/>
          </a:ln>
        </p:spPr>
      </p:pic>
      <p:sp>
        <p:nvSpPr>
          <p:cNvPr id="131" name="Google Shape;131;g3f9738b0ad2_0_108"/>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Sora"/>
                <a:ea typeface="Sora"/>
                <a:cs typeface="Sora"/>
                <a:sym typeface="Sora"/>
              </a:rPr>
              <a:t>WEEK </a:t>
            </a:r>
            <a:r>
              <a:rPr b="1" lang="en-US" sz="3200">
                <a:solidFill>
                  <a:schemeClr val="lt1"/>
                </a:solidFill>
                <a:latin typeface="Sora"/>
                <a:ea typeface="Sora"/>
                <a:cs typeface="Sora"/>
                <a:sym typeface="Sora"/>
              </a:rPr>
              <a:t>2</a:t>
            </a:r>
            <a:endParaRPr b="1" baseline="30000" i="0" sz="3500" u="none" cap="none" strike="noStrike">
              <a:solidFill>
                <a:schemeClr val="lt1"/>
              </a:solidFill>
              <a:latin typeface="Sora"/>
              <a:ea typeface="Sora"/>
              <a:cs typeface="Sora"/>
              <a:sym typeface="Sora"/>
            </a:endParaRPr>
          </a:p>
        </p:txBody>
      </p:sp>
      <p:sp>
        <p:nvSpPr>
          <p:cNvPr id="132" name="Google Shape;132;g3f9738b0ad2_0_108"/>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Sora"/>
                <a:ea typeface="Sora"/>
                <a:cs typeface="Sora"/>
                <a:sym typeface="Sora"/>
              </a:rPr>
              <a:t>DATE: </a:t>
            </a:r>
            <a:r>
              <a:rPr b="1" lang="en-US" sz="2000">
                <a:solidFill>
                  <a:schemeClr val="lt1"/>
                </a:solidFill>
                <a:latin typeface="Sora"/>
                <a:ea typeface="Sora"/>
                <a:cs typeface="Sora"/>
                <a:sym typeface="Sora"/>
              </a:rPr>
              <a:t>06</a:t>
            </a:r>
            <a:r>
              <a:rPr b="1" i="0" lang="en-US" sz="2000" u="none" cap="none" strike="noStrike">
                <a:solidFill>
                  <a:schemeClr val="lt1"/>
                </a:solidFill>
                <a:latin typeface="Sora"/>
                <a:ea typeface="Sora"/>
                <a:cs typeface="Sora"/>
                <a:sym typeface="Sora"/>
              </a:rPr>
              <a:t>th </a:t>
            </a:r>
            <a:r>
              <a:rPr b="1" lang="en-US" sz="2000">
                <a:solidFill>
                  <a:schemeClr val="lt1"/>
                </a:solidFill>
                <a:latin typeface="Sora"/>
                <a:ea typeface="Sora"/>
                <a:cs typeface="Sora"/>
                <a:sym typeface="Sora"/>
              </a:rPr>
              <a:t>August</a:t>
            </a:r>
            <a:endParaRPr b="1" baseline="30000" i="0" sz="2300" u="none" cap="none" strike="noStrike">
              <a:solidFill>
                <a:schemeClr val="lt1"/>
              </a:solidFill>
              <a:latin typeface="Sora"/>
              <a:ea typeface="Sora"/>
              <a:cs typeface="Sora"/>
              <a:sym typeface="Sora"/>
            </a:endParaRPr>
          </a:p>
        </p:txBody>
      </p:sp>
      <p:sp>
        <p:nvSpPr>
          <p:cNvPr id="133" name="Google Shape;133;g3f9738b0ad2_0_108"/>
          <p:cNvSpPr txBox="1"/>
          <p:nvPr/>
        </p:nvSpPr>
        <p:spPr>
          <a:xfrm>
            <a:off x="449250" y="4058550"/>
            <a:ext cx="5373000" cy="1839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100"/>
              <a:buFont typeface="Arial"/>
              <a:buNone/>
            </a:pPr>
            <a:r>
              <a:rPr b="1" i="0" lang="en-US" sz="1900" u="none" cap="none" strike="noStrike">
                <a:solidFill>
                  <a:schemeClr val="lt1"/>
                </a:solidFill>
                <a:latin typeface="Sora"/>
                <a:ea typeface="Sora"/>
                <a:cs typeface="Sora"/>
                <a:sym typeface="Sora"/>
              </a:rPr>
              <a:t>Presented By:</a:t>
            </a:r>
            <a:endParaRPr b="1" i="0" sz="1900" u="none" cap="none" strike="noStrike">
              <a:solidFill>
                <a:schemeClr val="lt1"/>
              </a:solidFill>
              <a:latin typeface="Sora"/>
              <a:ea typeface="Sora"/>
              <a:cs typeface="Sora"/>
              <a:sym typeface="Sora"/>
            </a:endParaRPr>
          </a:p>
          <a:p>
            <a:pPr indent="-336550" lvl="0" marL="457200" marR="0" rtl="0" algn="l">
              <a:lnSpc>
                <a:spcPct val="115000"/>
              </a:lnSpc>
              <a:spcBef>
                <a:spcPts val="120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Academic Lead: </a:t>
            </a:r>
            <a:r>
              <a:rPr b="0" i="0" lang="en-US" sz="1700" u="none" cap="none" strike="noStrike">
                <a:solidFill>
                  <a:schemeClr val="lt1"/>
                </a:solidFill>
                <a:latin typeface="Sora"/>
                <a:ea typeface="Sora"/>
                <a:cs typeface="Sora"/>
                <a:sym typeface="Sora"/>
              </a:rPr>
              <a:t>Ronak Jogeshwar</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Teaching Fellow: </a:t>
            </a:r>
            <a:r>
              <a:rPr b="0" i="0" lang="en-US" sz="1700" u="none" cap="none" strike="noStrike">
                <a:solidFill>
                  <a:schemeClr val="lt1"/>
                </a:solidFill>
                <a:latin typeface="Sora"/>
                <a:ea typeface="Sora"/>
                <a:cs typeface="Sora"/>
                <a:sym typeface="Sora"/>
              </a:rPr>
              <a:t>Muskan Rajak</a:t>
            </a:r>
            <a:endParaRPr b="0" i="0" sz="1700" u="none" cap="none" strike="noStrike">
              <a:solidFill>
                <a:schemeClr val="lt1"/>
              </a:solidFill>
              <a:latin typeface="Sora"/>
              <a:ea typeface="Sora"/>
              <a:cs typeface="Sora"/>
              <a:sym typeface="Sora"/>
            </a:endParaRPr>
          </a:p>
          <a:p>
            <a:pPr indent="-336550" lvl="0" marL="457200" marR="0" rtl="0" algn="l">
              <a:lnSpc>
                <a:spcPct val="115000"/>
              </a:lnSpc>
              <a:spcBef>
                <a:spcPts val="0"/>
              </a:spcBef>
              <a:spcAft>
                <a:spcPts val="0"/>
              </a:spcAft>
              <a:buClr>
                <a:schemeClr val="lt1"/>
              </a:buClr>
              <a:buSzPts val="1700"/>
              <a:buFont typeface="Arial"/>
              <a:buChar char="-"/>
            </a:pPr>
            <a:r>
              <a:rPr b="1" i="0" lang="en-US" sz="1700" u="none" cap="none" strike="noStrike">
                <a:solidFill>
                  <a:schemeClr val="lt1"/>
                </a:solidFill>
                <a:latin typeface="Sora"/>
                <a:ea typeface="Sora"/>
                <a:cs typeface="Sora"/>
                <a:sym typeface="Sora"/>
              </a:rPr>
              <a:t>Program Manager:</a:t>
            </a:r>
            <a:r>
              <a:rPr b="0" i="0" lang="en-US" sz="1700" u="none" cap="none" strike="noStrike">
                <a:solidFill>
                  <a:schemeClr val="lt1"/>
                </a:solidFill>
                <a:latin typeface="Sora"/>
                <a:ea typeface="Sora"/>
                <a:cs typeface="Sora"/>
                <a:sym typeface="Sora"/>
              </a:rPr>
              <a:t> Shivani Mahto</a:t>
            </a:r>
            <a:endParaRPr b="0" i="0" sz="2000" u="none" cap="none" strike="noStrike">
              <a:solidFill>
                <a:schemeClr val="lt1"/>
              </a:solidFill>
              <a:latin typeface="Sora"/>
              <a:ea typeface="Sora"/>
              <a:cs typeface="Sora"/>
              <a:sym typeface="Sora"/>
            </a:endParaRPr>
          </a:p>
        </p:txBody>
      </p:sp>
      <p:pic>
        <p:nvPicPr>
          <p:cNvPr id="134" name="Google Shape;134;g3f9738b0ad2_0_108" title="image-removebg-preview (1).png"/>
          <p:cNvPicPr preferRelativeResize="0"/>
          <p:nvPr/>
        </p:nvPicPr>
        <p:blipFill rotWithShape="1">
          <a:blip r:embed="rId5">
            <a:alphaModFix/>
          </a:blip>
          <a:srcRect b="0" l="0" r="0" t="0"/>
          <a:stretch/>
        </p:blipFill>
        <p:spPr>
          <a:xfrm>
            <a:off x="291350" y="318000"/>
            <a:ext cx="3829050" cy="790575"/>
          </a:xfrm>
          <a:prstGeom prst="rect">
            <a:avLst/>
          </a:prstGeom>
          <a:noFill/>
          <a:ln>
            <a:noFill/>
          </a:ln>
        </p:spPr>
      </p:pic>
      <p:sp>
        <p:nvSpPr>
          <p:cNvPr id="135" name="Google Shape;135;g3f9738b0ad2_0_108"/>
          <p:cNvSpPr txBox="1"/>
          <p:nvPr/>
        </p:nvSpPr>
        <p:spPr>
          <a:xfrm>
            <a:off x="6650799" y="6286500"/>
            <a:ext cx="54291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lang="en-US" sz="1000">
                <a:solidFill>
                  <a:schemeClr val="lt1"/>
                </a:solidFill>
                <a:latin typeface="Sora"/>
                <a:ea typeface="Sora"/>
                <a:cs typeface="Sora"/>
                <a:sym typeface="Sora"/>
              </a:rPr>
              <a:t>Source : Sesame Street/ Alhan Simsim / Harvard Graduate School of Education</a:t>
            </a:r>
            <a:endParaRPr baseline="30000" i="0" sz="1000" u="none" cap="none" strike="noStrike">
              <a:solidFill>
                <a:schemeClr val="lt1"/>
              </a:solidFill>
              <a:latin typeface="Sora"/>
              <a:ea typeface="Sora"/>
              <a:cs typeface="Sora"/>
              <a:sym typeface="Sor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0" name="Shape 270"/>
        <p:cNvGrpSpPr/>
        <p:nvPr/>
      </p:nvGrpSpPr>
      <p:grpSpPr>
        <a:xfrm>
          <a:off x="0" y="0"/>
          <a:ext cx="0" cy="0"/>
          <a:chOff x="0" y="0"/>
          <a:chExt cx="0" cy="0"/>
        </a:xfrm>
      </p:grpSpPr>
      <p:sp>
        <p:nvSpPr>
          <p:cNvPr id="271" name="Google Shape;271;g3f63ac4e93a_1_142"/>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Critical Consciousness &amp; Synthesis </a:t>
            </a:r>
            <a:endParaRPr b="1" sz="3900">
              <a:solidFill>
                <a:schemeClr val="dk1"/>
              </a:solidFill>
              <a:latin typeface="Sora"/>
              <a:ea typeface="Sora"/>
              <a:cs typeface="Sora"/>
              <a:sym typeface="Sora"/>
            </a:endParaRPr>
          </a:p>
        </p:txBody>
      </p:sp>
      <p:sp>
        <p:nvSpPr>
          <p:cNvPr id="272" name="Google Shape;272;g3f63ac4e93a_1_142"/>
          <p:cNvSpPr txBox="1"/>
          <p:nvPr/>
        </p:nvSpPr>
        <p:spPr>
          <a:xfrm>
            <a:off x="430100" y="1238975"/>
            <a:ext cx="10218000" cy="46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sz="1700">
                <a:solidFill>
                  <a:srgbClr val="333333"/>
                </a:solidFill>
                <a:latin typeface="Sora"/>
                <a:ea typeface="Sora"/>
                <a:cs typeface="Sora"/>
                <a:sym typeface="Sora"/>
              </a:rPr>
              <a:t>Learning should empower learners to question, reflect, and create positive change.</a:t>
            </a:r>
            <a:endParaRPr sz="1700">
              <a:solidFill>
                <a:srgbClr val="333333"/>
              </a:solidFill>
              <a:latin typeface="Sora"/>
              <a:ea typeface="Sora"/>
              <a:cs typeface="Sora"/>
              <a:sym typeface="Sora"/>
            </a:endParaRPr>
          </a:p>
          <a:p>
            <a:pPr indent="0" lvl="0" marL="0" rtl="0" algn="l">
              <a:lnSpc>
                <a:spcPct val="115000"/>
              </a:lnSpc>
              <a:spcBef>
                <a:spcPts val="1200"/>
              </a:spcBef>
              <a:spcAft>
                <a:spcPts val="0"/>
              </a:spcAft>
              <a:buNone/>
            </a:pPr>
            <a:r>
              <a:t/>
            </a:r>
            <a:endParaRPr sz="1700">
              <a:solidFill>
                <a:srgbClr val="333333"/>
              </a:solidFill>
              <a:latin typeface="Sora"/>
              <a:ea typeface="Sora"/>
              <a:cs typeface="Sora"/>
              <a:sym typeface="Sora"/>
            </a:endParaRPr>
          </a:p>
          <a:p>
            <a:pPr indent="0" lvl="0" marL="0" rtl="0" algn="l">
              <a:spcBef>
                <a:spcPts val="1200"/>
              </a:spcBef>
              <a:spcAft>
                <a:spcPts val="0"/>
              </a:spcAft>
              <a:buNone/>
            </a:pPr>
            <a:r>
              <a:t/>
            </a:r>
            <a:endParaRPr sz="1700">
              <a:solidFill>
                <a:srgbClr val="333333"/>
              </a:solidFill>
              <a:latin typeface="Sora"/>
              <a:ea typeface="Sora"/>
              <a:cs typeface="Sora"/>
              <a:sym typeface="Sora"/>
            </a:endParaRPr>
          </a:p>
        </p:txBody>
      </p:sp>
      <p:sp>
        <p:nvSpPr>
          <p:cNvPr id="273" name="Google Shape;273;g3f63ac4e93a_1_142"/>
          <p:cNvSpPr txBox="1"/>
          <p:nvPr/>
        </p:nvSpPr>
        <p:spPr>
          <a:xfrm>
            <a:off x="770050" y="1924900"/>
            <a:ext cx="73977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Think critically</a:t>
            </a:r>
            <a:endParaRPr sz="1752">
              <a:solidFill>
                <a:schemeClr val="dk1"/>
              </a:solidFill>
              <a:latin typeface="Sora"/>
              <a:ea typeface="Sora"/>
              <a:cs typeface="Sora"/>
              <a:sym typeface="Sora"/>
            </a:endParaRPr>
          </a:p>
        </p:txBody>
      </p:sp>
      <p:sp>
        <p:nvSpPr>
          <p:cNvPr id="274" name="Google Shape;274;g3f63ac4e93a_1_142"/>
          <p:cNvSpPr txBox="1"/>
          <p:nvPr/>
        </p:nvSpPr>
        <p:spPr>
          <a:xfrm>
            <a:off x="796675" y="3626163"/>
            <a:ext cx="65448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Solve real-world problems</a:t>
            </a:r>
            <a:endParaRPr i="0" sz="1752" u="none" cap="none" strike="noStrike">
              <a:solidFill>
                <a:schemeClr val="dk1"/>
              </a:solidFill>
              <a:latin typeface="Sora"/>
              <a:ea typeface="Sora"/>
              <a:cs typeface="Sora"/>
              <a:sym typeface="Sora"/>
            </a:endParaRPr>
          </a:p>
        </p:txBody>
      </p:sp>
      <p:sp>
        <p:nvSpPr>
          <p:cNvPr id="275" name="Google Shape;275;g3f63ac4e93a_1_142"/>
          <p:cNvSpPr txBox="1"/>
          <p:nvPr/>
        </p:nvSpPr>
        <p:spPr>
          <a:xfrm>
            <a:off x="770025" y="4414725"/>
            <a:ext cx="10274400" cy="361800"/>
          </a:xfrm>
          <a:prstGeom prst="rect">
            <a:avLst/>
          </a:prstGeom>
          <a:noFill/>
          <a:ln>
            <a:noFill/>
          </a:ln>
        </p:spPr>
        <p:txBody>
          <a:bodyPr anchorCtr="0" anchor="t" bIns="81675" lIns="81675" spcFirstLastPara="1" rIns="81675" wrap="square" tIns="81675">
            <a:noAutofit/>
          </a:bodyPr>
          <a:lstStyle/>
          <a:p>
            <a:pPr indent="0" lvl="0" marL="0" rtl="0" algn="l">
              <a:lnSpc>
                <a:spcPct val="115000"/>
              </a:lnSpc>
              <a:spcBef>
                <a:spcPts val="1200"/>
              </a:spcBef>
              <a:spcAft>
                <a:spcPts val="1200"/>
              </a:spcAft>
              <a:buClr>
                <a:schemeClr val="dk1"/>
              </a:buClr>
              <a:buSzPts val="1100"/>
              <a:buFont typeface="Arial"/>
              <a:buNone/>
            </a:pPr>
            <a:r>
              <a:rPr lang="en-US" sz="1752">
                <a:solidFill>
                  <a:schemeClr val="dk1"/>
                </a:solidFill>
                <a:latin typeface="Sora"/>
                <a:ea typeface="Sora"/>
                <a:cs typeface="Sora"/>
                <a:sym typeface="Sora"/>
              </a:rPr>
              <a:t>Make ethical decision</a:t>
            </a:r>
            <a:endParaRPr sz="1752">
              <a:solidFill>
                <a:schemeClr val="dk1"/>
              </a:solidFill>
              <a:latin typeface="Sora"/>
              <a:ea typeface="Sora"/>
              <a:cs typeface="Sora"/>
              <a:sym typeface="Sora"/>
            </a:endParaRPr>
          </a:p>
        </p:txBody>
      </p:sp>
      <p:sp>
        <p:nvSpPr>
          <p:cNvPr id="276" name="Google Shape;276;g3f63ac4e93a_1_142"/>
          <p:cNvSpPr txBox="1"/>
          <p:nvPr/>
        </p:nvSpPr>
        <p:spPr>
          <a:xfrm>
            <a:off x="767122" y="2746475"/>
            <a:ext cx="74961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Question assumptions</a:t>
            </a:r>
            <a:endParaRPr sz="1752">
              <a:solidFill>
                <a:schemeClr val="dk1"/>
              </a:solidFill>
              <a:latin typeface="Sora"/>
              <a:ea typeface="Sora"/>
              <a:cs typeface="Sora"/>
              <a:sym typeface="Sora"/>
            </a:endParaRPr>
          </a:p>
        </p:txBody>
      </p:sp>
      <p:sp>
        <p:nvSpPr>
          <p:cNvPr id="277" name="Google Shape;277;g3f63ac4e93a_1_142"/>
          <p:cNvSpPr/>
          <p:nvPr/>
        </p:nvSpPr>
        <p:spPr>
          <a:xfrm>
            <a:off x="622797" y="1749015"/>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78" name="Google Shape;278;g3f63ac4e93a_1_142"/>
          <p:cNvSpPr/>
          <p:nvPr/>
        </p:nvSpPr>
        <p:spPr>
          <a:xfrm>
            <a:off x="622800" y="350403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79" name="Google Shape;279;g3f63ac4e93a_1_142"/>
          <p:cNvSpPr/>
          <p:nvPr/>
        </p:nvSpPr>
        <p:spPr>
          <a:xfrm>
            <a:off x="619909" y="2622183"/>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80" name="Google Shape;280;g3f63ac4e93a_1_142"/>
          <p:cNvSpPr/>
          <p:nvPr/>
        </p:nvSpPr>
        <p:spPr>
          <a:xfrm>
            <a:off x="622797" y="4319034"/>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81" name="Google Shape;281;g3f63ac4e93a_1_142"/>
          <p:cNvSpPr txBox="1"/>
          <p:nvPr/>
        </p:nvSpPr>
        <p:spPr>
          <a:xfrm rot="-5400000">
            <a:off x="-778075" y="3248100"/>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6E7C84"/>
                </a:solidFill>
                <a:latin typeface="Sora"/>
                <a:ea typeface="Sora"/>
                <a:cs typeface="Sora"/>
                <a:sym typeface="Sora"/>
              </a:rPr>
              <a:t>Key Characteristics</a:t>
            </a:r>
            <a:endParaRPr i="0" sz="1400" u="none" cap="none" strike="noStrike">
              <a:solidFill>
                <a:srgbClr val="6E7C84"/>
              </a:solidFill>
              <a:latin typeface="Sora"/>
              <a:ea typeface="Sora"/>
              <a:cs typeface="Sora"/>
              <a:sym typeface="Sora"/>
            </a:endParaRPr>
          </a:p>
        </p:txBody>
      </p:sp>
      <p:sp>
        <p:nvSpPr>
          <p:cNvPr id="282" name="Google Shape;282;g3f63ac4e93a_1_142"/>
          <p:cNvSpPr/>
          <p:nvPr/>
        </p:nvSpPr>
        <p:spPr>
          <a:xfrm>
            <a:off x="666650" y="5796225"/>
            <a:ext cx="197100" cy="204000"/>
          </a:xfrm>
          <a:prstGeom prst="ellipse">
            <a:avLst/>
          </a:prstGeom>
          <a:solidFill>
            <a:srgbClr val="3ACDE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83" name="Google Shape;283;g3f63ac4e93a_1_142"/>
          <p:cNvSpPr/>
          <p:nvPr/>
        </p:nvSpPr>
        <p:spPr>
          <a:xfrm>
            <a:off x="3249513" y="5796225"/>
            <a:ext cx="197100" cy="204000"/>
          </a:xfrm>
          <a:prstGeom prst="ellipse">
            <a:avLst/>
          </a:prstGeom>
          <a:solidFill>
            <a:srgbClr val="FF6B4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84" name="Google Shape;284;g3f63ac4e93a_1_142"/>
          <p:cNvSpPr/>
          <p:nvPr/>
        </p:nvSpPr>
        <p:spPr>
          <a:xfrm>
            <a:off x="6384899" y="5796225"/>
            <a:ext cx="174600" cy="2040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85" name="Google Shape;285;g3f63ac4e93a_1_142"/>
          <p:cNvSpPr/>
          <p:nvPr/>
        </p:nvSpPr>
        <p:spPr>
          <a:xfrm>
            <a:off x="9298975" y="5810525"/>
            <a:ext cx="197100" cy="204000"/>
          </a:xfrm>
          <a:prstGeom prst="ellipse">
            <a:avLst/>
          </a:prstGeom>
          <a:solidFill>
            <a:srgbClr val="7E37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86" name="Google Shape;286;g3f63ac4e93a_1_142"/>
          <p:cNvSpPr txBox="1"/>
          <p:nvPr/>
        </p:nvSpPr>
        <p:spPr>
          <a:xfrm>
            <a:off x="932600" y="5667375"/>
            <a:ext cx="21012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Classroom debates</a:t>
            </a:r>
            <a:endParaRPr sz="1500">
              <a:solidFill>
                <a:srgbClr val="333333"/>
              </a:solidFill>
              <a:latin typeface="Sora"/>
              <a:ea typeface="Sora"/>
              <a:cs typeface="Sora"/>
              <a:sym typeface="Sora"/>
            </a:endParaRPr>
          </a:p>
        </p:txBody>
      </p:sp>
      <p:sp>
        <p:nvSpPr>
          <p:cNvPr id="287" name="Google Shape;287;g3f63ac4e93a_1_142"/>
          <p:cNvSpPr txBox="1"/>
          <p:nvPr/>
        </p:nvSpPr>
        <p:spPr>
          <a:xfrm>
            <a:off x="3540088" y="5667375"/>
            <a:ext cx="2338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Ethical AI discussions</a:t>
            </a:r>
            <a:endParaRPr sz="1500">
              <a:solidFill>
                <a:srgbClr val="333333"/>
              </a:solidFill>
              <a:latin typeface="Sora"/>
              <a:ea typeface="Sora"/>
              <a:cs typeface="Sora"/>
              <a:sym typeface="Sora"/>
            </a:endParaRPr>
          </a:p>
        </p:txBody>
      </p:sp>
      <p:sp>
        <p:nvSpPr>
          <p:cNvPr id="288" name="Google Shape;288;g3f63ac4e93a_1_142"/>
          <p:cNvSpPr txBox="1"/>
          <p:nvPr/>
        </p:nvSpPr>
        <p:spPr>
          <a:xfrm>
            <a:off x="9594181" y="5681675"/>
            <a:ext cx="2338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Think-Pair-Share</a:t>
            </a:r>
            <a:endParaRPr sz="1500">
              <a:solidFill>
                <a:srgbClr val="333333"/>
              </a:solidFill>
              <a:latin typeface="Sora"/>
              <a:ea typeface="Sora"/>
              <a:cs typeface="Sora"/>
              <a:sym typeface="Sora"/>
            </a:endParaRPr>
          </a:p>
        </p:txBody>
      </p:sp>
      <p:sp>
        <p:nvSpPr>
          <p:cNvPr id="289" name="Google Shape;289;g3f63ac4e93a_1_142"/>
          <p:cNvSpPr txBox="1"/>
          <p:nvPr/>
        </p:nvSpPr>
        <p:spPr>
          <a:xfrm>
            <a:off x="6671193" y="5667375"/>
            <a:ext cx="25452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Case studies</a:t>
            </a:r>
            <a:endParaRPr sz="1500">
              <a:solidFill>
                <a:srgbClr val="333333"/>
              </a:solidFill>
              <a:latin typeface="Sora"/>
              <a:ea typeface="Sora"/>
              <a:cs typeface="Sora"/>
              <a:sym typeface="Sora"/>
            </a:endParaRPr>
          </a:p>
          <a:p>
            <a:pPr indent="0" lvl="0" marL="0" rtl="0" algn="l">
              <a:spcBef>
                <a:spcPts val="0"/>
              </a:spcBef>
              <a:spcAft>
                <a:spcPts val="0"/>
              </a:spcAft>
              <a:buNone/>
            </a:pPr>
            <a:r>
              <a:t/>
            </a:r>
            <a:endParaRPr sz="1500">
              <a:solidFill>
                <a:srgbClr val="333333"/>
              </a:solidFill>
              <a:latin typeface="Sora"/>
              <a:ea typeface="Sora"/>
              <a:cs typeface="Sora"/>
              <a:sym typeface="Sora"/>
            </a:endParaRPr>
          </a:p>
          <a:p>
            <a:pPr indent="0" lvl="0" marL="0" rtl="0" algn="l">
              <a:spcBef>
                <a:spcPts val="0"/>
              </a:spcBef>
              <a:spcAft>
                <a:spcPts val="0"/>
              </a:spcAft>
              <a:buNone/>
            </a:pPr>
            <a:r>
              <a:t/>
            </a:r>
            <a:endParaRPr sz="1500">
              <a:solidFill>
                <a:srgbClr val="333333"/>
              </a:solidFill>
              <a:latin typeface="Sora"/>
              <a:ea typeface="Sora"/>
              <a:cs typeface="Sora"/>
              <a:sym typeface="Sora"/>
            </a:endParaRPr>
          </a:p>
        </p:txBody>
      </p:sp>
      <p:sp>
        <p:nvSpPr>
          <p:cNvPr id="290" name="Google Shape;290;g3f63ac4e93a_1_142"/>
          <p:cNvSpPr txBox="1"/>
          <p:nvPr/>
        </p:nvSpPr>
        <p:spPr>
          <a:xfrm>
            <a:off x="371950" y="5145913"/>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333333"/>
                </a:solidFill>
                <a:latin typeface="Sora"/>
                <a:ea typeface="Sora"/>
                <a:cs typeface="Sora"/>
                <a:sym typeface="Sora"/>
              </a:rPr>
              <a:t>Classroom examples</a:t>
            </a:r>
            <a:endParaRPr b="1" sz="1700">
              <a:solidFill>
                <a:srgbClr val="333333"/>
              </a:solidFill>
              <a:latin typeface="Sora"/>
              <a:ea typeface="Sora"/>
              <a:cs typeface="Sora"/>
              <a:sym typeface="Sor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f63418f6d4_0_50"/>
          <p:cNvSpPr txBox="1"/>
          <p:nvPr/>
        </p:nvSpPr>
        <p:spPr>
          <a:xfrm>
            <a:off x="502930" y="685800"/>
            <a:ext cx="11688600" cy="461700"/>
          </a:xfrm>
          <a:prstGeom prst="rect">
            <a:avLst/>
          </a:prstGeom>
          <a:noFill/>
          <a:ln>
            <a:noFill/>
          </a:ln>
        </p:spPr>
        <p:txBody>
          <a:bodyPr anchorCtr="0" anchor="t" bIns="45700" lIns="0" spcFirstLastPara="1" rIns="91425" wrap="square" tIns="0">
            <a:spAutoFit/>
          </a:bodyPr>
          <a:lstStyle/>
          <a:p>
            <a:pPr indent="0" lvl="0" marL="0" marR="0" rtl="0" algn="l">
              <a:lnSpc>
                <a:spcPct val="90000"/>
              </a:lnSpc>
              <a:spcBef>
                <a:spcPts val="0"/>
              </a:spcBef>
              <a:spcAft>
                <a:spcPts val="0"/>
              </a:spcAft>
              <a:buClr>
                <a:srgbClr val="000000"/>
              </a:buClr>
              <a:buSzPts val="3000"/>
              <a:buFont typeface="Arial"/>
              <a:buNone/>
            </a:pPr>
            <a:r>
              <a:rPr b="1" lang="en-US" sz="3000">
                <a:solidFill>
                  <a:srgbClr val="111D26"/>
                </a:solidFill>
                <a:latin typeface="Sora"/>
                <a:ea typeface="Sora"/>
                <a:cs typeface="Sora"/>
                <a:sym typeface="Sora"/>
              </a:rPr>
              <a:t>Four Characteristics of Effective Learning </a:t>
            </a:r>
            <a:endParaRPr i="0" sz="1400" u="none" cap="none" strike="noStrike">
              <a:solidFill>
                <a:srgbClr val="000000"/>
              </a:solidFill>
              <a:latin typeface="Sora"/>
              <a:ea typeface="Sora"/>
              <a:cs typeface="Sora"/>
              <a:sym typeface="Sora"/>
            </a:endParaRPr>
          </a:p>
        </p:txBody>
      </p:sp>
      <p:sp>
        <p:nvSpPr>
          <p:cNvPr id="297" name="Google Shape;297;g3f63418f6d4_0_50"/>
          <p:cNvSpPr/>
          <p:nvPr/>
        </p:nvSpPr>
        <p:spPr>
          <a:xfrm>
            <a:off x="405975" y="2533050"/>
            <a:ext cx="2226600" cy="1874400"/>
          </a:xfrm>
          <a:prstGeom prst="roundRect">
            <a:avLst>
              <a:gd fmla="val 16667" name="adj"/>
            </a:avLst>
          </a:prstGeom>
          <a:solidFill>
            <a:srgbClr val="F5F8FA"/>
          </a:solidFill>
          <a:ln cap="flat" cmpd="sng" w="15225">
            <a:solidFill>
              <a:srgbClr val="32CDD7"/>
            </a:solidFill>
            <a:prstDash val="solid"/>
            <a:miter lim="80"/>
            <a:headEnd len="sm" w="sm" type="none"/>
            <a:tailEnd len="sm" w="sm" type="none"/>
          </a:ln>
        </p:spPr>
        <p:txBody>
          <a:bodyPr anchorCtr="0" anchor="t" bIns="73150" lIns="109725" spcFirstLastPara="1" rIns="109725" wrap="square" tIns="73150">
            <a:noAutofit/>
          </a:bodyPr>
          <a:lstStyle/>
          <a:p>
            <a:pPr indent="0" lvl="0" marL="0" marR="0" rtl="0" algn="l">
              <a:lnSpc>
                <a:spcPct val="100000"/>
              </a:lnSpc>
              <a:spcBef>
                <a:spcPts val="0"/>
              </a:spcBef>
              <a:spcAft>
                <a:spcPts val="0"/>
              </a:spcAft>
              <a:buClr>
                <a:srgbClr val="000000"/>
              </a:buClr>
              <a:buSzPts val="2000"/>
              <a:buFont typeface="Arial"/>
              <a:buNone/>
            </a:pPr>
            <a:r>
              <a:t/>
            </a:r>
            <a:endParaRPr b="0" i="0" sz="1400" u="none" cap="none" strike="noStrike">
              <a:solidFill>
                <a:srgbClr val="000000"/>
              </a:solidFill>
              <a:latin typeface="Sora"/>
              <a:ea typeface="Sora"/>
              <a:cs typeface="Sora"/>
              <a:sym typeface="Sora"/>
            </a:endParaRPr>
          </a:p>
        </p:txBody>
      </p:sp>
      <p:cxnSp>
        <p:nvCxnSpPr>
          <p:cNvPr id="298" name="Google Shape;298;g3f63418f6d4_0_50"/>
          <p:cNvCxnSpPr/>
          <p:nvPr/>
        </p:nvCxnSpPr>
        <p:spPr>
          <a:xfrm>
            <a:off x="2733989" y="3429167"/>
            <a:ext cx="548700" cy="0"/>
          </a:xfrm>
          <a:prstGeom prst="straightConnector1">
            <a:avLst/>
          </a:prstGeom>
          <a:noFill/>
          <a:ln cap="flat" cmpd="sng" w="25400">
            <a:solidFill>
              <a:srgbClr val="354853"/>
            </a:solidFill>
            <a:prstDash val="solid"/>
            <a:miter lim="80"/>
            <a:headEnd len="sm" w="sm" type="none"/>
            <a:tailEnd len="sm" w="sm" type="none"/>
          </a:ln>
        </p:spPr>
      </p:cxnSp>
      <p:sp>
        <p:nvSpPr>
          <p:cNvPr id="299" name="Google Shape;299;g3f63418f6d4_0_50"/>
          <p:cNvSpPr/>
          <p:nvPr/>
        </p:nvSpPr>
        <p:spPr>
          <a:xfrm>
            <a:off x="3448686" y="2533050"/>
            <a:ext cx="2226600" cy="1874400"/>
          </a:xfrm>
          <a:prstGeom prst="roundRect">
            <a:avLst>
              <a:gd fmla="val 16667" name="adj"/>
            </a:avLst>
          </a:prstGeom>
          <a:solidFill>
            <a:srgbClr val="F5F8FA"/>
          </a:solidFill>
          <a:ln cap="flat" cmpd="sng" w="15225">
            <a:solidFill>
              <a:srgbClr val="FFCD00"/>
            </a:solidFill>
            <a:prstDash val="solid"/>
            <a:miter lim="80"/>
            <a:headEnd len="sm" w="sm" type="none"/>
            <a:tailEnd len="sm" w="sm" type="none"/>
          </a:ln>
        </p:spPr>
        <p:txBody>
          <a:bodyPr anchorCtr="0" anchor="t" bIns="73150" lIns="109725" spcFirstLastPara="1" rIns="109725" wrap="square" tIns="73150">
            <a:noAutofit/>
          </a:bodyPr>
          <a:lstStyle/>
          <a:p>
            <a:pPr indent="0" lvl="0" marL="0" marR="0" rtl="0" algn="l">
              <a:lnSpc>
                <a:spcPct val="100000"/>
              </a:lnSpc>
              <a:spcBef>
                <a:spcPts val="0"/>
              </a:spcBef>
              <a:spcAft>
                <a:spcPts val="0"/>
              </a:spcAft>
              <a:buClr>
                <a:srgbClr val="000000"/>
              </a:buClr>
              <a:buSzPts val="2000"/>
              <a:buFont typeface="Arial"/>
              <a:buNone/>
            </a:pPr>
            <a:r>
              <a:t/>
            </a:r>
            <a:endParaRPr b="1" sz="2000">
              <a:solidFill>
                <a:srgbClr val="002637"/>
              </a:solidFill>
              <a:latin typeface="Sora"/>
              <a:ea typeface="Sora"/>
              <a:cs typeface="Sora"/>
              <a:sym typeface="Sora"/>
            </a:endParaRPr>
          </a:p>
        </p:txBody>
      </p:sp>
      <p:cxnSp>
        <p:nvCxnSpPr>
          <p:cNvPr id="300" name="Google Shape;300;g3f63418f6d4_0_50"/>
          <p:cNvCxnSpPr/>
          <p:nvPr/>
        </p:nvCxnSpPr>
        <p:spPr>
          <a:xfrm>
            <a:off x="5841284" y="3429167"/>
            <a:ext cx="548700" cy="0"/>
          </a:xfrm>
          <a:prstGeom prst="straightConnector1">
            <a:avLst/>
          </a:prstGeom>
          <a:noFill/>
          <a:ln cap="flat" cmpd="sng" w="25400">
            <a:solidFill>
              <a:srgbClr val="354853"/>
            </a:solidFill>
            <a:prstDash val="solid"/>
            <a:miter lim="80"/>
            <a:headEnd len="sm" w="sm" type="none"/>
            <a:tailEnd len="sm" w="sm" type="none"/>
          </a:ln>
        </p:spPr>
      </p:cxnSp>
      <p:sp>
        <p:nvSpPr>
          <p:cNvPr id="301" name="Google Shape;301;g3f63418f6d4_0_50"/>
          <p:cNvSpPr/>
          <p:nvPr/>
        </p:nvSpPr>
        <p:spPr>
          <a:xfrm>
            <a:off x="6572800" y="2471075"/>
            <a:ext cx="2226600" cy="1874400"/>
          </a:xfrm>
          <a:prstGeom prst="roundRect">
            <a:avLst>
              <a:gd fmla="val 16667" name="adj"/>
            </a:avLst>
          </a:prstGeom>
          <a:solidFill>
            <a:srgbClr val="F5F8FA"/>
          </a:solidFill>
          <a:ln cap="flat" cmpd="sng" w="15225">
            <a:solidFill>
              <a:srgbClr val="FF5E37"/>
            </a:solidFill>
            <a:prstDash val="solid"/>
            <a:miter lim="80"/>
            <a:headEnd len="sm" w="sm" type="none"/>
            <a:tailEnd len="sm" w="sm" type="none"/>
          </a:ln>
        </p:spPr>
        <p:txBody>
          <a:bodyPr anchorCtr="0" anchor="t" bIns="73150" lIns="109725" spcFirstLastPara="1" rIns="109725" wrap="square" tIns="73150">
            <a:noAutofit/>
          </a:bodyPr>
          <a:lstStyle/>
          <a:p>
            <a:pPr indent="0" lvl="0" marL="0" marR="0" rtl="0" algn="l">
              <a:lnSpc>
                <a:spcPct val="100000"/>
              </a:lnSpc>
              <a:spcBef>
                <a:spcPts val="0"/>
              </a:spcBef>
              <a:spcAft>
                <a:spcPts val="0"/>
              </a:spcAft>
              <a:buClr>
                <a:srgbClr val="000000"/>
              </a:buClr>
              <a:buSzPts val="2000"/>
              <a:buFont typeface="Arial"/>
              <a:buNone/>
            </a:pPr>
            <a:r>
              <a:t/>
            </a:r>
            <a:endParaRPr b="1" sz="2000">
              <a:solidFill>
                <a:srgbClr val="002637"/>
              </a:solidFill>
              <a:latin typeface="Sora"/>
              <a:ea typeface="Sora"/>
              <a:cs typeface="Sora"/>
              <a:sym typeface="Sora"/>
            </a:endParaRPr>
          </a:p>
        </p:txBody>
      </p:sp>
      <p:sp>
        <p:nvSpPr>
          <p:cNvPr id="302" name="Google Shape;302;g3f63418f6d4_0_50"/>
          <p:cNvSpPr txBox="1"/>
          <p:nvPr/>
        </p:nvSpPr>
        <p:spPr>
          <a:xfrm>
            <a:off x="437875" y="1190625"/>
            <a:ext cx="10187700" cy="3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chemeClr val="dk1"/>
                </a:solidFill>
                <a:latin typeface="Sora"/>
                <a:ea typeface="Sora"/>
                <a:cs typeface="Sora"/>
                <a:sym typeface="Sora"/>
              </a:rPr>
              <a:t>The </a:t>
            </a:r>
            <a:r>
              <a:rPr b="1" lang="en-US" sz="1800">
                <a:solidFill>
                  <a:schemeClr val="dk1"/>
                </a:solidFill>
                <a:latin typeface="Sora"/>
                <a:ea typeface="Sora"/>
                <a:cs typeface="Sora"/>
                <a:sym typeface="Sora"/>
              </a:rPr>
              <a:t>How People Learn Framework</a:t>
            </a:r>
            <a:r>
              <a:rPr lang="en-US" sz="1800">
                <a:solidFill>
                  <a:schemeClr val="dk1"/>
                </a:solidFill>
                <a:latin typeface="Sora"/>
                <a:ea typeface="Sora"/>
                <a:cs typeface="Sora"/>
                <a:sym typeface="Sora"/>
              </a:rPr>
              <a:t> includes four connected learning environments: </a:t>
            </a:r>
            <a:endParaRPr sz="1800">
              <a:solidFill>
                <a:srgbClr val="333333"/>
              </a:solidFill>
              <a:latin typeface="Sora"/>
              <a:ea typeface="Sora"/>
              <a:cs typeface="Sora"/>
              <a:sym typeface="Sora"/>
            </a:endParaRPr>
          </a:p>
        </p:txBody>
      </p:sp>
      <p:sp>
        <p:nvSpPr>
          <p:cNvPr id="303" name="Google Shape;303;g3f63418f6d4_0_50"/>
          <p:cNvSpPr/>
          <p:nvPr/>
        </p:nvSpPr>
        <p:spPr>
          <a:xfrm>
            <a:off x="9559100" y="2450550"/>
            <a:ext cx="2226600" cy="1874400"/>
          </a:xfrm>
          <a:prstGeom prst="roundRect">
            <a:avLst>
              <a:gd fmla="val 16667" name="adj"/>
            </a:avLst>
          </a:prstGeom>
          <a:solidFill>
            <a:srgbClr val="F5F8FA"/>
          </a:solidFill>
          <a:ln cap="flat" cmpd="sng" w="15225">
            <a:solidFill>
              <a:schemeClr val="accent6"/>
            </a:solidFill>
            <a:prstDash val="solid"/>
            <a:miter lim="80"/>
            <a:headEnd len="sm" w="sm" type="none"/>
            <a:tailEnd len="sm" w="sm" type="none"/>
          </a:ln>
        </p:spPr>
        <p:txBody>
          <a:bodyPr anchorCtr="0" anchor="t" bIns="73150" lIns="109725" spcFirstLastPara="1" rIns="109725" wrap="square" tIns="73150">
            <a:noAutofit/>
          </a:bodyPr>
          <a:lstStyle/>
          <a:p>
            <a:pPr indent="0" lvl="0" marL="0" marR="0" rtl="0" algn="l">
              <a:lnSpc>
                <a:spcPct val="100000"/>
              </a:lnSpc>
              <a:spcBef>
                <a:spcPts val="0"/>
              </a:spcBef>
              <a:spcAft>
                <a:spcPts val="0"/>
              </a:spcAft>
              <a:buClr>
                <a:srgbClr val="000000"/>
              </a:buClr>
              <a:buSzPts val="2000"/>
              <a:buFont typeface="Arial"/>
              <a:buNone/>
            </a:pPr>
            <a:r>
              <a:t/>
            </a:r>
            <a:endParaRPr b="1" sz="2000">
              <a:solidFill>
                <a:srgbClr val="002637"/>
              </a:solidFill>
              <a:latin typeface="Sora"/>
              <a:ea typeface="Sora"/>
              <a:cs typeface="Sora"/>
              <a:sym typeface="Sora"/>
            </a:endParaRPr>
          </a:p>
        </p:txBody>
      </p:sp>
      <p:cxnSp>
        <p:nvCxnSpPr>
          <p:cNvPr id="304" name="Google Shape;304;g3f63418f6d4_0_50"/>
          <p:cNvCxnSpPr/>
          <p:nvPr/>
        </p:nvCxnSpPr>
        <p:spPr>
          <a:xfrm>
            <a:off x="8904909" y="3470242"/>
            <a:ext cx="548700" cy="0"/>
          </a:xfrm>
          <a:prstGeom prst="straightConnector1">
            <a:avLst/>
          </a:prstGeom>
          <a:noFill/>
          <a:ln cap="flat" cmpd="sng" w="25400">
            <a:solidFill>
              <a:srgbClr val="354853"/>
            </a:solidFill>
            <a:prstDash val="solid"/>
            <a:miter lim="80"/>
            <a:headEnd len="sm" w="sm" type="none"/>
            <a:tailEnd len="sm" w="sm" type="none"/>
          </a:ln>
        </p:spPr>
      </p:cxnSp>
      <p:sp>
        <p:nvSpPr>
          <p:cNvPr id="305" name="Google Shape;305;g3f63418f6d4_0_50"/>
          <p:cNvSpPr txBox="1"/>
          <p:nvPr/>
        </p:nvSpPr>
        <p:spPr>
          <a:xfrm>
            <a:off x="674325" y="3000875"/>
            <a:ext cx="1689900" cy="81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000"/>
              <a:buFont typeface="Arial"/>
              <a:buNone/>
            </a:pPr>
            <a:r>
              <a:rPr b="1" lang="en-US" sz="2000">
                <a:solidFill>
                  <a:schemeClr val="dk1"/>
                </a:solidFill>
                <a:latin typeface="Sora"/>
                <a:ea typeface="Sora"/>
                <a:cs typeface="Sora"/>
                <a:sym typeface="Sora"/>
              </a:rPr>
              <a:t>Learner</a:t>
            </a:r>
            <a:endParaRPr b="1" sz="2000">
              <a:solidFill>
                <a:schemeClr val="dk1"/>
              </a:solidFill>
              <a:latin typeface="Sora"/>
              <a:ea typeface="Sora"/>
              <a:cs typeface="Sora"/>
              <a:sym typeface="Sora"/>
            </a:endParaRPr>
          </a:p>
          <a:p>
            <a:pPr indent="0" lvl="0" marL="0" rtl="0" algn="ctr">
              <a:spcBef>
                <a:spcPts val="0"/>
              </a:spcBef>
              <a:spcAft>
                <a:spcPts val="0"/>
              </a:spcAft>
              <a:buClr>
                <a:schemeClr val="dk1"/>
              </a:buClr>
              <a:buSzPts val="2000"/>
              <a:buFont typeface="Arial"/>
              <a:buNone/>
            </a:pPr>
            <a:r>
              <a:rPr b="1" lang="en-US" sz="2000">
                <a:solidFill>
                  <a:schemeClr val="dk1"/>
                </a:solidFill>
                <a:latin typeface="Sora"/>
                <a:ea typeface="Sora"/>
                <a:cs typeface="Sora"/>
                <a:sym typeface="Sora"/>
              </a:rPr>
              <a:t>Centered</a:t>
            </a:r>
            <a:endParaRPr sz="2800">
              <a:solidFill>
                <a:schemeClr val="dk1"/>
              </a:solidFill>
              <a:latin typeface="Open Sans"/>
              <a:ea typeface="Open Sans"/>
              <a:cs typeface="Open Sans"/>
              <a:sym typeface="Open Sans"/>
            </a:endParaRPr>
          </a:p>
        </p:txBody>
      </p:sp>
      <p:sp>
        <p:nvSpPr>
          <p:cNvPr id="306" name="Google Shape;306;g3f63418f6d4_0_50"/>
          <p:cNvSpPr txBox="1"/>
          <p:nvPr/>
        </p:nvSpPr>
        <p:spPr>
          <a:xfrm>
            <a:off x="3717038" y="3000875"/>
            <a:ext cx="1689900" cy="81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000">
                <a:solidFill>
                  <a:schemeClr val="dk1"/>
                </a:solidFill>
                <a:latin typeface="Open Sans"/>
                <a:ea typeface="Open Sans"/>
                <a:cs typeface="Open Sans"/>
                <a:sym typeface="Open Sans"/>
              </a:rPr>
              <a:t>Knowledge</a:t>
            </a:r>
            <a:endParaRPr b="1" sz="2000">
              <a:solidFill>
                <a:schemeClr val="dk1"/>
              </a:solidFill>
              <a:latin typeface="Open Sans"/>
              <a:ea typeface="Open Sans"/>
              <a:cs typeface="Open Sans"/>
              <a:sym typeface="Open Sans"/>
            </a:endParaRPr>
          </a:p>
          <a:p>
            <a:pPr indent="0" lvl="0" marL="0" rtl="0" algn="ctr">
              <a:spcBef>
                <a:spcPts val="0"/>
              </a:spcBef>
              <a:spcAft>
                <a:spcPts val="0"/>
              </a:spcAft>
              <a:buNone/>
            </a:pPr>
            <a:r>
              <a:rPr b="1" lang="en-US" sz="2000">
                <a:solidFill>
                  <a:schemeClr val="dk1"/>
                </a:solidFill>
                <a:latin typeface="Open Sans"/>
                <a:ea typeface="Open Sans"/>
                <a:cs typeface="Open Sans"/>
                <a:sym typeface="Open Sans"/>
              </a:rPr>
              <a:t>C</a:t>
            </a:r>
            <a:r>
              <a:rPr b="1" lang="en-US" sz="2000">
                <a:solidFill>
                  <a:schemeClr val="dk1"/>
                </a:solidFill>
                <a:latin typeface="Open Sans"/>
                <a:ea typeface="Open Sans"/>
                <a:cs typeface="Open Sans"/>
                <a:sym typeface="Open Sans"/>
              </a:rPr>
              <a:t>entered </a:t>
            </a:r>
            <a:endParaRPr b="1" sz="2000">
              <a:solidFill>
                <a:schemeClr val="dk1"/>
              </a:solidFill>
              <a:latin typeface="Open Sans"/>
              <a:ea typeface="Open Sans"/>
              <a:cs typeface="Open Sans"/>
              <a:sym typeface="Open Sans"/>
            </a:endParaRPr>
          </a:p>
        </p:txBody>
      </p:sp>
      <p:sp>
        <p:nvSpPr>
          <p:cNvPr id="307" name="Google Shape;307;g3f63418f6d4_0_50"/>
          <p:cNvSpPr txBox="1"/>
          <p:nvPr/>
        </p:nvSpPr>
        <p:spPr>
          <a:xfrm>
            <a:off x="6841150" y="2980350"/>
            <a:ext cx="1689900" cy="81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000">
                <a:solidFill>
                  <a:schemeClr val="dk1"/>
                </a:solidFill>
                <a:latin typeface="Open Sans"/>
                <a:ea typeface="Open Sans"/>
                <a:cs typeface="Open Sans"/>
                <a:sym typeface="Open Sans"/>
              </a:rPr>
              <a:t>Assessment Centered</a:t>
            </a:r>
            <a:endParaRPr b="1" sz="2000">
              <a:solidFill>
                <a:schemeClr val="dk1"/>
              </a:solidFill>
              <a:latin typeface="Open Sans"/>
              <a:ea typeface="Open Sans"/>
              <a:cs typeface="Open Sans"/>
              <a:sym typeface="Open Sans"/>
            </a:endParaRPr>
          </a:p>
        </p:txBody>
      </p:sp>
      <p:sp>
        <p:nvSpPr>
          <p:cNvPr id="308" name="Google Shape;308;g3f63418f6d4_0_50"/>
          <p:cNvSpPr txBox="1"/>
          <p:nvPr/>
        </p:nvSpPr>
        <p:spPr>
          <a:xfrm>
            <a:off x="9827450" y="2980350"/>
            <a:ext cx="1689900" cy="81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000">
                <a:solidFill>
                  <a:schemeClr val="dk1"/>
                </a:solidFill>
                <a:latin typeface="Open Sans"/>
                <a:ea typeface="Open Sans"/>
                <a:cs typeface="Open Sans"/>
                <a:sym typeface="Open Sans"/>
              </a:rPr>
              <a:t>Community</a:t>
            </a:r>
            <a:endParaRPr b="1" sz="2000">
              <a:solidFill>
                <a:schemeClr val="dk1"/>
              </a:solidFill>
              <a:latin typeface="Open Sans"/>
              <a:ea typeface="Open Sans"/>
              <a:cs typeface="Open Sans"/>
              <a:sym typeface="Open Sans"/>
            </a:endParaRPr>
          </a:p>
          <a:p>
            <a:pPr indent="0" lvl="0" marL="0" rtl="0" algn="ctr">
              <a:spcBef>
                <a:spcPts val="0"/>
              </a:spcBef>
              <a:spcAft>
                <a:spcPts val="0"/>
              </a:spcAft>
              <a:buNone/>
            </a:pPr>
            <a:r>
              <a:rPr b="1" lang="en-US" sz="2000">
                <a:solidFill>
                  <a:schemeClr val="dk1"/>
                </a:solidFill>
                <a:latin typeface="Open Sans"/>
                <a:ea typeface="Open Sans"/>
                <a:cs typeface="Open Sans"/>
                <a:sym typeface="Open Sans"/>
              </a:rPr>
              <a:t>Centered</a:t>
            </a:r>
            <a:endParaRPr b="1" sz="2000">
              <a:solidFill>
                <a:schemeClr val="dk1"/>
              </a:solidFill>
              <a:latin typeface="Open Sans"/>
              <a:ea typeface="Open Sans"/>
              <a:cs typeface="Open Sans"/>
              <a:sym typeface="Open Sans"/>
            </a:endParaRPr>
          </a:p>
        </p:txBody>
      </p:sp>
      <p:sp>
        <p:nvSpPr>
          <p:cNvPr id="309" name="Google Shape;309;g3f63418f6d4_0_50"/>
          <p:cNvSpPr txBox="1"/>
          <p:nvPr/>
        </p:nvSpPr>
        <p:spPr>
          <a:xfrm>
            <a:off x="418800" y="4581475"/>
            <a:ext cx="2034900" cy="38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700">
                <a:solidFill>
                  <a:schemeClr val="dk1"/>
                </a:solidFill>
                <a:latin typeface="Sora"/>
                <a:ea typeface="Sora"/>
                <a:cs typeface="Sora"/>
                <a:sym typeface="Sora"/>
              </a:rPr>
              <a:t>LEARNER</a:t>
            </a:r>
            <a:endParaRPr b="1" sz="1700">
              <a:solidFill>
                <a:schemeClr val="dk1"/>
              </a:solidFill>
              <a:latin typeface="Sora"/>
              <a:ea typeface="Sora"/>
              <a:cs typeface="Sora"/>
              <a:sym typeface="Sora"/>
            </a:endParaRPr>
          </a:p>
        </p:txBody>
      </p:sp>
      <p:sp>
        <p:nvSpPr>
          <p:cNvPr id="310" name="Google Shape;310;g3f63418f6d4_0_50"/>
          <p:cNvSpPr txBox="1"/>
          <p:nvPr/>
        </p:nvSpPr>
        <p:spPr>
          <a:xfrm>
            <a:off x="3544550" y="4581475"/>
            <a:ext cx="2034900" cy="38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700">
                <a:solidFill>
                  <a:schemeClr val="dk1"/>
                </a:solidFill>
                <a:latin typeface="Sora"/>
                <a:ea typeface="Sora"/>
                <a:cs typeface="Sora"/>
                <a:sym typeface="Sora"/>
              </a:rPr>
              <a:t>PROGRAM</a:t>
            </a:r>
            <a:endParaRPr b="1" sz="1700">
              <a:solidFill>
                <a:schemeClr val="dk1"/>
              </a:solidFill>
              <a:latin typeface="Sora"/>
              <a:ea typeface="Sora"/>
              <a:cs typeface="Sora"/>
              <a:sym typeface="Sora"/>
            </a:endParaRPr>
          </a:p>
        </p:txBody>
      </p:sp>
      <p:sp>
        <p:nvSpPr>
          <p:cNvPr id="311" name="Google Shape;311;g3f63418f6d4_0_50"/>
          <p:cNvSpPr txBox="1"/>
          <p:nvPr/>
        </p:nvSpPr>
        <p:spPr>
          <a:xfrm>
            <a:off x="8601900" y="4581475"/>
            <a:ext cx="1225500" cy="38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700">
                <a:solidFill>
                  <a:schemeClr val="dk1"/>
                </a:solidFill>
                <a:latin typeface="Sora"/>
                <a:ea typeface="Sora"/>
                <a:cs typeface="Sora"/>
                <a:sym typeface="Sora"/>
              </a:rPr>
              <a:t>SYSTEMS</a:t>
            </a:r>
            <a:endParaRPr b="1" sz="1700">
              <a:solidFill>
                <a:schemeClr val="dk1"/>
              </a:solidFill>
              <a:latin typeface="Sora"/>
              <a:ea typeface="Sora"/>
              <a:cs typeface="Sora"/>
              <a:sym typeface="Sora"/>
            </a:endParaRPr>
          </a:p>
        </p:txBody>
      </p:sp>
      <p:cxnSp>
        <p:nvCxnSpPr>
          <p:cNvPr id="312" name="Google Shape;312;g3f63418f6d4_0_50"/>
          <p:cNvCxnSpPr/>
          <p:nvPr/>
        </p:nvCxnSpPr>
        <p:spPr>
          <a:xfrm>
            <a:off x="9767200" y="4800550"/>
            <a:ext cx="1099200" cy="0"/>
          </a:xfrm>
          <a:prstGeom prst="straightConnector1">
            <a:avLst/>
          </a:prstGeom>
          <a:noFill/>
          <a:ln cap="flat" cmpd="sng" w="9525">
            <a:solidFill>
              <a:schemeClr val="dk1"/>
            </a:solidFill>
            <a:prstDash val="solid"/>
            <a:round/>
            <a:headEnd len="med" w="med" type="none"/>
            <a:tailEnd len="med" w="med" type="none"/>
          </a:ln>
        </p:spPr>
      </p:cxnSp>
      <p:cxnSp>
        <p:nvCxnSpPr>
          <p:cNvPr id="313" name="Google Shape;313;g3f63418f6d4_0_50"/>
          <p:cNvCxnSpPr/>
          <p:nvPr/>
        </p:nvCxnSpPr>
        <p:spPr>
          <a:xfrm>
            <a:off x="7552475" y="4800550"/>
            <a:ext cx="1099200" cy="0"/>
          </a:xfrm>
          <a:prstGeom prst="straightConnector1">
            <a:avLst/>
          </a:prstGeom>
          <a:noFill/>
          <a:ln cap="flat" cmpd="sng" w="9525">
            <a:solidFill>
              <a:schemeClr val="dk1"/>
            </a:solidFill>
            <a:prstDash val="solid"/>
            <a:round/>
            <a:headEnd len="med" w="med" type="none"/>
            <a:tailEnd len="med" w="med" type="none"/>
          </a:ln>
        </p:spPr>
      </p:cxnSp>
      <p:cxnSp>
        <p:nvCxnSpPr>
          <p:cNvPr id="314" name="Google Shape;314;g3f63418f6d4_0_50"/>
          <p:cNvCxnSpPr/>
          <p:nvPr/>
        </p:nvCxnSpPr>
        <p:spPr>
          <a:xfrm rot="10800000">
            <a:off x="7550375" y="4476850"/>
            <a:ext cx="2100" cy="323700"/>
          </a:xfrm>
          <a:prstGeom prst="straightConnector1">
            <a:avLst/>
          </a:prstGeom>
          <a:noFill/>
          <a:ln cap="flat" cmpd="sng" w="9525">
            <a:solidFill>
              <a:schemeClr val="dk1"/>
            </a:solidFill>
            <a:prstDash val="solid"/>
            <a:round/>
            <a:headEnd len="med" w="med" type="none"/>
            <a:tailEnd len="med" w="med" type="none"/>
          </a:ln>
        </p:spPr>
      </p:cxnSp>
      <p:cxnSp>
        <p:nvCxnSpPr>
          <p:cNvPr id="315" name="Google Shape;315;g3f63418f6d4_0_50"/>
          <p:cNvCxnSpPr/>
          <p:nvPr/>
        </p:nvCxnSpPr>
        <p:spPr>
          <a:xfrm rot="10800000">
            <a:off x="10866400" y="4476850"/>
            <a:ext cx="2100" cy="32370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5"/>
          <p:cNvSpPr txBox="1"/>
          <p:nvPr/>
        </p:nvSpPr>
        <p:spPr>
          <a:xfrm>
            <a:off x="516200" y="444500"/>
            <a:ext cx="87039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Learner-Centered Learning</a:t>
            </a:r>
            <a:endParaRPr b="1" i="0" sz="6400" u="none" cap="none" strike="noStrike">
              <a:solidFill>
                <a:schemeClr val="dk1"/>
              </a:solidFill>
              <a:latin typeface="Sora"/>
              <a:ea typeface="Sora"/>
              <a:cs typeface="Sora"/>
              <a:sym typeface="Sora"/>
            </a:endParaRPr>
          </a:p>
        </p:txBody>
      </p:sp>
      <p:sp>
        <p:nvSpPr>
          <p:cNvPr id="322" name="Google Shape;322;p5"/>
          <p:cNvSpPr txBox="1"/>
          <p:nvPr/>
        </p:nvSpPr>
        <p:spPr>
          <a:xfrm>
            <a:off x="502925" y="1204575"/>
            <a:ext cx="11038800" cy="57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US" sz="1700">
                <a:solidFill>
                  <a:schemeClr val="dk1"/>
                </a:solidFill>
                <a:latin typeface="Sora"/>
                <a:ea typeface="Sora"/>
                <a:cs typeface="Sora"/>
                <a:sym typeface="Sora"/>
              </a:rPr>
              <a:t>A learner-centered classroom:</a:t>
            </a:r>
            <a:endParaRPr i="0" sz="1700" u="none" cap="none" strike="noStrike">
              <a:solidFill>
                <a:schemeClr val="dk1"/>
              </a:solidFill>
              <a:latin typeface="Sora"/>
              <a:ea typeface="Sora"/>
              <a:cs typeface="Sora"/>
              <a:sym typeface="Sora"/>
            </a:endParaRPr>
          </a:p>
        </p:txBody>
      </p:sp>
      <p:sp>
        <p:nvSpPr>
          <p:cNvPr id="323" name="Google Shape;323;p5"/>
          <p:cNvSpPr txBox="1"/>
          <p:nvPr/>
        </p:nvSpPr>
        <p:spPr>
          <a:xfrm>
            <a:off x="680750" y="2291800"/>
            <a:ext cx="6546900" cy="42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lang="en-US" sz="1900">
                <a:solidFill>
                  <a:schemeClr val="dk1"/>
                </a:solidFill>
                <a:latin typeface="Sora"/>
                <a:ea typeface="Sora"/>
                <a:cs typeface="Sora"/>
                <a:sym typeface="Sora"/>
              </a:rPr>
              <a:t>Starts with students' prior knowledge. </a:t>
            </a:r>
            <a:endParaRPr i="0" sz="1900" u="none" cap="none" strike="noStrike">
              <a:solidFill>
                <a:schemeClr val="dk1"/>
              </a:solidFill>
              <a:latin typeface="Sora"/>
              <a:ea typeface="Sora"/>
              <a:cs typeface="Sora"/>
              <a:sym typeface="Sora"/>
            </a:endParaRPr>
          </a:p>
        </p:txBody>
      </p:sp>
      <p:sp>
        <p:nvSpPr>
          <p:cNvPr id="324" name="Google Shape;324;p5"/>
          <p:cNvSpPr txBox="1"/>
          <p:nvPr/>
        </p:nvSpPr>
        <p:spPr>
          <a:xfrm>
            <a:off x="662650" y="3208700"/>
            <a:ext cx="8042700" cy="42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lang="en-US" sz="1900">
                <a:solidFill>
                  <a:schemeClr val="dk1"/>
                </a:solidFill>
                <a:latin typeface="Sora"/>
                <a:ea typeface="Sora"/>
                <a:cs typeface="Sora"/>
                <a:sym typeface="Sora"/>
              </a:rPr>
              <a:t>Understands learners' interests and goals. </a:t>
            </a:r>
            <a:endParaRPr i="0" sz="1900" u="none" cap="none" strike="noStrike">
              <a:solidFill>
                <a:schemeClr val="dk1"/>
              </a:solidFill>
              <a:latin typeface="Sora"/>
              <a:ea typeface="Sora"/>
              <a:cs typeface="Sora"/>
              <a:sym typeface="Sora"/>
            </a:endParaRPr>
          </a:p>
        </p:txBody>
      </p:sp>
      <p:sp>
        <p:nvSpPr>
          <p:cNvPr id="325" name="Google Shape;325;p5"/>
          <p:cNvSpPr txBox="1"/>
          <p:nvPr/>
        </p:nvSpPr>
        <p:spPr>
          <a:xfrm>
            <a:off x="662663" y="4125600"/>
            <a:ext cx="8042700" cy="42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900">
                <a:solidFill>
                  <a:schemeClr val="dk1"/>
                </a:solidFill>
                <a:latin typeface="Sora"/>
                <a:ea typeface="Sora"/>
                <a:cs typeface="Sora"/>
                <a:sym typeface="Sora"/>
              </a:rPr>
              <a:t>Identifies misconceptions before teaching.</a:t>
            </a:r>
            <a:endParaRPr sz="1900">
              <a:solidFill>
                <a:schemeClr val="dk1"/>
              </a:solidFill>
              <a:latin typeface="Sora"/>
              <a:ea typeface="Sora"/>
              <a:cs typeface="Sora"/>
              <a:sym typeface="Sora"/>
            </a:endParaRPr>
          </a:p>
        </p:txBody>
      </p:sp>
      <p:sp>
        <p:nvSpPr>
          <p:cNvPr id="326" name="Google Shape;326;p5"/>
          <p:cNvSpPr/>
          <p:nvPr/>
        </p:nvSpPr>
        <p:spPr>
          <a:xfrm>
            <a:off x="8814275" y="2880600"/>
            <a:ext cx="2194500" cy="22308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i="0" sz="1400" u="none" cap="none" strike="noStrike">
              <a:solidFill>
                <a:schemeClr val="dk1"/>
              </a:solidFill>
              <a:latin typeface="Sora"/>
              <a:ea typeface="Sora"/>
              <a:cs typeface="Sora"/>
              <a:sym typeface="Sora"/>
            </a:endParaRPr>
          </a:p>
        </p:txBody>
      </p:sp>
      <p:sp>
        <p:nvSpPr>
          <p:cNvPr id="327" name="Google Shape;327;p5"/>
          <p:cNvSpPr txBox="1"/>
          <p:nvPr/>
        </p:nvSpPr>
        <p:spPr>
          <a:xfrm>
            <a:off x="8953175" y="2998800"/>
            <a:ext cx="1916700" cy="199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i="1" lang="en-US" sz="2100">
                <a:solidFill>
                  <a:schemeClr val="dk1"/>
                </a:solidFill>
                <a:latin typeface="Sora"/>
                <a:ea typeface="Sora"/>
                <a:cs typeface="Sora"/>
                <a:sym typeface="Sora"/>
              </a:rPr>
              <a:t>What do my students already know before I begin?</a:t>
            </a:r>
            <a:endParaRPr i="0" sz="3000" u="none" cap="none" strike="noStrike">
              <a:solidFill>
                <a:schemeClr val="dk1"/>
              </a:solidFill>
              <a:latin typeface="Sora"/>
              <a:ea typeface="Sora"/>
              <a:cs typeface="Sora"/>
              <a:sym typeface="Sora"/>
            </a:endParaRPr>
          </a:p>
        </p:txBody>
      </p:sp>
      <p:sp>
        <p:nvSpPr>
          <p:cNvPr id="328" name="Google Shape;328;p5"/>
          <p:cNvSpPr/>
          <p:nvPr/>
        </p:nvSpPr>
        <p:spPr>
          <a:xfrm>
            <a:off x="569247" y="2161315"/>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329" name="Google Shape;329;p5"/>
          <p:cNvSpPr/>
          <p:nvPr/>
        </p:nvSpPr>
        <p:spPr>
          <a:xfrm>
            <a:off x="553750" y="4055521"/>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330" name="Google Shape;330;p5"/>
          <p:cNvSpPr/>
          <p:nvPr/>
        </p:nvSpPr>
        <p:spPr>
          <a:xfrm>
            <a:off x="569247" y="3133120"/>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331" name="Google Shape;331;p5"/>
          <p:cNvSpPr txBox="1"/>
          <p:nvPr/>
        </p:nvSpPr>
        <p:spPr>
          <a:xfrm rot="-5400000">
            <a:off x="-740175" y="3815101"/>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6E7C84"/>
                </a:solidFill>
                <a:latin typeface="Sora"/>
                <a:ea typeface="Sora"/>
                <a:cs typeface="Sora"/>
                <a:sym typeface="Sora"/>
              </a:rPr>
              <a:t>Key Characteristics</a:t>
            </a:r>
            <a:endParaRPr i="0" sz="1400" u="none" cap="none" strike="noStrike">
              <a:solidFill>
                <a:srgbClr val="6E7C84"/>
              </a:solidFill>
              <a:latin typeface="Sora"/>
              <a:ea typeface="Sora"/>
              <a:cs typeface="Sora"/>
              <a:sym typeface="Sora"/>
            </a:endParaRPr>
          </a:p>
        </p:txBody>
      </p:sp>
      <p:sp>
        <p:nvSpPr>
          <p:cNvPr id="332" name="Google Shape;332;p5"/>
          <p:cNvSpPr/>
          <p:nvPr/>
        </p:nvSpPr>
        <p:spPr>
          <a:xfrm>
            <a:off x="553747" y="49185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333" name="Google Shape;333;p5"/>
          <p:cNvSpPr txBox="1"/>
          <p:nvPr/>
        </p:nvSpPr>
        <p:spPr>
          <a:xfrm>
            <a:off x="662638" y="4977925"/>
            <a:ext cx="8042700" cy="42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US" sz="1900">
                <a:solidFill>
                  <a:schemeClr val="dk1"/>
                </a:solidFill>
                <a:latin typeface="Sora"/>
                <a:ea typeface="Sora"/>
                <a:cs typeface="Sora"/>
                <a:sym typeface="Sora"/>
              </a:rPr>
              <a:t>Adapts instruction to learners' needs.</a:t>
            </a:r>
            <a:endParaRPr sz="1900">
              <a:solidFill>
                <a:schemeClr val="dk1"/>
              </a:solidFill>
              <a:latin typeface="Sora"/>
              <a:ea typeface="Sora"/>
              <a:cs typeface="Sora"/>
              <a:sym typeface="Sora"/>
            </a:endParaRPr>
          </a:p>
        </p:txBody>
      </p:sp>
      <p:sp>
        <p:nvSpPr>
          <p:cNvPr id="334" name="Google Shape;334;p5"/>
          <p:cNvSpPr txBox="1"/>
          <p:nvPr/>
        </p:nvSpPr>
        <p:spPr>
          <a:xfrm>
            <a:off x="8824175" y="2410325"/>
            <a:ext cx="2174700" cy="42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solidFill>
                  <a:schemeClr val="dk1"/>
                </a:solidFill>
                <a:latin typeface="Sora"/>
                <a:ea typeface="Sora"/>
                <a:cs typeface="Sora"/>
                <a:sym typeface="Sora"/>
              </a:rPr>
              <a:t>Ask Yourself</a:t>
            </a:r>
            <a:endParaRPr b="1" sz="1900">
              <a:solidFill>
                <a:schemeClr val="dk1"/>
              </a:solidFill>
              <a:latin typeface="Sora"/>
              <a:ea typeface="Sora"/>
              <a:cs typeface="Sora"/>
              <a:sym typeface="Sor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9" name="Shape 339"/>
        <p:cNvGrpSpPr/>
        <p:nvPr/>
      </p:nvGrpSpPr>
      <p:grpSpPr>
        <a:xfrm>
          <a:off x="0" y="0"/>
          <a:ext cx="0" cy="0"/>
          <a:chOff x="0" y="0"/>
          <a:chExt cx="0" cy="0"/>
        </a:xfrm>
      </p:grpSpPr>
      <p:sp>
        <p:nvSpPr>
          <p:cNvPr id="340" name="Google Shape;340;g3f97ba63f32_0_1"/>
          <p:cNvSpPr txBox="1"/>
          <p:nvPr/>
        </p:nvSpPr>
        <p:spPr>
          <a:xfrm>
            <a:off x="522075" y="559525"/>
            <a:ext cx="11335200" cy="584100"/>
          </a:xfrm>
          <a:prstGeom prst="rect">
            <a:avLst/>
          </a:prstGeom>
          <a:noFill/>
          <a:ln>
            <a:noFill/>
          </a:ln>
        </p:spPr>
        <p:txBody>
          <a:bodyPr anchorCtr="0" anchor="t" bIns="42000" lIns="0" spcFirstLastPara="1" rIns="84050" wrap="square" tIns="0">
            <a:spAutoFit/>
          </a:bodyPr>
          <a:lstStyle/>
          <a:p>
            <a:pPr indent="0" lvl="0" marL="0" marR="0" rtl="0" algn="l">
              <a:lnSpc>
                <a:spcPct val="115000"/>
              </a:lnSpc>
              <a:spcBef>
                <a:spcPts val="1655"/>
              </a:spcBef>
              <a:spcAft>
                <a:spcPts val="0"/>
              </a:spcAft>
              <a:buClr>
                <a:schemeClr val="dk1"/>
              </a:buClr>
              <a:buSzPts val="1011"/>
              <a:buFont typeface="Arial"/>
              <a:buNone/>
            </a:pPr>
            <a:r>
              <a:rPr b="1" lang="en-US" sz="3520">
                <a:solidFill>
                  <a:schemeClr val="dk1"/>
                </a:solidFill>
                <a:latin typeface="Sora"/>
                <a:ea typeface="Sora"/>
                <a:cs typeface="Sora"/>
                <a:sym typeface="Sora"/>
              </a:rPr>
              <a:t>How AI Supports Learner-Centered Classrooms</a:t>
            </a:r>
            <a:endParaRPr b="1" i="0" sz="5083" u="none" cap="none" strike="noStrike">
              <a:solidFill>
                <a:schemeClr val="dk1"/>
              </a:solidFill>
              <a:latin typeface="Sora"/>
              <a:ea typeface="Sora"/>
              <a:cs typeface="Sora"/>
              <a:sym typeface="Sora"/>
            </a:endParaRPr>
          </a:p>
        </p:txBody>
      </p:sp>
      <p:sp>
        <p:nvSpPr>
          <p:cNvPr id="341" name="Google Shape;341;g3f97ba63f32_0_1"/>
          <p:cNvSpPr/>
          <p:nvPr/>
        </p:nvSpPr>
        <p:spPr>
          <a:xfrm>
            <a:off x="522075" y="2103851"/>
            <a:ext cx="318900" cy="378300"/>
          </a:xfrm>
          <a:prstGeom prst="roundRect">
            <a:avLst>
              <a:gd fmla="val 16667" name="adj"/>
            </a:avLst>
          </a:prstGeom>
          <a:solidFill>
            <a:schemeClr val="accent5"/>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i="0" sz="2139" u="none" cap="none" strike="noStrike">
              <a:solidFill>
                <a:srgbClr val="000000"/>
              </a:solidFill>
              <a:latin typeface="Sora"/>
              <a:ea typeface="Sora"/>
              <a:cs typeface="Sora"/>
              <a:sym typeface="Sora"/>
            </a:endParaRPr>
          </a:p>
        </p:txBody>
      </p:sp>
      <p:sp>
        <p:nvSpPr>
          <p:cNvPr id="342" name="Google Shape;342;g3f97ba63f32_0_1"/>
          <p:cNvSpPr/>
          <p:nvPr/>
        </p:nvSpPr>
        <p:spPr>
          <a:xfrm>
            <a:off x="522075" y="2842414"/>
            <a:ext cx="318900" cy="378300"/>
          </a:xfrm>
          <a:prstGeom prst="roundRect">
            <a:avLst>
              <a:gd fmla="val 16667" name="adj"/>
            </a:avLst>
          </a:prstGeom>
          <a:solidFill>
            <a:schemeClr val="accent4"/>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i="0" sz="2139" u="none" cap="none" strike="noStrike">
              <a:solidFill>
                <a:srgbClr val="000000"/>
              </a:solidFill>
              <a:latin typeface="Sora"/>
              <a:ea typeface="Sora"/>
              <a:cs typeface="Sora"/>
              <a:sym typeface="Sora"/>
            </a:endParaRPr>
          </a:p>
        </p:txBody>
      </p:sp>
      <p:sp>
        <p:nvSpPr>
          <p:cNvPr id="343" name="Google Shape;343;g3f97ba63f32_0_1"/>
          <p:cNvSpPr/>
          <p:nvPr/>
        </p:nvSpPr>
        <p:spPr>
          <a:xfrm>
            <a:off x="522075" y="3580977"/>
            <a:ext cx="318900" cy="378300"/>
          </a:xfrm>
          <a:prstGeom prst="roundRect">
            <a:avLst>
              <a:gd fmla="val 16667" name="adj"/>
            </a:avLst>
          </a:prstGeom>
          <a:solidFill>
            <a:schemeClr val="accent2"/>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i="0" sz="2139" u="none" cap="none" strike="noStrike">
              <a:solidFill>
                <a:srgbClr val="000000"/>
              </a:solidFill>
              <a:latin typeface="Sora"/>
              <a:ea typeface="Sora"/>
              <a:cs typeface="Sora"/>
              <a:sym typeface="Sora"/>
            </a:endParaRPr>
          </a:p>
        </p:txBody>
      </p:sp>
      <p:sp>
        <p:nvSpPr>
          <p:cNvPr id="344" name="Google Shape;344;g3f97ba63f32_0_1"/>
          <p:cNvSpPr/>
          <p:nvPr/>
        </p:nvSpPr>
        <p:spPr>
          <a:xfrm>
            <a:off x="522075" y="4308172"/>
            <a:ext cx="318900" cy="378300"/>
          </a:xfrm>
          <a:prstGeom prst="roundRect">
            <a:avLst>
              <a:gd fmla="val 16667" name="adj"/>
            </a:avLst>
          </a:prstGeom>
          <a:solidFill>
            <a:srgbClr val="7E37F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i="0" sz="2139" u="none" cap="none" strike="noStrike">
              <a:solidFill>
                <a:srgbClr val="000000"/>
              </a:solidFill>
              <a:latin typeface="Sora"/>
              <a:ea typeface="Sora"/>
              <a:cs typeface="Sora"/>
              <a:sym typeface="Sora"/>
            </a:endParaRPr>
          </a:p>
        </p:txBody>
      </p:sp>
      <p:sp>
        <p:nvSpPr>
          <p:cNvPr id="345" name="Google Shape;345;g3f97ba63f32_0_1"/>
          <p:cNvSpPr/>
          <p:nvPr/>
        </p:nvSpPr>
        <p:spPr>
          <a:xfrm>
            <a:off x="522075" y="5046735"/>
            <a:ext cx="318900" cy="378300"/>
          </a:xfrm>
          <a:prstGeom prst="roundRect">
            <a:avLst>
              <a:gd fmla="val 16667" name="adj"/>
            </a:avLst>
          </a:prstGeom>
          <a:solidFill>
            <a:schemeClr val="accent6"/>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i="0" sz="2139" u="none" cap="none" strike="noStrike">
              <a:solidFill>
                <a:srgbClr val="000000"/>
              </a:solidFill>
              <a:latin typeface="Sora"/>
              <a:ea typeface="Sora"/>
              <a:cs typeface="Sora"/>
              <a:sym typeface="Sora"/>
            </a:endParaRPr>
          </a:p>
        </p:txBody>
      </p:sp>
      <p:sp>
        <p:nvSpPr>
          <p:cNvPr id="346" name="Google Shape;346;g3f97ba63f32_0_1"/>
          <p:cNvSpPr txBox="1"/>
          <p:nvPr/>
        </p:nvSpPr>
        <p:spPr>
          <a:xfrm>
            <a:off x="1065498" y="2103875"/>
            <a:ext cx="7068600" cy="4197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740">
                <a:latin typeface="Sora"/>
                <a:ea typeface="Sora"/>
                <a:cs typeface="Sora"/>
                <a:sym typeface="Sora"/>
              </a:rPr>
              <a:t>Personalize learning paths. </a:t>
            </a:r>
            <a:endParaRPr i="0" sz="1740" u="none" cap="none" strike="noStrike">
              <a:solidFill>
                <a:srgbClr val="000000"/>
              </a:solidFill>
              <a:latin typeface="Sora"/>
              <a:ea typeface="Sora"/>
              <a:cs typeface="Sora"/>
              <a:sym typeface="Sora"/>
            </a:endParaRPr>
          </a:p>
        </p:txBody>
      </p:sp>
      <p:sp>
        <p:nvSpPr>
          <p:cNvPr id="347" name="Google Shape;347;g3f97ba63f32_0_1"/>
          <p:cNvSpPr txBox="1"/>
          <p:nvPr/>
        </p:nvSpPr>
        <p:spPr>
          <a:xfrm>
            <a:off x="1065512" y="2842413"/>
            <a:ext cx="6234000" cy="419700"/>
          </a:xfrm>
          <a:prstGeom prst="rect">
            <a:avLst/>
          </a:prstGeom>
          <a:noFill/>
          <a:ln>
            <a:noFill/>
          </a:ln>
        </p:spPr>
        <p:txBody>
          <a:bodyPr anchorCtr="0" anchor="t" bIns="99450" lIns="99450" spcFirstLastPara="1" rIns="99450" wrap="square" tIns="99450">
            <a:noAutofit/>
          </a:bodyPr>
          <a:lstStyle/>
          <a:p>
            <a:pPr indent="0" lvl="0" marL="0" rtl="0" algn="l">
              <a:spcBef>
                <a:spcPts val="0"/>
              </a:spcBef>
              <a:spcAft>
                <a:spcPts val="0"/>
              </a:spcAft>
              <a:buClr>
                <a:schemeClr val="dk1"/>
              </a:buClr>
              <a:buSzPts val="1100"/>
              <a:buFont typeface="Arial"/>
              <a:buNone/>
            </a:pPr>
            <a:r>
              <a:rPr lang="en-US" sz="1740">
                <a:latin typeface="Sora"/>
                <a:ea typeface="Sora"/>
                <a:cs typeface="Sora"/>
                <a:sym typeface="Sora"/>
              </a:rPr>
              <a:t>Identify learning gaps.</a:t>
            </a:r>
            <a:endParaRPr sz="1740">
              <a:latin typeface="Sora"/>
              <a:ea typeface="Sora"/>
              <a:cs typeface="Sora"/>
              <a:sym typeface="Sora"/>
            </a:endParaRPr>
          </a:p>
          <a:p>
            <a:pPr indent="0" lvl="0" marL="0" rtl="0" algn="l">
              <a:spcBef>
                <a:spcPts val="0"/>
              </a:spcBef>
              <a:spcAft>
                <a:spcPts val="0"/>
              </a:spcAft>
              <a:buClr>
                <a:schemeClr val="dk1"/>
              </a:buClr>
              <a:buSzPts val="1100"/>
              <a:buFont typeface="Arial"/>
              <a:buNone/>
            </a:pPr>
            <a:r>
              <a:t/>
            </a:r>
            <a:endParaRPr sz="1740">
              <a:latin typeface="Sora"/>
              <a:ea typeface="Sora"/>
              <a:cs typeface="Sora"/>
              <a:sym typeface="Sora"/>
            </a:endParaRPr>
          </a:p>
          <a:p>
            <a:pPr indent="0" lvl="0" marL="0" marR="0" rtl="0" algn="l">
              <a:lnSpc>
                <a:spcPct val="100000"/>
              </a:lnSpc>
              <a:spcBef>
                <a:spcPts val="0"/>
              </a:spcBef>
              <a:spcAft>
                <a:spcPts val="0"/>
              </a:spcAft>
              <a:buClr>
                <a:srgbClr val="000000"/>
              </a:buClr>
              <a:buSzPts val="1740"/>
              <a:buFont typeface="Arial"/>
              <a:buNone/>
            </a:pPr>
            <a:r>
              <a:t/>
            </a:r>
            <a:endParaRPr sz="1740">
              <a:latin typeface="Sora"/>
              <a:ea typeface="Sora"/>
              <a:cs typeface="Sora"/>
              <a:sym typeface="Sora"/>
            </a:endParaRPr>
          </a:p>
        </p:txBody>
      </p:sp>
      <p:sp>
        <p:nvSpPr>
          <p:cNvPr id="348" name="Google Shape;348;g3f97ba63f32_0_1"/>
          <p:cNvSpPr txBox="1"/>
          <p:nvPr/>
        </p:nvSpPr>
        <p:spPr>
          <a:xfrm>
            <a:off x="1065512" y="3560144"/>
            <a:ext cx="6234000" cy="4197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740">
                <a:latin typeface="Sora"/>
                <a:ea typeface="Sora"/>
                <a:cs typeface="Sora"/>
                <a:sym typeface="Sora"/>
              </a:rPr>
              <a:t>Adapt content difficulty. </a:t>
            </a:r>
            <a:endParaRPr i="0" sz="1740" u="none" cap="none" strike="noStrike">
              <a:solidFill>
                <a:srgbClr val="000000"/>
              </a:solidFill>
              <a:latin typeface="Sora"/>
              <a:ea typeface="Sora"/>
              <a:cs typeface="Sora"/>
              <a:sym typeface="Sora"/>
            </a:endParaRPr>
          </a:p>
        </p:txBody>
      </p:sp>
      <p:sp>
        <p:nvSpPr>
          <p:cNvPr id="349" name="Google Shape;349;g3f97ba63f32_0_1"/>
          <p:cNvSpPr txBox="1"/>
          <p:nvPr/>
        </p:nvSpPr>
        <p:spPr>
          <a:xfrm>
            <a:off x="1065512" y="4323398"/>
            <a:ext cx="6234000" cy="4197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740">
                <a:latin typeface="Sora"/>
                <a:ea typeface="Sora"/>
                <a:cs typeface="Sora"/>
                <a:sym typeface="Sora"/>
              </a:rPr>
              <a:t>Provide individualized support. </a:t>
            </a:r>
            <a:endParaRPr i="0" sz="1740" u="none" cap="none" strike="noStrike">
              <a:solidFill>
                <a:srgbClr val="000000"/>
              </a:solidFill>
              <a:latin typeface="Sora"/>
              <a:ea typeface="Sora"/>
              <a:cs typeface="Sora"/>
              <a:sym typeface="Sora"/>
            </a:endParaRPr>
          </a:p>
        </p:txBody>
      </p:sp>
      <p:sp>
        <p:nvSpPr>
          <p:cNvPr id="350" name="Google Shape;350;g3f97ba63f32_0_1"/>
          <p:cNvSpPr txBox="1"/>
          <p:nvPr/>
        </p:nvSpPr>
        <p:spPr>
          <a:xfrm>
            <a:off x="1065498" y="5016400"/>
            <a:ext cx="7155000" cy="4197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740">
                <a:latin typeface="Sora"/>
                <a:ea typeface="Sora"/>
                <a:cs typeface="Sora"/>
                <a:sym typeface="Sora"/>
              </a:rPr>
              <a:t>Recommend additional practice. </a:t>
            </a:r>
            <a:endParaRPr i="0" sz="1740" u="none" cap="none" strike="noStrike">
              <a:solidFill>
                <a:srgbClr val="000000"/>
              </a:solidFill>
              <a:latin typeface="Sora"/>
              <a:ea typeface="Sora"/>
              <a:cs typeface="Sora"/>
              <a:sym typeface="Sora"/>
            </a:endParaRPr>
          </a:p>
        </p:txBody>
      </p:sp>
      <p:sp>
        <p:nvSpPr>
          <p:cNvPr id="351" name="Google Shape;351;g3f97ba63f32_0_1"/>
          <p:cNvSpPr txBox="1"/>
          <p:nvPr/>
        </p:nvSpPr>
        <p:spPr>
          <a:xfrm>
            <a:off x="522087" y="1323876"/>
            <a:ext cx="6234000" cy="4197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740">
                <a:latin typeface="Sora"/>
                <a:ea typeface="Sora"/>
                <a:cs typeface="Sora"/>
                <a:sym typeface="Sora"/>
              </a:rPr>
              <a:t>AI can help educators:</a:t>
            </a:r>
            <a:endParaRPr i="0" sz="1740" u="none" cap="none" strike="noStrike">
              <a:solidFill>
                <a:srgbClr val="000000"/>
              </a:solidFill>
              <a:latin typeface="Sora"/>
              <a:ea typeface="Sora"/>
              <a:cs typeface="Sora"/>
              <a:sym typeface="Sor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6" name="Shape 356"/>
        <p:cNvGrpSpPr/>
        <p:nvPr/>
      </p:nvGrpSpPr>
      <p:grpSpPr>
        <a:xfrm>
          <a:off x="0" y="0"/>
          <a:ext cx="0" cy="0"/>
          <a:chOff x="0" y="0"/>
          <a:chExt cx="0" cy="0"/>
        </a:xfrm>
      </p:grpSpPr>
      <p:sp>
        <p:nvSpPr>
          <p:cNvPr id="357" name="Google Shape;357;g3f2cbaa029f_0_110"/>
          <p:cNvSpPr txBox="1"/>
          <p:nvPr/>
        </p:nvSpPr>
        <p:spPr>
          <a:xfrm>
            <a:off x="516200" y="444500"/>
            <a:ext cx="113286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Knowledge-Centered Learning</a:t>
            </a:r>
            <a:endParaRPr b="1" i="0" sz="6400" u="none" cap="none" strike="noStrike">
              <a:solidFill>
                <a:schemeClr val="dk1"/>
              </a:solidFill>
              <a:latin typeface="Sora"/>
              <a:ea typeface="Sora"/>
              <a:cs typeface="Sora"/>
              <a:sym typeface="Sora"/>
            </a:endParaRPr>
          </a:p>
        </p:txBody>
      </p:sp>
      <p:sp>
        <p:nvSpPr>
          <p:cNvPr id="358" name="Google Shape;358;g3f2cbaa029f_0_110"/>
          <p:cNvSpPr txBox="1"/>
          <p:nvPr/>
        </p:nvSpPr>
        <p:spPr>
          <a:xfrm>
            <a:off x="502925" y="1204575"/>
            <a:ext cx="11038800" cy="40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sz="1580">
                <a:solidFill>
                  <a:schemeClr val="dk1"/>
                </a:solidFill>
                <a:latin typeface="Sora"/>
                <a:ea typeface="Sora"/>
                <a:cs typeface="Sora"/>
                <a:sym typeface="Sora"/>
              </a:rPr>
              <a:t>Knowledge-centered classrooms help students: </a:t>
            </a:r>
            <a:endParaRPr b="0" i="0" sz="1300" u="none" cap="none" strike="noStrike">
              <a:solidFill>
                <a:schemeClr val="dk1"/>
              </a:solidFill>
              <a:latin typeface="Sora"/>
              <a:ea typeface="Sora"/>
              <a:cs typeface="Sora"/>
              <a:sym typeface="Sora"/>
            </a:endParaRPr>
          </a:p>
        </p:txBody>
      </p:sp>
      <p:sp>
        <p:nvSpPr>
          <p:cNvPr id="359" name="Google Shape;359;g3f2cbaa029f_0_110"/>
          <p:cNvSpPr txBox="1"/>
          <p:nvPr/>
        </p:nvSpPr>
        <p:spPr>
          <a:xfrm>
            <a:off x="678950" y="2281475"/>
            <a:ext cx="6127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Build conceptual understanding. </a:t>
            </a:r>
            <a:endParaRPr b="0" i="0" sz="1752" u="none" cap="none" strike="noStrike">
              <a:solidFill>
                <a:schemeClr val="dk1"/>
              </a:solidFill>
              <a:latin typeface="Sora"/>
              <a:ea typeface="Sora"/>
              <a:cs typeface="Sora"/>
              <a:sym typeface="Sora"/>
            </a:endParaRPr>
          </a:p>
        </p:txBody>
      </p:sp>
      <p:sp>
        <p:nvSpPr>
          <p:cNvPr id="360" name="Google Shape;360;g3f2cbaa029f_0_110"/>
          <p:cNvSpPr txBox="1"/>
          <p:nvPr/>
        </p:nvSpPr>
        <p:spPr>
          <a:xfrm>
            <a:off x="678925" y="4121925"/>
            <a:ext cx="59397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Apply learning in new situations. </a:t>
            </a:r>
            <a:endParaRPr b="0" i="0" sz="1752" u="none" cap="none" strike="noStrike">
              <a:solidFill>
                <a:schemeClr val="dk1"/>
              </a:solidFill>
              <a:latin typeface="Sora"/>
              <a:ea typeface="Sora"/>
              <a:cs typeface="Sora"/>
              <a:sym typeface="Sora"/>
            </a:endParaRPr>
          </a:p>
        </p:txBody>
      </p:sp>
      <p:sp>
        <p:nvSpPr>
          <p:cNvPr id="361" name="Google Shape;361;g3f2cbaa029f_0_110"/>
          <p:cNvSpPr txBox="1"/>
          <p:nvPr/>
        </p:nvSpPr>
        <p:spPr>
          <a:xfrm>
            <a:off x="678930" y="4958562"/>
            <a:ext cx="5851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Develop expertise—not memorization. </a:t>
            </a:r>
            <a:endParaRPr b="0" i="0" sz="1752" u="none" cap="none" strike="noStrike">
              <a:solidFill>
                <a:schemeClr val="dk1"/>
              </a:solidFill>
              <a:latin typeface="Sora"/>
              <a:ea typeface="Sora"/>
              <a:cs typeface="Sora"/>
              <a:sym typeface="Sora"/>
            </a:endParaRPr>
          </a:p>
        </p:txBody>
      </p:sp>
      <p:sp>
        <p:nvSpPr>
          <p:cNvPr id="362" name="Google Shape;362;g3f2cbaa029f_0_110"/>
          <p:cNvSpPr txBox="1"/>
          <p:nvPr/>
        </p:nvSpPr>
        <p:spPr>
          <a:xfrm>
            <a:off x="678925" y="3201700"/>
            <a:ext cx="67191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Connect ideas across topics. </a:t>
            </a:r>
            <a:endParaRPr b="0" i="0" sz="1752" u="none" cap="none" strike="noStrike">
              <a:solidFill>
                <a:schemeClr val="dk1"/>
              </a:solidFill>
              <a:latin typeface="Sora"/>
              <a:ea typeface="Sora"/>
              <a:cs typeface="Sora"/>
              <a:sym typeface="Sora"/>
            </a:endParaRPr>
          </a:p>
        </p:txBody>
      </p:sp>
      <p:sp>
        <p:nvSpPr>
          <p:cNvPr id="363" name="Google Shape;363;g3f2cbaa029f_0_110"/>
          <p:cNvSpPr/>
          <p:nvPr/>
        </p:nvSpPr>
        <p:spPr>
          <a:xfrm>
            <a:off x="531697" y="2105602"/>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64" name="Google Shape;364;g3f2cbaa029f_0_110"/>
          <p:cNvSpPr/>
          <p:nvPr/>
        </p:nvSpPr>
        <p:spPr>
          <a:xfrm>
            <a:off x="516200" y="399980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65" name="Google Shape;365;g3f2cbaa029f_0_110"/>
          <p:cNvSpPr/>
          <p:nvPr/>
        </p:nvSpPr>
        <p:spPr>
          <a:xfrm>
            <a:off x="531697" y="3077407"/>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66" name="Google Shape;366;g3f2cbaa029f_0_110"/>
          <p:cNvSpPr/>
          <p:nvPr/>
        </p:nvSpPr>
        <p:spPr>
          <a:xfrm>
            <a:off x="531697" y="48628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1" name="Shape 371"/>
        <p:cNvGrpSpPr/>
        <p:nvPr/>
      </p:nvGrpSpPr>
      <p:grpSpPr>
        <a:xfrm>
          <a:off x="0" y="0"/>
          <a:ext cx="0" cy="0"/>
          <a:chOff x="0" y="0"/>
          <a:chExt cx="0" cy="0"/>
        </a:xfrm>
      </p:grpSpPr>
      <p:sp>
        <p:nvSpPr>
          <p:cNvPr id="372" name="Google Shape;372;g3f94e90e0e6_0_274"/>
          <p:cNvSpPr txBox="1"/>
          <p:nvPr/>
        </p:nvSpPr>
        <p:spPr>
          <a:xfrm>
            <a:off x="522075" y="453243"/>
            <a:ext cx="9882600" cy="704400"/>
          </a:xfrm>
          <a:prstGeom prst="rect">
            <a:avLst/>
          </a:prstGeom>
          <a:noFill/>
          <a:ln>
            <a:noFill/>
          </a:ln>
        </p:spPr>
        <p:txBody>
          <a:bodyPr anchorCtr="0" anchor="t" bIns="42000" lIns="0" spcFirstLastPara="1" rIns="84050" wrap="square" tIns="0">
            <a:spAutoFit/>
          </a:bodyPr>
          <a:lstStyle/>
          <a:p>
            <a:pPr indent="0" lvl="0" marL="0" marR="0" rtl="0" algn="l">
              <a:lnSpc>
                <a:spcPct val="115000"/>
              </a:lnSpc>
              <a:spcBef>
                <a:spcPts val="1655"/>
              </a:spcBef>
              <a:spcAft>
                <a:spcPts val="0"/>
              </a:spcAft>
              <a:buClr>
                <a:schemeClr val="dk1"/>
              </a:buClr>
              <a:buSzPts val="1011"/>
              <a:buFont typeface="Arial"/>
              <a:buNone/>
            </a:pPr>
            <a:r>
              <a:rPr b="1" lang="en-US" sz="4300">
                <a:solidFill>
                  <a:schemeClr val="dk1"/>
                </a:solidFill>
                <a:latin typeface="Sora"/>
                <a:ea typeface="Sora"/>
                <a:cs typeface="Sora"/>
                <a:sym typeface="Sora"/>
              </a:rPr>
              <a:t>Designing for Understanding</a:t>
            </a:r>
            <a:endParaRPr b="1" i="0" sz="4300" u="none" cap="none" strike="noStrike">
              <a:solidFill>
                <a:schemeClr val="dk1"/>
              </a:solidFill>
              <a:latin typeface="Sora"/>
              <a:ea typeface="Sora"/>
              <a:cs typeface="Sora"/>
              <a:sym typeface="Sora"/>
            </a:endParaRPr>
          </a:p>
        </p:txBody>
      </p:sp>
      <p:sp>
        <p:nvSpPr>
          <p:cNvPr id="373" name="Google Shape;373;g3f94e90e0e6_0_274"/>
          <p:cNvSpPr/>
          <p:nvPr/>
        </p:nvSpPr>
        <p:spPr>
          <a:xfrm>
            <a:off x="522075" y="3109409"/>
            <a:ext cx="500700" cy="404400"/>
          </a:xfrm>
          <a:prstGeom prst="roundRect">
            <a:avLst>
              <a:gd fmla="val 16667" name="adj"/>
            </a:avLst>
          </a:prstGeom>
          <a:solidFill>
            <a:schemeClr val="accent4"/>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374" name="Google Shape;374;g3f94e90e0e6_0_274"/>
          <p:cNvSpPr/>
          <p:nvPr/>
        </p:nvSpPr>
        <p:spPr>
          <a:xfrm>
            <a:off x="522075" y="3898697"/>
            <a:ext cx="500700" cy="404400"/>
          </a:xfrm>
          <a:prstGeom prst="roundRect">
            <a:avLst>
              <a:gd fmla="val 16667" name="adj"/>
            </a:avLst>
          </a:prstGeom>
          <a:solidFill>
            <a:schemeClr val="accent2"/>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375" name="Google Shape;375;g3f94e90e0e6_0_274"/>
          <p:cNvSpPr/>
          <p:nvPr/>
        </p:nvSpPr>
        <p:spPr>
          <a:xfrm>
            <a:off x="522075" y="4675836"/>
            <a:ext cx="500700" cy="404400"/>
          </a:xfrm>
          <a:prstGeom prst="roundRect">
            <a:avLst>
              <a:gd fmla="val 16667" name="adj"/>
            </a:avLst>
          </a:prstGeom>
          <a:solidFill>
            <a:srgbClr val="7E37F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376" name="Google Shape;376;g3f94e90e0e6_0_274"/>
          <p:cNvSpPr txBox="1"/>
          <p:nvPr/>
        </p:nvSpPr>
        <p:spPr>
          <a:xfrm>
            <a:off x="1375075" y="3109408"/>
            <a:ext cx="97851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What should students understand? </a:t>
            </a:r>
            <a:endParaRPr i="0" sz="1600"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chemeClr val="dk1"/>
              </a:buClr>
              <a:buSzPts val="1100"/>
              <a:buFont typeface="Arial"/>
              <a:buNone/>
            </a:pPr>
            <a:r>
              <a:t/>
            </a:r>
            <a:endParaRPr i="0" sz="1100"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740"/>
              <a:buFont typeface="Arial"/>
              <a:buNone/>
            </a:pPr>
            <a:r>
              <a:t/>
            </a:r>
            <a:endParaRPr i="0" sz="1740" u="none" cap="none" strike="noStrike">
              <a:solidFill>
                <a:srgbClr val="000000"/>
              </a:solidFill>
              <a:latin typeface="Sora"/>
              <a:ea typeface="Sora"/>
              <a:cs typeface="Sora"/>
              <a:sym typeface="Sora"/>
            </a:endParaRPr>
          </a:p>
        </p:txBody>
      </p:sp>
      <p:sp>
        <p:nvSpPr>
          <p:cNvPr id="377" name="Google Shape;377;g3f94e90e0e6_0_274"/>
          <p:cNvSpPr txBox="1"/>
          <p:nvPr/>
        </p:nvSpPr>
        <p:spPr>
          <a:xfrm>
            <a:off x="1375075" y="3876433"/>
            <a:ext cx="97851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600">
                <a:solidFill>
                  <a:schemeClr val="dk1"/>
                </a:solidFill>
                <a:latin typeface="Sora"/>
                <a:ea typeface="Sora"/>
                <a:cs typeface="Sora"/>
                <a:sym typeface="Sora"/>
              </a:rPr>
              <a:t>What should they be able to do? </a:t>
            </a:r>
            <a:endParaRPr i="0" sz="1740" u="none" cap="none" strike="noStrike">
              <a:solidFill>
                <a:srgbClr val="000000"/>
              </a:solidFill>
              <a:latin typeface="Sora"/>
              <a:ea typeface="Sora"/>
              <a:cs typeface="Sora"/>
              <a:sym typeface="Sora"/>
            </a:endParaRPr>
          </a:p>
        </p:txBody>
      </p:sp>
      <p:sp>
        <p:nvSpPr>
          <p:cNvPr id="378" name="Google Shape;378;g3f94e90e0e6_0_274"/>
          <p:cNvSpPr txBox="1"/>
          <p:nvPr/>
        </p:nvSpPr>
        <p:spPr>
          <a:xfrm>
            <a:off x="1375075" y="4692107"/>
            <a:ext cx="97851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740"/>
              <a:buFont typeface="Arial"/>
              <a:buNone/>
            </a:pPr>
            <a:r>
              <a:rPr lang="en-US" sz="1600">
                <a:solidFill>
                  <a:schemeClr val="dk1"/>
                </a:solidFill>
                <a:latin typeface="Sora"/>
                <a:ea typeface="Sora"/>
                <a:cs typeface="Sora"/>
                <a:sym typeface="Sora"/>
              </a:rPr>
              <a:t>Where can they apply this learning?</a:t>
            </a:r>
            <a:endParaRPr i="0" sz="1740" u="none" cap="none" strike="noStrike">
              <a:solidFill>
                <a:srgbClr val="000000"/>
              </a:solidFill>
              <a:latin typeface="Sora"/>
              <a:ea typeface="Sora"/>
              <a:cs typeface="Sora"/>
              <a:sym typeface="Sora"/>
            </a:endParaRPr>
          </a:p>
        </p:txBody>
      </p:sp>
      <p:sp>
        <p:nvSpPr>
          <p:cNvPr id="379" name="Google Shape;379;g3f94e90e0e6_0_274"/>
          <p:cNvSpPr txBox="1"/>
          <p:nvPr/>
        </p:nvSpPr>
        <p:spPr>
          <a:xfrm>
            <a:off x="502925" y="1204575"/>
            <a:ext cx="11038800" cy="90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sz="1580">
                <a:solidFill>
                  <a:schemeClr val="dk1"/>
                </a:solidFill>
                <a:latin typeface="Sora"/>
                <a:ea typeface="Sora"/>
                <a:cs typeface="Sora"/>
                <a:sym typeface="Sora"/>
              </a:rPr>
              <a:t>Instead of asking:</a:t>
            </a:r>
            <a:endParaRPr sz="1580">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100"/>
              <a:buFont typeface="Arial"/>
              <a:buNone/>
            </a:pPr>
            <a:r>
              <a:t/>
            </a:r>
            <a:endParaRPr sz="1580">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100"/>
              <a:buFont typeface="Arial"/>
              <a:buNone/>
            </a:pPr>
            <a:r>
              <a:rPr lang="en-US" sz="1980">
                <a:solidFill>
                  <a:schemeClr val="dk1"/>
                </a:solidFill>
                <a:latin typeface="Sora"/>
                <a:ea typeface="Sora"/>
                <a:cs typeface="Sora"/>
                <a:sym typeface="Sora"/>
              </a:rPr>
              <a:t>What facts should </a:t>
            </a:r>
            <a:r>
              <a:rPr lang="en-US" sz="1980">
                <a:solidFill>
                  <a:schemeClr val="dk1"/>
                </a:solidFill>
                <a:latin typeface="Sora"/>
                <a:ea typeface="Sora"/>
                <a:cs typeface="Sora"/>
                <a:sym typeface="Sora"/>
              </a:rPr>
              <a:t>students</a:t>
            </a:r>
            <a:r>
              <a:rPr lang="en-US" sz="1980">
                <a:solidFill>
                  <a:schemeClr val="dk1"/>
                </a:solidFill>
                <a:latin typeface="Sora"/>
                <a:ea typeface="Sora"/>
                <a:cs typeface="Sora"/>
                <a:sym typeface="Sora"/>
              </a:rPr>
              <a:t> remember?</a:t>
            </a:r>
            <a:endParaRPr sz="1980">
              <a:solidFill>
                <a:schemeClr val="dk1"/>
              </a:solidFill>
              <a:latin typeface="Sora"/>
              <a:ea typeface="Sora"/>
              <a:cs typeface="Sora"/>
              <a:sym typeface="Sora"/>
            </a:endParaRPr>
          </a:p>
        </p:txBody>
      </p:sp>
      <p:sp>
        <p:nvSpPr>
          <p:cNvPr id="380" name="Google Shape;380;g3f94e90e0e6_0_274"/>
          <p:cNvSpPr txBox="1"/>
          <p:nvPr/>
        </p:nvSpPr>
        <p:spPr>
          <a:xfrm>
            <a:off x="502925" y="2238013"/>
            <a:ext cx="4455300" cy="40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950">
                <a:solidFill>
                  <a:srgbClr val="333333"/>
                </a:solidFill>
                <a:latin typeface="Sora"/>
                <a:ea typeface="Sora"/>
                <a:cs typeface="Sora"/>
                <a:sym typeface="Sora"/>
              </a:rPr>
              <a:t>Ask?</a:t>
            </a:r>
            <a:endParaRPr sz="1950">
              <a:solidFill>
                <a:srgbClr val="333333"/>
              </a:solidFill>
              <a:latin typeface="Sora"/>
              <a:ea typeface="Sora"/>
              <a:cs typeface="Sora"/>
              <a:sym typeface="Sor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5" name="Shape 385"/>
        <p:cNvGrpSpPr/>
        <p:nvPr/>
      </p:nvGrpSpPr>
      <p:grpSpPr>
        <a:xfrm>
          <a:off x="0" y="0"/>
          <a:ext cx="0" cy="0"/>
          <a:chOff x="0" y="0"/>
          <a:chExt cx="0" cy="0"/>
        </a:xfrm>
      </p:grpSpPr>
      <p:sp>
        <p:nvSpPr>
          <p:cNvPr id="386" name="Google Shape;386;g3f94e90e0e6_0_372"/>
          <p:cNvSpPr txBox="1"/>
          <p:nvPr/>
        </p:nvSpPr>
        <p:spPr>
          <a:xfrm>
            <a:off x="516200" y="444500"/>
            <a:ext cx="110388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Assessment-Centered Learning</a:t>
            </a:r>
            <a:endParaRPr b="1" i="0" sz="6400" u="none" cap="none" strike="noStrike">
              <a:solidFill>
                <a:schemeClr val="dk1"/>
              </a:solidFill>
              <a:latin typeface="Sora"/>
              <a:ea typeface="Sora"/>
              <a:cs typeface="Sora"/>
              <a:sym typeface="Sora"/>
            </a:endParaRPr>
          </a:p>
        </p:txBody>
      </p:sp>
      <p:sp>
        <p:nvSpPr>
          <p:cNvPr id="387" name="Google Shape;387;g3f94e90e0e6_0_372"/>
          <p:cNvSpPr txBox="1"/>
          <p:nvPr/>
        </p:nvSpPr>
        <p:spPr>
          <a:xfrm>
            <a:off x="502925" y="1204575"/>
            <a:ext cx="11038800" cy="499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rgbClr val="000000"/>
              </a:buClr>
              <a:buSzPts val="1200"/>
              <a:buFont typeface="Arial"/>
              <a:buNone/>
            </a:pPr>
            <a:r>
              <a:rPr lang="en-US" sz="1950">
                <a:solidFill>
                  <a:schemeClr val="dk1"/>
                </a:solidFill>
                <a:latin typeface="Sora"/>
                <a:ea typeface="Sora"/>
                <a:cs typeface="Sora"/>
                <a:sym typeface="Sora"/>
              </a:rPr>
              <a:t>Assessment should:</a:t>
            </a:r>
            <a:endParaRPr b="0" i="0" sz="1950" u="none" cap="none" strike="noStrike">
              <a:solidFill>
                <a:schemeClr val="lt1"/>
              </a:solidFill>
              <a:latin typeface="Sora"/>
              <a:ea typeface="Sora"/>
              <a:cs typeface="Sora"/>
              <a:sym typeface="Sora"/>
            </a:endParaRPr>
          </a:p>
        </p:txBody>
      </p:sp>
      <p:sp>
        <p:nvSpPr>
          <p:cNvPr id="388" name="Google Shape;388;g3f94e90e0e6_0_372"/>
          <p:cNvSpPr txBox="1"/>
          <p:nvPr/>
        </p:nvSpPr>
        <p:spPr>
          <a:xfrm>
            <a:off x="755450" y="1984825"/>
            <a:ext cx="61632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Make thinking visible.</a:t>
            </a:r>
            <a:endParaRPr sz="1752">
              <a:solidFill>
                <a:schemeClr val="dk1"/>
              </a:solidFill>
              <a:latin typeface="Sora"/>
              <a:ea typeface="Sora"/>
              <a:cs typeface="Sora"/>
              <a:sym typeface="Sora"/>
            </a:endParaRPr>
          </a:p>
          <a:p>
            <a:pPr indent="0" lvl="0" marL="0" rtl="0" algn="l">
              <a:spcBef>
                <a:spcPts val="0"/>
              </a:spcBef>
              <a:spcAft>
                <a:spcPts val="0"/>
              </a:spcAft>
              <a:buClr>
                <a:schemeClr val="dk1"/>
              </a:buClr>
              <a:buSzPts val="1100"/>
              <a:buFont typeface="Arial"/>
              <a:buNone/>
            </a:pPr>
            <a:r>
              <a:t/>
            </a:r>
            <a:endParaRPr sz="1752">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752"/>
              <a:buFont typeface="Arial"/>
              <a:buNone/>
            </a:pPr>
            <a:r>
              <a:t/>
            </a:r>
            <a:endParaRPr sz="1752">
              <a:solidFill>
                <a:schemeClr val="dk1"/>
              </a:solidFill>
              <a:latin typeface="Sora"/>
              <a:ea typeface="Sora"/>
              <a:cs typeface="Sora"/>
              <a:sym typeface="Sora"/>
            </a:endParaRPr>
          </a:p>
        </p:txBody>
      </p:sp>
      <p:sp>
        <p:nvSpPr>
          <p:cNvPr id="389" name="Google Shape;389;g3f94e90e0e6_0_372"/>
          <p:cNvSpPr txBox="1"/>
          <p:nvPr/>
        </p:nvSpPr>
        <p:spPr>
          <a:xfrm>
            <a:off x="782075" y="3686100"/>
            <a:ext cx="65448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Encourage reflection. </a:t>
            </a:r>
            <a:endParaRPr b="0" i="0" sz="1752" u="none" cap="none" strike="noStrike">
              <a:solidFill>
                <a:schemeClr val="dk1"/>
              </a:solidFill>
              <a:latin typeface="Sora"/>
              <a:ea typeface="Sora"/>
              <a:cs typeface="Sora"/>
              <a:sym typeface="Sora"/>
            </a:endParaRPr>
          </a:p>
        </p:txBody>
      </p:sp>
      <p:sp>
        <p:nvSpPr>
          <p:cNvPr id="390" name="Google Shape;390;g3f94e90e0e6_0_372"/>
          <p:cNvSpPr txBox="1"/>
          <p:nvPr/>
        </p:nvSpPr>
        <p:spPr>
          <a:xfrm>
            <a:off x="755424" y="4474650"/>
            <a:ext cx="6707400" cy="361800"/>
          </a:xfrm>
          <a:prstGeom prst="rect">
            <a:avLst/>
          </a:prstGeom>
          <a:noFill/>
          <a:ln>
            <a:noFill/>
          </a:ln>
        </p:spPr>
        <p:txBody>
          <a:bodyPr anchorCtr="0" anchor="t" bIns="81675" lIns="81675" spcFirstLastPara="1" rIns="81675" wrap="square" tIns="81675">
            <a:noAutofit/>
          </a:bodyPr>
          <a:lstStyle/>
          <a:p>
            <a:pPr indent="0" lvl="0" marL="0" rtl="0" algn="l">
              <a:lnSpc>
                <a:spcPct val="115000"/>
              </a:lnSpc>
              <a:spcBef>
                <a:spcPts val="1200"/>
              </a:spcBef>
              <a:spcAft>
                <a:spcPts val="1200"/>
              </a:spcAft>
              <a:buClr>
                <a:schemeClr val="dk1"/>
              </a:buClr>
              <a:buSzPts val="1100"/>
              <a:buFont typeface="Arial"/>
              <a:buNone/>
            </a:pPr>
            <a:r>
              <a:rPr lang="en-US" sz="1752">
                <a:solidFill>
                  <a:schemeClr val="dk1"/>
                </a:solidFill>
                <a:latin typeface="Sora"/>
                <a:ea typeface="Sora"/>
                <a:cs typeface="Sora"/>
                <a:sym typeface="Sora"/>
              </a:rPr>
              <a:t>Support improvement.</a:t>
            </a:r>
            <a:endParaRPr sz="1752">
              <a:solidFill>
                <a:schemeClr val="dk1"/>
              </a:solidFill>
              <a:latin typeface="Sora"/>
              <a:ea typeface="Sora"/>
              <a:cs typeface="Sora"/>
              <a:sym typeface="Sora"/>
            </a:endParaRPr>
          </a:p>
        </p:txBody>
      </p:sp>
      <p:sp>
        <p:nvSpPr>
          <p:cNvPr id="391" name="Google Shape;391;g3f94e90e0e6_0_372"/>
          <p:cNvSpPr txBox="1"/>
          <p:nvPr/>
        </p:nvSpPr>
        <p:spPr>
          <a:xfrm>
            <a:off x="752537" y="2806413"/>
            <a:ext cx="5851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Provide timely feedback. </a:t>
            </a:r>
            <a:endParaRPr b="0" i="0" sz="1752" u="none" cap="none" strike="noStrike">
              <a:solidFill>
                <a:schemeClr val="dk1"/>
              </a:solidFill>
              <a:latin typeface="Sora"/>
              <a:ea typeface="Sora"/>
              <a:cs typeface="Sora"/>
              <a:sym typeface="Sora"/>
            </a:endParaRPr>
          </a:p>
        </p:txBody>
      </p:sp>
      <p:sp>
        <p:nvSpPr>
          <p:cNvPr id="392" name="Google Shape;392;g3f94e90e0e6_0_372"/>
          <p:cNvSpPr/>
          <p:nvPr/>
        </p:nvSpPr>
        <p:spPr>
          <a:xfrm>
            <a:off x="608197" y="1808952"/>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93" name="Google Shape;393;g3f94e90e0e6_0_372"/>
          <p:cNvSpPr/>
          <p:nvPr/>
        </p:nvSpPr>
        <p:spPr>
          <a:xfrm>
            <a:off x="608200" y="3563975"/>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94" name="Google Shape;394;g3f94e90e0e6_0_372"/>
          <p:cNvSpPr/>
          <p:nvPr/>
        </p:nvSpPr>
        <p:spPr>
          <a:xfrm>
            <a:off x="605309" y="2682120"/>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95" name="Google Shape;395;g3f94e90e0e6_0_372"/>
          <p:cNvSpPr/>
          <p:nvPr/>
        </p:nvSpPr>
        <p:spPr>
          <a:xfrm>
            <a:off x="608197" y="43789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96" name="Google Shape;396;g3f94e90e0e6_0_372"/>
          <p:cNvSpPr txBox="1"/>
          <p:nvPr/>
        </p:nvSpPr>
        <p:spPr>
          <a:xfrm>
            <a:off x="755424" y="5266350"/>
            <a:ext cx="67074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Guide future learning. </a:t>
            </a:r>
            <a:endParaRPr b="0" i="0" sz="1752" u="none" cap="none" strike="noStrike">
              <a:solidFill>
                <a:schemeClr val="dk1"/>
              </a:solidFill>
              <a:latin typeface="Sora"/>
              <a:ea typeface="Sora"/>
              <a:cs typeface="Sora"/>
              <a:sym typeface="Sora"/>
            </a:endParaRPr>
          </a:p>
        </p:txBody>
      </p:sp>
      <p:sp>
        <p:nvSpPr>
          <p:cNvPr id="397" name="Google Shape;397;g3f94e90e0e6_0_372"/>
          <p:cNvSpPr/>
          <p:nvPr/>
        </p:nvSpPr>
        <p:spPr>
          <a:xfrm>
            <a:off x="608197" y="5170671"/>
            <a:ext cx="96000" cy="624000"/>
          </a:xfrm>
          <a:prstGeom prst="rect">
            <a:avLst/>
          </a:prstGeom>
          <a:solidFill>
            <a:schemeClr val="accent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398" name="Google Shape;398;g3f94e90e0e6_0_372"/>
          <p:cNvSpPr txBox="1"/>
          <p:nvPr/>
        </p:nvSpPr>
        <p:spPr>
          <a:xfrm rot="-5400000">
            <a:off x="-764800" y="3248088"/>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6E7C84"/>
                </a:solidFill>
                <a:latin typeface="Sora"/>
                <a:ea typeface="Sora"/>
                <a:cs typeface="Sora"/>
                <a:sym typeface="Sora"/>
              </a:rPr>
              <a:t>Key Characteristics</a:t>
            </a:r>
            <a:endParaRPr b="0" i="0" sz="1400" u="none" cap="none" strike="noStrike">
              <a:solidFill>
                <a:srgbClr val="6E7C84"/>
              </a:solidFill>
              <a:latin typeface="Sora"/>
              <a:ea typeface="Sora"/>
              <a:cs typeface="Sora"/>
              <a:sym typeface="Sor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3" name="Shape 403"/>
        <p:cNvGrpSpPr/>
        <p:nvPr/>
      </p:nvGrpSpPr>
      <p:grpSpPr>
        <a:xfrm>
          <a:off x="0" y="0"/>
          <a:ext cx="0" cy="0"/>
          <a:chOff x="0" y="0"/>
          <a:chExt cx="0" cy="0"/>
        </a:xfrm>
      </p:grpSpPr>
      <p:sp>
        <p:nvSpPr>
          <p:cNvPr id="404" name="Google Shape;404;g3f94e90e0e6_0_407"/>
          <p:cNvSpPr txBox="1"/>
          <p:nvPr/>
        </p:nvSpPr>
        <p:spPr>
          <a:xfrm>
            <a:off x="522075" y="453244"/>
            <a:ext cx="8245200" cy="707400"/>
          </a:xfrm>
          <a:prstGeom prst="rect">
            <a:avLst/>
          </a:prstGeom>
          <a:noFill/>
          <a:ln>
            <a:noFill/>
          </a:ln>
        </p:spPr>
        <p:txBody>
          <a:bodyPr anchorCtr="0" anchor="t" bIns="42000" lIns="0" spcFirstLastPara="1" rIns="84050" wrap="square" tIns="0">
            <a:spAutoFit/>
          </a:bodyPr>
          <a:lstStyle/>
          <a:p>
            <a:pPr indent="0" lvl="0" marL="0" marR="0" rtl="0" algn="l">
              <a:lnSpc>
                <a:spcPct val="115000"/>
              </a:lnSpc>
              <a:spcBef>
                <a:spcPts val="1655"/>
              </a:spcBef>
              <a:spcAft>
                <a:spcPts val="0"/>
              </a:spcAft>
              <a:buClr>
                <a:schemeClr val="dk1"/>
              </a:buClr>
              <a:buSzPts val="1011"/>
              <a:buFont typeface="Arial"/>
              <a:buNone/>
            </a:pPr>
            <a:r>
              <a:rPr b="1" lang="en-US" sz="4320">
                <a:solidFill>
                  <a:schemeClr val="dk1"/>
                </a:solidFill>
                <a:latin typeface="Sora"/>
                <a:ea typeface="Sora"/>
                <a:cs typeface="Sora"/>
                <a:sym typeface="Sora"/>
              </a:rPr>
              <a:t>AI and Assessment</a:t>
            </a:r>
            <a:endParaRPr b="1" i="0" sz="5883" u="none" cap="none" strike="noStrike">
              <a:solidFill>
                <a:schemeClr val="dk1"/>
              </a:solidFill>
              <a:latin typeface="Sora"/>
              <a:ea typeface="Sora"/>
              <a:cs typeface="Sora"/>
              <a:sym typeface="Sora"/>
            </a:endParaRPr>
          </a:p>
        </p:txBody>
      </p:sp>
      <p:sp>
        <p:nvSpPr>
          <p:cNvPr id="405" name="Google Shape;405;g3f94e90e0e6_0_407"/>
          <p:cNvSpPr/>
          <p:nvPr/>
        </p:nvSpPr>
        <p:spPr>
          <a:xfrm>
            <a:off x="522075" y="2038897"/>
            <a:ext cx="417600" cy="435600"/>
          </a:xfrm>
          <a:prstGeom prst="roundRect">
            <a:avLst>
              <a:gd fmla="val 16667" name="adj"/>
            </a:avLst>
          </a:prstGeom>
          <a:solidFill>
            <a:schemeClr val="accent4"/>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06" name="Google Shape;406;g3f94e90e0e6_0_407"/>
          <p:cNvSpPr/>
          <p:nvPr/>
        </p:nvSpPr>
        <p:spPr>
          <a:xfrm>
            <a:off x="522075" y="2889110"/>
            <a:ext cx="417600" cy="435600"/>
          </a:xfrm>
          <a:prstGeom prst="roundRect">
            <a:avLst>
              <a:gd fmla="val 16667" name="adj"/>
            </a:avLst>
          </a:prstGeom>
          <a:solidFill>
            <a:schemeClr val="accent2"/>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07" name="Google Shape;407;g3f94e90e0e6_0_407"/>
          <p:cNvSpPr/>
          <p:nvPr/>
        </p:nvSpPr>
        <p:spPr>
          <a:xfrm>
            <a:off x="522075" y="3726237"/>
            <a:ext cx="417600" cy="435600"/>
          </a:xfrm>
          <a:prstGeom prst="roundRect">
            <a:avLst>
              <a:gd fmla="val 16667" name="adj"/>
            </a:avLst>
          </a:prstGeom>
          <a:solidFill>
            <a:srgbClr val="7E37F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08" name="Google Shape;408;g3f94e90e0e6_0_407"/>
          <p:cNvSpPr/>
          <p:nvPr/>
        </p:nvSpPr>
        <p:spPr>
          <a:xfrm>
            <a:off x="522075" y="4576449"/>
            <a:ext cx="417600" cy="435600"/>
          </a:xfrm>
          <a:prstGeom prst="roundRect">
            <a:avLst>
              <a:gd fmla="val 16667" name="adj"/>
            </a:avLst>
          </a:prstGeom>
          <a:solidFill>
            <a:schemeClr val="accent6"/>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09" name="Google Shape;409;g3f94e90e0e6_0_407"/>
          <p:cNvSpPr txBox="1"/>
          <p:nvPr/>
        </p:nvSpPr>
        <p:spPr>
          <a:xfrm>
            <a:off x="1124691" y="2013450"/>
            <a:ext cx="8163600" cy="483000"/>
          </a:xfrm>
          <a:prstGeom prst="rect">
            <a:avLst/>
          </a:prstGeom>
          <a:noFill/>
          <a:ln>
            <a:noFill/>
          </a:ln>
        </p:spPr>
        <p:txBody>
          <a:bodyPr anchorCtr="0" anchor="t" bIns="99450" lIns="99450" spcFirstLastPara="1" rIns="99450" wrap="square" tIns="99450">
            <a:noAutofit/>
          </a:bodyPr>
          <a:lstStyle/>
          <a:p>
            <a:pPr indent="0" lvl="0" marL="0" marR="0" rtl="0" algn="l">
              <a:lnSpc>
                <a:spcPct val="9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Giving instant formative feedback</a:t>
            </a:r>
            <a:endParaRPr b="1" i="0" sz="1300" u="none" cap="none" strike="noStrike">
              <a:solidFill>
                <a:schemeClr val="dk1"/>
              </a:solidFill>
              <a:latin typeface="Sora"/>
              <a:ea typeface="Sora"/>
              <a:cs typeface="Sora"/>
              <a:sym typeface="Sora"/>
            </a:endParaRPr>
          </a:p>
        </p:txBody>
      </p:sp>
      <p:sp>
        <p:nvSpPr>
          <p:cNvPr id="410" name="Google Shape;410;g3f94e90e0e6_0_407"/>
          <p:cNvSpPr txBox="1"/>
          <p:nvPr/>
        </p:nvSpPr>
        <p:spPr>
          <a:xfrm>
            <a:off x="1124691" y="2869866"/>
            <a:ext cx="8163600" cy="483000"/>
          </a:xfrm>
          <a:prstGeom prst="rect">
            <a:avLst/>
          </a:prstGeom>
          <a:noFill/>
          <a:ln>
            <a:noFill/>
          </a:ln>
        </p:spPr>
        <p:txBody>
          <a:bodyPr anchorCtr="0" anchor="t" bIns="99450" lIns="99450" spcFirstLastPara="1" rIns="99450" wrap="square" tIns="99450">
            <a:noAutofit/>
          </a:bodyPr>
          <a:lstStyle/>
          <a:p>
            <a:pPr indent="0" lvl="0" marL="0" marR="0" rtl="0" algn="l">
              <a:lnSpc>
                <a:spcPct val="9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Creating practice questions</a:t>
            </a:r>
            <a:endParaRPr b="0" i="0" sz="1800"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Sora"/>
              <a:ea typeface="Sora"/>
              <a:cs typeface="Sora"/>
              <a:sym typeface="Sora"/>
            </a:endParaRPr>
          </a:p>
        </p:txBody>
      </p:sp>
      <p:sp>
        <p:nvSpPr>
          <p:cNvPr id="411" name="Google Shape;411;g3f94e90e0e6_0_407"/>
          <p:cNvSpPr txBox="1"/>
          <p:nvPr/>
        </p:nvSpPr>
        <p:spPr>
          <a:xfrm>
            <a:off x="1124691" y="3711219"/>
            <a:ext cx="8163600" cy="483000"/>
          </a:xfrm>
          <a:prstGeom prst="rect">
            <a:avLst/>
          </a:prstGeom>
          <a:noFill/>
          <a:ln>
            <a:noFill/>
          </a:ln>
        </p:spPr>
        <p:txBody>
          <a:bodyPr anchorCtr="0" anchor="t" bIns="99450" lIns="99450" spcFirstLastPara="1" rIns="99450" wrap="square" tIns="99450">
            <a:noAutofit/>
          </a:bodyPr>
          <a:lstStyle/>
          <a:p>
            <a:pPr indent="0" lvl="0" marL="0" marR="0" rtl="0" algn="l">
              <a:lnSpc>
                <a:spcPct val="9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Tracking learner progress</a:t>
            </a:r>
            <a:endParaRPr b="0" i="0" sz="1800" u="none" cap="none" strike="noStrike">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Sora"/>
              <a:ea typeface="Sora"/>
              <a:cs typeface="Sora"/>
              <a:sym typeface="Sora"/>
            </a:endParaRPr>
          </a:p>
        </p:txBody>
      </p:sp>
      <p:sp>
        <p:nvSpPr>
          <p:cNvPr id="412" name="Google Shape;412;g3f94e90e0e6_0_407"/>
          <p:cNvSpPr txBox="1"/>
          <p:nvPr/>
        </p:nvSpPr>
        <p:spPr>
          <a:xfrm>
            <a:off x="1124691" y="4579943"/>
            <a:ext cx="8163600" cy="483000"/>
          </a:xfrm>
          <a:prstGeom prst="rect">
            <a:avLst/>
          </a:prstGeom>
          <a:noFill/>
          <a:ln>
            <a:noFill/>
          </a:ln>
        </p:spPr>
        <p:txBody>
          <a:bodyPr anchorCtr="0" anchor="t" bIns="99450" lIns="99450" spcFirstLastPara="1" rIns="99450" wrap="square" tIns="99450">
            <a:noAutofit/>
          </a:bodyPr>
          <a:lstStyle/>
          <a:p>
            <a:pPr indent="0" lvl="0" marL="0" marR="0" rtl="0" algn="l">
              <a:lnSpc>
                <a:spcPct val="90000"/>
              </a:lnSpc>
              <a:spcBef>
                <a:spcPts val="0"/>
              </a:spcBef>
              <a:spcAft>
                <a:spcPts val="0"/>
              </a:spcAft>
              <a:buClr>
                <a:schemeClr val="dk1"/>
              </a:buClr>
              <a:buSzPts val="1800"/>
              <a:buFont typeface="Arial"/>
              <a:buNone/>
            </a:pPr>
            <a:r>
              <a:rPr lang="en-US" sz="1800">
                <a:solidFill>
                  <a:schemeClr val="dk1"/>
                </a:solidFill>
                <a:latin typeface="Sora"/>
                <a:ea typeface="Sora"/>
                <a:cs typeface="Sora"/>
                <a:sym typeface="Sora"/>
              </a:rPr>
              <a:t>Identifying</a:t>
            </a:r>
            <a:r>
              <a:rPr lang="en-US" sz="1800">
                <a:solidFill>
                  <a:schemeClr val="dk1"/>
                </a:solidFill>
                <a:latin typeface="Sora"/>
                <a:ea typeface="Sora"/>
                <a:cs typeface="Sora"/>
                <a:sym typeface="Sora"/>
              </a:rPr>
              <a:t> misconceptions</a:t>
            </a:r>
            <a:endParaRPr b="0" i="0" sz="1800" u="none" cap="none" strike="noStrike">
              <a:solidFill>
                <a:schemeClr val="dk1"/>
              </a:solidFill>
              <a:latin typeface="Sora"/>
              <a:ea typeface="Sora"/>
              <a:cs typeface="Sora"/>
              <a:sym typeface="Sora"/>
            </a:endParaRPr>
          </a:p>
        </p:txBody>
      </p:sp>
      <p:sp>
        <p:nvSpPr>
          <p:cNvPr id="413" name="Google Shape;413;g3f94e90e0e6_0_407"/>
          <p:cNvSpPr txBox="1"/>
          <p:nvPr/>
        </p:nvSpPr>
        <p:spPr>
          <a:xfrm>
            <a:off x="502925" y="1204575"/>
            <a:ext cx="11038800" cy="499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rgbClr val="000000"/>
              </a:buClr>
              <a:buSzPts val="1200"/>
              <a:buFont typeface="Arial"/>
              <a:buNone/>
            </a:pPr>
            <a:r>
              <a:rPr lang="en-US" sz="1950">
                <a:solidFill>
                  <a:schemeClr val="dk1"/>
                </a:solidFill>
                <a:latin typeface="Sora"/>
                <a:ea typeface="Sora"/>
                <a:cs typeface="Sora"/>
                <a:sym typeface="Sora"/>
              </a:rPr>
              <a:t>AI can support assessment by:</a:t>
            </a:r>
            <a:endParaRPr b="0" i="0" sz="1950" u="none" cap="none" strike="noStrike">
              <a:solidFill>
                <a:schemeClr val="lt1"/>
              </a:solidFill>
              <a:latin typeface="Sora"/>
              <a:ea typeface="Sora"/>
              <a:cs typeface="Sora"/>
              <a:sym typeface="Sora"/>
            </a:endParaRPr>
          </a:p>
        </p:txBody>
      </p:sp>
      <p:sp>
        <p:nvSpPr>
          <p:cNvPr id="414" name="Google Shape;414;g3f94e90e0e6_0_407"/>
          <p:cNvSpPr/>
          <p:nvPr/>
        </p:nvSpPr>
        <p:spPr>
          <a:xfrm>
            <a:off x="502925" y="5486399"/>
            <a:ext cx="417600" cy="435600"/>
          </a:xfrm>
          <a:prstGeom prst="roundRect">
            <a:avLst>
              <a:gd fmla="val 16667" name="adj"/>
            </a:avLst>
          </a:prstGeom>
          <a:solidFill>
            <a:srgbClr val="3ACDE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15" name="Google Shape;415;g3f94e90e0e6_0_407"/>
          <p:cNvSpPr txBox="1"/>
          <p:nvPr/>
        </p:nvSpPr>
        <p:spPr>
          <a:xfrm>
            <a:off x="1105541" y="5489893"/>
            <a:ext cx="8163600" cy="483000"/>
          </a:xfrm>
          <a:prstGeom prst="rect">
            <a:avLst/>
          </a:prstGeom>
          <a:noFill/>
          <a:ln>
            <a:noFill/>
          </a:ln>
        </p:spPr>
        <p:txBody>
          <a:bodyPr anchorCtr="0" anchor="t" bIns="99450" lIns="99450" spcFirstLastPara="1" rIns="99450" wrap="square" tIns="99450">
            <a:noAutofit/>
          </a:bodyPr>
          <a:lstStyle/>
          <a:p>
            <a:pPr indent="0" lvl="0" marL="0" marR="0" rtl="0" algn="l">
              <a:lnSpc>
                <a:spcPct val="90000"/>
              </a:lnSpc>
              <a:spcBef>
                <a:spcPts val="0"/>
              </a:spcBef>
              <a:spcAft>
                <a:spcPts val="0"/>
              </a:spcAft>
              <a:buClr>
                <a:schemeClr val="dk1"/>
              </a:buClr>
              <a:buSzPts val="1800"/>
              <a:buFont typeface="Arial"/>
              <a:buNone/>
            </a:pPr>
            <a:r>
              <a:rPr lang="en-US" sz="1800">
                <a:solidFill>
                  <a:schemeClr val="dk1"/>
                </a:solidFill>
                <a:latin typeface="Sora"/>
                <a:ea typeface="Sora"/>
                <a:cs typeface="Sora"/>
                <a:sym typeface="Sora"/>
              </a:rPr>
              <a:t>Supporting self-assessment</a:t>
            </a:r>
            <a:endParaRPr b="0" i="0" sz="1800" u="none" cap="none" strike="noStrike">
              <a:solidFill>
                <a:schemeClr val="dk1"/>
              </a:solidFill>
              <a:latin typeface="Sora"/>
              <a:ea typeface="Sora"/>
              <a:cs typeface="Sora"/>
              <a:sym typeface="Sor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0" name="Shape 420"/>
        <p:cNvGrpSpPr/>
        <p:nvPr/>
      </p:nvGrpSpPr>
      <p:grpSpPr>
        <a:xfrm>
          <a:off x="0" y="0"/>
          <a:ext cx="0" cy="0"/>
          <a:chOff x="0" y="0"/>
          <a:chExt cx="0" cy="0"/>
        </a:xfrm>
      </p:grpSpPr>
      <p:sp>
        <p:nvSpPr>
          <p:cNvPr id="421" name="Google Shape;421;g3f94e90e0e6_0_470"/>
          <p:cNvSpPr txBox="1"/>
          <p:nvPr/>
        </p:nvSpPr>
        <p:spPr>
          <a:xfrm>
            <a:off x="516200" y="444500"/>
            <a:ext cx="107295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Community-Centered Learning</a:t>
            </a:r>
            <a:endParaRPr b="1" i="0" sz="6400" u="none" cap="none" strike="noStrike">
              <a:solidFill>
                <a:schemeClr val="dk1"/>
              </a:solidFill>
              <a:latin typeface="Sora"/>
              <a:ea typeface="Sora"/>
              <a:cs typeface="Sora"/>
              <a:sym typeface="Sora"/>
            </a:endParaRPr>
          </a:p>
        </p:txBody>
      </p:sp>
      <p:sp>
        <p:nvSpPr>
          <p:cNvPr id="422" name="Google Shape;422;g3f94e90e0e6_0_470"/>
          <p:cNvSpPr txBox="1"/>
          <p:nvPr/>
        </p:nvSpPr>
        <p:spPr>
          <a:xfrm>
            <a:off x="502925" y="1204575"/>
            <a:ext cx="11038800" cy="40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rgbClr val="000000"/>
              </a:buClr>
              <a:buSzPts val="1100"/>
              <a:buFont typeface="Arial"/>
              <a:buNone/>
            </a:pPr>
            <a:r>
              <a:rPr lang="en-US" sz="1950">
                <a:solidFill>
                  <a:schemeClr val="dk1"/>
                </a:solidFill>
                <a:latin typeface="Sora"/>
                <a:ea typeface="Sora"/>
                <a:cs typeface="Sora"/>
                <a:sym typeface="Sora"/>
              </a:rPr>
              <a:t>Learning improves when learners: </a:t>
            </a:r>
            <a:endParaRPr b="0" i="0" sz="1950" u="none" cap="none" strike="noStrike">
              <a:solidFill>
                <a:schemeClr val="dk1"/>
              </a:solidFill>
              <a:latin typeface="Sora"/>
              <a:ea typeface="Sora"/>
              <a:cs typeface="Sora"/>
              <a:sym typeface="Sora"/>
            </a:endParaRPr>
          </a:p>
        </p:txBody>
      </p:sp>
      <p:sp>
        <p:nvSpPr>
          <p:cNvPr id="423" name="Google Shape;423;g3f94e90e0e6_0_470"/>
          <p:cNvSpPr txBox="1"/>
          <p:nvPr/>
        </p:nvSpPr>
        <p:spPr>
          <a:xfrm>
            <a:off x="755450" y="1984825"/>
            <a:ext cx="63657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Feel safe to ask questions. </a:t>
            </a:r>
            <a:endParaRPr b="0" i="0" sz="1752" u="none" cap="none" strike="noStrike">
              <a:solidFill>
                <a:schemeClr val="dk1"/>
              </a:solidFill>
              <a:latin typeface="Sora"/>
              <a:ea typeface="Sora"/>
              <a:cs typeface="Sora"/>
              <a:sym typeface="Sora"/>
            </a:endParaRPr>
          </a:p>
        </p:txBody>
      </p:sp>
      <p:sp>
        <p:nvSpPr>
          <p:cNvPr id="424" name="Google Shape;424;g3f94e90e0e6_0_470"/>
          <p:cNvSpPr txBox="1"/>
          <p:nvPr/>
        </p:nvSpPr>
        <p:spPr>
          <a:xfrm>
            <a:off x="782075" y="3686100"/>
            <a:ext cx="5822100" cy="361800"/>
          </a:xfrm>
          <a:prstGeom prst="rect">
            <a:avLst/>
          </a:prstGeom>
          <a:noFill/>
          <a:ln>
            <a:noFill/>
          </a:ln>
        </p:spPr>
        <p:txBody>
          <a:bodyPr anchorCtr="0" anchor="t" bIns="81675" lIns="81675" spcFirstLastPara="1" rIns="81675" wrap="square" tIns="81675">
            <a:noAutofit/>
          </a:bodyPr>
          <a:lstStyle/>
          <a:p>
            <a:pPr indent="0" lvl="0" marL="0" rtl="0" algn="l">
              <a:spcBef>
                <a:spcPts val="1200"/>
              </a:spcBef>
              <a:spcAft>
                <a:spcPts val="0"/>
              </a:spcAft>
              <a:buClr>
                <a:schemeClr val="dk1"/>
              </a:buClr>
              <a:buSzPts val="1100"/>
              <a:buFont typeface="Arial"/>
              <a:buNone/>
            </a:pPr>
            <a:r>
              <a:rPr lang="en-US" sz="1752">
                <a:solidFill>
                  <a:schemeClr val="dk1"/>
                </a:solidFill>
                <a:latin typeface="Sora"/>
                <a:ea typeface="Sora"/>
                <a:cs typeface="Sora"/>
                <a:sym typeface="Sora"/>
              </a:rPr>
              <a:t>Learn from peers.</a:t>
            </a:r>
            <a:endParaRPr sz="1752">
              <a:solidFill>
                <a:schemeClr val="dk1"/>
              </a:solidFill>
              <a:latin typeface="Sora"/>
              <a:ea typeface="Sora"/>
              <a:cs typeface="Sora"/>
              <a:sym typeface="Sora"/>
            </a:endParaRPr>
          </a:p>
          <a:p>
            <a:pPr indent="0" lvl="0" marL="0" rtl="0" algn="l">
              <a:spcBef>
                <a:spcPts val="1200"/>
              </a:spcBef>
              <a:spcAft>
                <a:spcPts val="0"/>
              </a:spcAft>
              <a:buClr>
                <a:schemeClr val="dk1"/>
              </a:buClr>
              <a:buSzPts val="1100"/>
              <a:buFont typeface="Arial"/>
              <a:buNone/>
            </a:pPr>
            <a:r>
              <a:t/>
            </a:r>
            <a:endParaRPr sz="1752">
              <a:solidFill>
                <a:schemeClr val="dk1"/>
              </a:solidFill>
              <a:latin typeface="Sora"/>
              <a:ea typeface="Sora"/>
              <a:cs typeface="Sora"/>
              <a:sym typeface="Sora"/>
            </a:endParaRPr>
          </a:p>
          <a:p>
            <a:pPr indent="0" lvl="0" marL="0" marR="0" rtl="0" algn="l">
              <a:lnSpc>
                <a:spcPct val="100000"/>
              </a:lnSpc>
              <a:spcBef>
                <a:spcPts val="1200"/>
              </a:spcBef>
              <a:spcAft>
                <a:spcPts val="0"/>
              </a:spcAft>
              <a:buClr>
                <a:srgbClr val="000000"/>
              </a:buClr>
              <a:buSzPts val="1752"/>
              <a:buFont typeface="Arial"/>
              <a:buNone/>
            </a:pPr>
            <a:r>
              <a:t/>
            </a:r>
            <a:endParaRPr sz="1752">
              <a:solidFill>
                <a:schemeClr val="dk1"/>
              </a:solidFill>
              <a:latin typeface="Sora"/>
              <a:ea typeface="Sora"/>
              <a:cs typeface="Sora"/>
              <a:sym typeface="Sora"/>
            </a:endParaRPr>
          </a:p>
        </p:txBody>
      </p:sp>
      <p:sp>
        <p:nvSpPr>
          <p:cNvPr id="425" name="Google Shape;425;g3f94e90e0e6_0_470"/>
          <p:cNvSpPr txBox="1"/>
          <p:nvPr/>
        </p:nvSpPr>
        <p:spPr>
          <a:xfrm>
            <a:off x="755424" y="4474650"/>
            <a:ext cx="66984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Take intellectual risks. </a:t>
            </a:r>
            <a:endParaRPr b="0" i="0" sz="1752" u="none" cap="none" strike="noStrike">
              <a:solidFill>
                <a:schemeClr val="dk1"/>
              </a:solidFill>
              <a:latin typeface="Sora"/>
              <a:ea typeface="Sora"/>
              <a:cs typeface="Sora"/>
              <a:sym typeface="Sora"/>
            </a:endParaRPr>
          </a:p>
        </p:txBody>
      </p:sp>
      <p:sp>
        <p:nvSpPr>
          <p:cNvPr id="426" name="Google Shape;426;g3f94e90e0e6_0_470"/>
          <p:cNvSpPr txBox="1"/>
          <p:nvPr/>
        </p:nvSpPr>
        <p:spPr>
          <a:xfrm>
            <a:off x="752537" y="2806413"/>
            <a:ext cx="5851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Respect different viewpoints. </a:t>
            </a:r>
            <a:endParaRPr b="0" i="0" sz="1752" u="none" cap="none" strike="noStrike">
              <a:solidFill>
                <a:schemeClr val="dk1"/>
              </a:solidFill>
              <a:latin typeface="Sora"/>
              <a:ea typeface="Sora"/>
              <a:cs typeface="Sora"/>
              <a:sym typeface="Sora"/>
            </a:endParaRPr>
          </a:p>
        </p:txBody>
      </p:sp>
      <p:sp>
        <p:nvSpPr>
          <p:cNvPr id="427" name="Google Shape;427;g3f94e90e0e6_0_470"/>
          <p:cNvSpPr/>
          <p:nvPr/>
        </p:nvSpPr>
        <p:spPr>
          <a:xfrm>
            <a:off x="608197" y="1808952"/>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428" name="Google Shape;428;g3f94e90e0e6_0_470"/>
          <p:cNvSpPr/>
          <p:nvPr/>
        </p:nvSpPr>
        <p:spPr>
          <a:xfrm>
            <a:off x="608200" y="3563975"/>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429" name="Google Shape;429;g3f94e90e0e6_0_470"/>
          <p:cNvSpPr/>
          <p:nvPr/>
        </p:nvSpPr>
        <p:spPr>
          <a:xfrm>
            <a:off x="605309" y="2682120"/>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430" name="Google Shape;430;g3f94e90e0e6_0_470"/>
          <p:cNvSpPr/>
          <p:nvPr/>
        </p:nvSpPr>
        <p:spPr>
          <a:xfrm>
            <a:off x="608197" y="43789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431" name="Google Shape;431;g3f94e90e0e6_0_470"/>
          <p:cNvSpPr txBox="1"/>
          <p:nvPr/>
        </p:nvSpPr>
        <p:spPr>
          <a:xfrm>
            <a:off x="755425" y="5266350"/>
            <a:ext cx="7363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Collaborate regularly. </a:t>
            </a:r>
            <a:endParaRPr b="0" i="0" sz="1752" u="none" cap="none" strike="noStrike">
              <a:solidFill>
                <a:schemeClr val="dk1"/>
              </a:solidFill>
              <a:latin typeface="Sora"/>
              <a:ea typeface="Sora"/>
              <a:cs typeface="Sora"/>
              <a:sym typeface="Sora"/>
            </a:endParaRPr>
          </a:p>
        </p:txBody>
      </p:sp>
      <p:sp>
        <p:nvSpPr>
          <p:cNvPr id="432" name="Google Shape;432;g3f94e90e0e6_0_470"/>
          <p:cNvSpPr/>
          <p:nvPr/>
        </p:nvSpPr>
        <p:spPr>
          <a:xfrm>
            <a:off x="608197" y="5170671"/>
            <a:ext cx="96000" cy="624000"/>
          </a:xfrm>
          <a:prstGeom prst="rect">
            <a:avLst/>
          </a:prstGeom>
          <a:solidFill>
            <a:schemeClr val="accent6"/>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433" name="Google Shape;433;g3f94e90e0e6_0_470"/>
          <p:cNvSpPr txBox="1"/>
          <p:nvPr/>
        </p:nvSpPr>
        <p:spPr>
          <a:xfrm rot="-5400000">
            <a:off x="-764800" y="3248088"/>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6E7C84"/>
                </a:solidFill>
                <a:latin typeface="Sora"/>
                <a:ea typeface="Sora"/>
                <a:cs typeface="Sora"/>
                <a:sym typeface="Sora"/>
              </a:rPr>
              <a:t>Key Characteristics</a:t>
            </a:r>
            <a:endParaRPr b="0" i="0" sz="1400" u="none" cap="none" strike="noStrike">
              <a:solidFill>
                <a:srgbClr val="6E7C84"/>
              </a:solidFill>
              <a:latin typeface="Sora"/>
              <a:ea typeface="Sora"/>
              <a:cs typeface="Sora"/>
              <a:sym typeface="Sor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8" name="Shape 438"/>
        <p:cNvGrpSpPr/>
        <p:nvPr/>
      </p:nvGrpSpPr>
      <p:grpSpPr>
        <a:xfrm>
          <a:off x="0" y="0"/>
          <a:ext cx="0" cy="0"/>
          <a:chOff x="0" y="0"/>
          <a:chExt cx="0" cy="0"/>
        </a:xfrm>
      </p:grpSpPr>
      <p:sp>
        <p:nvSpPr>
          <p:cNvPr id="439" name="Google Shape;439;g3f94e90e0e6_0_502"/>
          <p:cNvSpPr txBox="1"/>
          <p:nvPr/>
        </p:nvSpPr>
        <p:spPr>
          <a:xfrm>
            <a:off x="522075" y="453244"/>
            <a:ext cx="8245200" cy="707400"/>
          </a:xfrm>
          <a:prstGeom prst="rect">
            <a:avLst/>
          </a:prstGeom>
          <a:noFill/>
          <a:ln>
            <a:noFill/>
          </a:ln>
        </p:spPr>
        <p:txBody>
          <a:bodyPr anchorCtr="0" anchor="t" bIns="42000" lIns="0" spcFirstLastPara="1" rIns="84050" wrap="square" tIns="0">
            <a:spAutoFit/>
          </a:bodyPr>
          <a:lstStyle/>
          <a:p>
            <a:pPr indent="0" lvl="0" marL="0" marR="0" rtl="0" algn="l">
              <a:lnSpc>
                <a:spcPct val="115000"/>
              </a:lnSpc>
              <a:spcBef>
                <a:spcPts val="1655"/>
              </a:spcBef>
              <a:spcAft>
                <a:spcPts val="0"/>
              </a:spcAft>
              <a:buClr>
                <a:schemeClr val="dk1"/>
              </a:buClr>
              <a:buSzPts val="1011"/>
              <a:buFont typeface="Arial"/>
              <a:buNone/>
            </a:pPr>
            <a:r>
              <a:rPr b="1" lang="en-US" sz="4320">
                <a:solidFill>
                  <a:schemeClr val="dk1"/>
                </a:solidFill>
                <a:latin typeface="Sora"/>
                <a:ea typeface="Sora"/>
                <a:cs typeface="Sora"/>
                <a:sym typeface="Sora"/>
              </a:rPr>
              <a:t>AI in Learning Communities</a:t>
            </a:r>
            <a:endParaRPr b="1" i="0" sz="5883" u="none" cap="none" strike="noStrike">
              <a:solidFill>
                <a:schemeClr val="dk1"/>
              </a:solidFill>
              <a:latin typeface="Sora"/>
              <a:ea typeface="Sora"/>
              <a:cs typeface="Sora"/>
              <a:sym typeface="Sora"/>
            </a:endParaRPr>
          </a:p>
        </p:txBody>
      </p:sp>
      <p:sp>
        <p:nvSpPr>
          <p:cNvPr id="440" name="Google Shape;440;g3f94e90e0e6_0_502"/>
          <p:cNvSpPr/>
          <p:nvPr/>
        </p:nvSpPr>
        <p:spPr>
          <a:xfrm>
            <a:off x="522075" y="2037963"/>
            <a:ext cx="417600" cy="404400"/>
          </a:xfrm>
          <a:prstGeom prst="roundRect">
            <a:avLst>
              <a:gd fmla="val 16667" name="adj"/>
            </a:avLst>
          </a:prstGeom>
          <a:solidFill>
            <a:schemeClr val="accent4"/>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41" name="Google Shape;441;g3f94e90e0e6_0_502"/>
          <p:cNvSpPr/>
          <p:nvPr/>
        </p:nvSpPr>
        <p:spPr>
          <a:xfrm>
            <a:off x="522075" y="2827252"/>
            <a:ext cx="417600" cy="404400"/>
          </a:xfrm>
          <a:prstGeom prst="roundRect">
            <a:avLst>
              <a:gd fmla="val 16667" name="adj"/>
            </a:avLst>
          </a:prstGeom>
          <a:solidFill>
            <a:schemeClr val="accent2"/>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42" name="Google Shape;442;g3f94e90e0e6_0_502"/>
          <p:cNvSpPr/>
          <p:nvPr/>
        </p:nvSpPr>
        <p:spPr>
          <a:xfrm>
            <a:off x="522075" y="3604392"/>
            <a:ext cx="417600" cy="404400"/>
          </a:xfrm>
          <a:prstGeom prst="roundRect">
            <a:avLst>
              <a:gd fmla="val 16667" name="adj"/>
            </a:avLst>
          </a:prstGeom>
          <a:solidFill>
            <a:srgbClr val="7E37F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43" name="Google Shape;443;g3f94e90e0e6_0_502"/>
          <p:cNvSpPr/>
          <p:nvPr/>
        </p:nvSpPr>
        <p:spPr>
          <a:xfrm>
            <a:off x="522075" y="4393681"/>
            <a:ext cx="417600" cy="404400"/>
          </a:xfrm>
          <a:prstGeom prst="roundRect">
            <a:avLst>
              <a:gd fmla="val 16667" name="adj"/>
            </a:avLst>
          </a:prstGeom>
          <a:solidFill>
            <a:schemeClr val="accent6"/>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44" name="Google Shape;444;g3f94e90e0e6_0_502"/>
          <p:cNvSpPr txBox="1"/>
          <p:nvPr/>
        </p:nvSpPr>
        <p:spPr>
          <a:xfrm>
            <a:off x="1233751" y="2037950"/>
            <a:ext cx="89415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lang="en-US" sz="1800">
                <a:solidFill>
                  <a:schemeClr val="dk1"/>
                </a:solidFill>
                <a:latin typeface="Sora"/>
                <a:ea typeface="Sora"/>
                <a:cs typeface="Sora"/>
                <a:sym typeface="Sora"/>
              </a:rPr>
              <a:t>Collaborate on projects</a:t>
            </a:r>
            <a:endParaRPr i="0" sz="1800" u="none" cap="none" strike="noStrike">
              <a:solidFill>
                <a:srgbClr val="000000"/>
              </a:solidFill>
              <a:latin typeface="Sora"/>
              <a:ea typeface="Sora"/>
              <a:cs typeface="Sora"/>
              <a:sym typeface="Sora"/>
            </a:endParaRPr>
          </a:p>
        </p:txBody>
      </p:sp>
      <p:sp>
        <p:nvSpPr>
          <p:cNvPr id="445" name="Google Shape;445;g3f94e90e0e6_0_502"/>
          <p:cNvSpPr txBox="1"/>
          <p:nvPr/>
        </p:nvSpPr>
        <p:spPr>
          <a:xfrm>
            <a:off x="1233741" y="2804988"/>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Share ideas</a:t>
            </a:r>
            <a:endParaRPr i="0" sz="1800" u="none" cap="none" strike="noStrike">
              <a:solidFill>
                <a:srgbClr val="000000"/>
              </a:solidFill>
              <a:latin typeface="Sora"/>
              <a:ea typeface="Sora"/>
              <a:cs typeface="Sora"/>
              <a:sym typeface="Sora"/>
            </a:endParaRPr>
          </a:p>
        </p:txBody>
      </p:sp>
      <p:sp>
        <p:nvSpPr>
          <p:cNvPr id="446" name="Google Shape;446;g3f94e90e0e6_0_502"/>
          <p:cNvSpPr txBox="1"/>
          <p:nvPr/>
        </p:nvSpPr>
        <p:spPr>
          <a:xfrm>
            <a:off x="1233741" y="3620664"/>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Receive</a:t>
            </a:r>
            <a:r>
              <a:rPr lang="en-US" sz="1800">
                <a:solidFill>
                  <a:schemeClr val="dk1"/>
                </a:solidFill>
                <a:latin typeface="Sora"/>
                <a:ea typeface="Sora"/>
                <a:cs typeface="Sora"/>
                <a:sym typeface="Sora"/>
              </a:rPr>
              <a:t> peer feedback</a:t>
            </a:r>
            <a:endParaRPr i="0" sz="1800" u="none" cap="none" strike="noStrike">
              <a:solidFill>
                <a:schemeClr val="dk1"/>
              </a:solidFill>
              <a:latin typeface="Sora"/>
              <a:ea typeface="Sora"/>
              <a:cs typeface="Sora"/>
              <a:sym typeface="Sora"/>
            </a:endParaRPr>
          </a:p>
        </p:txBody>
      </p:sp>
      <p:sp>
        <p:nvSpPr>
          <p:cNvPr id="447" name="Google Shape;447;g3f94e90e0e6_0_502"/>
          <p:cNvSpPr txBox="1"/>
          <p:nvPr/>
        </p:nvSpPr>
        <p:spPr>
          <a:xfrm>
            <a:off x="1233741" y="4371549"/>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lang="en-US" sz="1800">
                <a:solidFill>
                  <a:schemeClr val="dk1"/>
                </a:solidFill>
                <a:latin typeface="Sora"/>
                <a:ea typeface="Sora"/>
                <a:cs typeface="Sora"/>
                <a:sym typeface="Sora"/>
              </a:rPr>
              <a:t>Explore multiple perspectives</a:t>
            </a:r>
            <a:endParaRPr i="0" sz="1800" u="none" cap="none" strike="noStrike">
              <a:solidFill>
                <a:schemeClr val="dk1"/>
              </a:solidFill>
              <a:latin typeface="Sora"/>
              <a:ea typeface="Sora"/>
              <a:cs typeface="Sora"/>
              <a:sym typeface="Sora"/>
            </a:endParaRPr>
          </a:p>
        </p:txBody>
      </p:sp>
      <p:sp>
        <p:nvSpPr>
          <p:cNvPr id="448" name="Google Shape;448;g3f94e90e0e6_0_502"/>
          <p:cNvSpPr txBox="1"/>
          <p:nvPr/>
        </p:nvSpPr>
        <p:spPr>
          <a:xfrm>
            <a:off x="502925" y="1204575"/>
            <a:ext cx="11038800" cy="40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rgbClr val="000000"/>
              </a:buClr>
              <a:buSzPts val="1100"/>
              <a:buFont typeface="Arial"/>
              <a:buNone/>
            </a:pPr>
            <a:r>
              <a:rPr lang="en-US" sz="1950">
                <a:solidFill>
                  <a:schemeClr val="dk1"/>
                </a:solidFill>
                <a:latin typeface="Sora"/>
                <a:ea typeface="Sora"/>
                <a:cs typeface="Sora"/>
                <a:sym typeface="Sora"/>
              </a:rPr>
              <a:t>AI should strengthen communities by </a:t>
            </a:r>
            <a:r>
              <a:rPr lang="en-US" sz="1950">
                <a:solidFill>
                  <a:schemeClr val="dk1"/>
                </a:solidFill>
                <a:latin typeface="Sora"/>
                <a:ea typeface="Sora"/>
                <a:cs typeface="Sora"/>
                <a:sym typeface="Sora"/>
              </a:rPr>
              <a:t>helping</a:t>
            </a:r>
            <a:r>
              <a:rPr lang="en-US" sz="1950">
                <a:solidFill>
                  <a:schemeClr val="dk1"/>
                </a:solidFill>
                <a:latin typeface="Sora"/>
                <a:ea typeface="Sora"/>
                <a:cs typeface="Sora"/>
                <a:sym typeface="Sora"/>
              </a:rPr>
              <a:t> learners:</a:t>
            </a:r>
            <a:endParaRPr b="0" i="0" sz="1950" u="none" cap="none" strike="noStrike">
              <a:solidFill>
                <a:schemeClr val="dk1"/>
              </a:solidFill>
              <a:latin typeface="Sora"/>
              <a:ea typeface="Sora"/>
              <a:cs typeface="Sora"/>
              <a:sym typeface="Sora"/>
            </a:endParaRPr>
          </a:p>
        </p:txBody>
      </p:sp>
      <p:sp>
        <p:nvSpPr>
          <p:cNvPr id="449" name="Google Shape;449;g3f94e90e0e6_0_502"/>
          <p:cNvSpPr/>
          <p:nvPr/>
        </p:nvSpPr>
        <p:spPr>
          <a:xfrm>
            <a:off x="522075" y="5144556"/>
            <a:ext cx="417600" cy="404400"/>
          </a:xfrm>
          <a:prstGeom prst="roundRect">
            <a:avLst>
              <a:gd fmla="val 16667" name="adj"/>
            </a:avLst>
          </a:prstGeom>
          <a:solidFill>
            <a:schemeClr val="accent1"/>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50" name="Google Shape;450;g3f94e90e0e6_0_502"/>
          <p:cNvSpPr txBox="1"/>
          <p:nvPr/>
        </p:nvSpPr>
        <p:spPr>
          <a:xfrm>
            <a:off x="1233741" y="5122424"/>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lang="en-US" sz="1800">
                <a:solidFill>
                  <a:schemeClr val="dk1"/>
                </a:solidFill>
                <a:latin typeface="Sora"/>
                <a:ea typeface="Sora"/>
                <a:cs typeface="Sora"/>
                <a:sym typeface="Sora"/>
              </a:rPr>
              <a:t>Solve authentic problems together</a:t>
            </a:r>
            <a:endParaRPr i="0" sz="1800" u="none" cap="none" strike="noStrike">
              <a:solidFill>
                <a:schemeClr val="dk1"/>
              </a:solidFill>
              <a:latin typeface="Sora"/>
              <a:ea typeface="Sora"/>
              <a:cs typeface="Sora"/>
              <a:sym typeface="Sor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g3f13de36e37_0_0"/>
          <p:cNvSpPr txBox="1"/>
          <p:nvPr/>
        </p:nvSpPr>
        <p:spPr>
          <a:xfrm>
            <a:off x="502925" y="5344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Designing Learning Experiences with AI </a:t>
            </a:r>
            <a:endParaRPr b="1" i="0" sz="3900" u="none" cap="none" strike="noStrike">
              <a:solidFill>
                <a:schemeClr val="dk1"/>
              </a:solidFill>
              <a:latin typeface="Sora"/>
              <a:ea typeface="Sora"/>
              <a:cs typeface="Sora"/>
              <a:sym typeface="Sora"/>
            </a:endParaRPr>
          </a:p>
        </p:txBody>
      </p:sp>
      <p:sp>
        <p:nvSpPr>
          <p:cNvPr id="141" name="Google Shape;141;g3f13de36e37_0_0"/>
          <p:cNvSpPr/>
          <p:nvPr/>
        </p:nvSpPr>
        <p:spPr>
          <a:xfrm>
            <a:off x="502925" y="2051175"/>
            <a:ext cx="5149200" cy="2518500"/>
          </a:xfrm>
          <a:prstGeom prst="rect">
            <a:avLst/>
          </a:prstGeom>
          <a:noFill/>
          <a:ln>
            <a:noFill/>
          </a:ln>
        </p:spPr>
        <p:txBody>
          <a:bodyPr anchorCtr="0" anchor="t" bIns="73150" lIns="109725" spcFirstLastPara="1" rIns="109725" wrap="square" tIns="73150">
            <a:noAutofit/>
          </a:bodyPr>
          <a:lstStyle/>
          <a:p>
            <a:pPr indent="0" lvl="0" marL="0" marR="0" rtl="0" algn="l">
              <a:lnSpc>
                <a:spcPct val="100000"/>
              </a:lnSpc>
              <a:spcBef>
                <a:spcPts val="0"/>
              </a:spcBef>
              <a:spcAft>
                <a:spcPts val="0"/>
              </a:spcAft>
              <a:buClr>
                <a:srgbClr val="000000"/>
              </a:buClr>
              <a:buSzPts val="2400"/>
              <a:buFont typeface="Arial"/>
              <a:buNone/>
            </a:pPr>
            <a:r>
              <a:rPr b="1" lang="en-US" sz="2900">
                <a:solidFill>
                  <a:schemeClr val="dk1"/>
                </a:solidFill>
                <a:latin typeface="Sora"/>
                <a:ea typeface="Sora"/>
                <a:cs typeface="Sora"/>
                <a:sym typeface="Sora"/>
              </a:rPr>
              <a:t>Great learning experiences are intentionally designed, not accidentally delivered.</a:t>
            </a:r>
            <a:endParaRPr b="0" i="0" sz="1900" u="none" cap="none" strike="noStrike">
              <a:solidFill>
                <a:schemeClr val="dk1"/>
              </a:solidFill>
              <a:latin typeface="Sora"/>
              <a:ea typeface="Sora"/>
              <a:cs typeface="Sora"/>
              <a:sym typeface="So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5" name="Shape 455"/>
        <p:cNvGrpSpPr/>
        <p:nvPr/>
      </p:nvGrpSpPr>
      <p:grpSpPr>
        <a:xfrm>
          <a:off x="0" y="0"/>
          <a:ext cx="0" cy="0"/>
          <a:chOff x="0" y="0"/>
          <a:chExt cx="0" cy="0"/>
        </a:xfrm>
      </p:grpSpPr>
      <p:sp>
        <p:nvSpPr>
          <p:cNvPr id="456" name="Google Shape;456;g3f94e90e0e6_0_624"/>
          <p:cNvSpPr txBox="1"/>
          <p:nvPr/>
        </p:nvSpPr>
        <p:spPr>
          <a:xfrm>
            <a:off x="516200" y="444500"/>
            <a:ext cx="87039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The Role of an Educator</a:t>
            </a:r>
            <a:endParaRPr b="1" i="0" sz="6400" u="none" cap="none" strike="noStrike">
              <a:solidFill>
                <a:schemeClr val="dk1"/>
              </a:solidFill>
              <a:latin typeface="Sora"/>
              <a:ea typeface="Sora"/>
              <a:cs typeface="Sora"/>
              <a:sym typeface="Sora"/>
            </a:endParaRPr>
          </a:p>
        </p:txBody>
      </p:sp>
      <p:sp>
        <p:nvSpPr>
          <p:cNvPr id="457" name="Google Shape;457;g3f94e90e0e6_0_624"/>
          <p:cNvSpPr txBox="1"/>
          <p:nvPr/>
        </p:nvSpPr>
        <p:spPr>
          <a:xfrm>
            <a:off x="728127" y="2325950"/>
            <a:ext cx="31587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Information provider</a:t>
            </a:r>
            <a:endParaRPr i="0" sz="1800" u="none" cap="none" strike="noStrike">
              <a:solidFill>
                <a:schemeClr val="dk1"/>
              </a:solidFill>
              <a:latin typeface="Sora"/>
              <a:ea typeface="Sora"/>
              <a:cs typeface="Sora"/>
              <a:sym typeface="Sora"/>
            </a:endParaRPr>
          </a:p>
        </p:txBody>
      </p:sp>
      <p:sp>
        <p:nvSpPr>
          <p:cNvPr id="458" name="Google Shape;458;g3f94e90e0e6_0_624"/>
          <p:cNvSpPr txBox="1"/>
          <p:nvPr/>
        </p:nvSpPr>
        <p:spPr>
          <a:xfrm>
            <a:off x="729121" y="4085300"/>
            <a:ext cx="25893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800"/>
              <a:buFont typeface="Arial"/>
              <a:buNone/>
            </a:pPr>
            <a:r>
              <a:rPr lang="en-US" sz="1800">
                <a:solidFill>
                  <a:schemeClr val="dk1"/>
                </a:solidFill>
                <a:latin typeface="Sora"/>
                <a:ea typeface="Sora"/>
                <a:cs typeface="Sora"/>
                <a:sym typeface="Sora"/>
              </a:rPr>
              <a:t>Lecturer</a:t>
            </a:r>
            <a:endParaRPr i="0" sz="1800" u="none" cap="none" strike="noStrike">
              <a:solidFill>
                <a:schemeClr val="dk1"/>
              </a:solidFill>
              <a:latin typeface="Sora"/>
              <a:ea typeface="Sora"/>
              <a:cs typeface="Sora"/>
              <a:sym typeface="Sora"/>
            </a:endParaRPr>
          </a:p>
        </p:txBody>
      </p:sp>
      <p:sp>
        <p:nvSpPr>
          <p:cNvPr id="459" name="Google Shape;459;g3f94e90e0e6_0_624"/>
          <p:cNvSpPr txBox="1"/>
          <p:nvPr/>
        </p:nvSpPr>
        <p:spPr>
          <a:xfrm>
            <a:off x="705018" y="3205625"/>
            <a:ext cx="24291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800"/>
              <a:buFont typeface="Arial"/>
              <a:buNone/>
            </a:pPr>
            <a:r>
              <a:rPr lang="en-US" sz="1800">
                <a:solidFill>
                  <a:schemeClr val="dk1"/>
                </a:solidFill>
                <a:latin typeface="Sora"/>
                <a:ea typeface="Sora"/>
                <a:cs typeface="Sora"/>
                <a:sym typeface="Sora"/>
              </a:rPr>
              <a:t>Content Expert</a:t>
            </a:r>
            <a:endParaRPr i="0" sz="1800" u="none" cap="none" strike="noStrike">
              <a:solidFill>
                <a:schemeClr val="dk1"/>
              </a:solidFill>
              <a:latin typeface="Sora"/>
              <a:ea typeface="Sora"/>
              <a:cs typeface="Sora"/>
              <a:sym typeface="Sora"/>
            </a:endParaRPr>
          </a:p>
        </p:txBody>
      </p:sp>
      <p:sp>
        <p:nvSpPr>
          <p:cNvPr id="460" name="Google Shape;460;g3f94e90e0e6_0_624"/>
          <p:cNvSpPr/>
          <p:nvPr/>
        </p:nvSpPr>
        <p:spPr>
          <a:xfrm>
            <a:off x="587292" y="2208150"/>
            <a:ext cx="783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61" name="Google Shape;461;g3f94e90e0e6_0_624"/>
          <p:cNvSpPr/>
          <p:nvPr/>
        </p:nvSpPr>
        <p:spPr>
          <a:xfrm>
            <a:off x="587295" y="3963176"/>
            <a:ext cx="783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62" name="Google Shape;462;g3f94e90e0e6_0_624"/>
          <p:cNvSpPr/>
          <p:nvPr/>
        </p:nvSpPr>
        <p:spPr>
          <a:xfrm>
            <a:off x="584937" y="3081320"/>
            <a:ext cx="783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63" name="Google Shape;463;g3f94e90e0e6_0_624"/>
          <p:cNvSpPr txBox="1"/>
          <p:nvPr/>
        </p:nvSpPr>
        <p:spPr>
          <a:xfrm>
            <a:off x="516195" y="1486825"/>
            <a:ext cx="33705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b="1" lang="en-US" sz="1800">
                <a:solidFill>
                  <a:schemeClr val="dk1"/>
                </a:solidFill>
                <a:latin typeface="Sora"/>
                <a:ea typeface="Sora"/>
                <a:cs typeface="Sora"/>
                <a:sym typeface="Sora"/>
              </a:rPr>
              <a:t>From</a:t>
            </a:r>
            <a:endParaRPr b="1" i="0" sz="1800" u="none" cap="none" strike="noStrike">
              <a:solidFill>
                <a:schemeClr val="dk1"/>
              </a:solidFill>
              <a:latin typeface="Sora"/>
              <a:ea typeface="Sora"/>
              <a:cs typeface="Sora"/>
              <a:sym typeface="Sora"/>
            </a:endParaRPr>
          </a:p>
        </p:txBody>
      </p:sp>
      <p:sp>
        <p:nvSpPr>
          <p:cNvPr id="464" name="Google Shape;464;g3f94e90e0e6_0_624"/>
          <p:cNvSpPr txBox="1"/>
          <p:nvPr/>
        </p:nvSpPr>
        <p:spPr>
          <a:xfrm>
            <a:off x="5705902" y="2325938"/>
            <a:ext cx="31587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Learning designer</a:t>
            </a:r>
            <a:endParaRPr i="0" sz="1800" u="none" cap="none" strike="noStrike">
              <a:solidFill>
                <a:schemeClr val="dk1"/>
              </a:solidFill>
              <a:latin typeface="Sora"/>
              <a:ea typeface="Sora"/>
              <a:cs typeface="Sora"/>
              <a:sym typeface="Sora"/>
            </a:endParaRPr>
          </a:p>
        </p:txBody>
      </p:sp>
      <p:sp>
        <p:nvSpPr>
          <p:cNvPr id="465" name="Google Shape;465;g3f94e90e0e6_0_624"/>
          <p:cNvSpPr txBox="1"/>
          <p:nvPr/>
        </p:nvSpPr>
        <p:spPr>
          <a:xfrm>
            <a:off x="5706896" y="4085288"/>
            <a:ext cx="25893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800"/>
              <a:buFont typeface="Arial"/>
              <a:buNone/>
            </a:pPr>
            <a:r>
              <a:rPr lang="en-US" sz="1800">
                <a:solidFill>
                  <a:schemeClr val="dk1"/>
                </a:solidFill>
                <a:latin typeface="Sora"/>
                <a:ea typeface="Sora"/>
                <a:cs typeface="Sora"/>
                <a:sym typeface="Sora"/>
              </a:rPr>
              <a:t>Coach</a:t>
            </a:r>
            <a:endParaRPr i="0" sz="1800" u="none" cap="none" strike="noStrike">
              <a:solidFill>
                <a:schemeClr val="dk1"/>
              </a:solidFill>
              <a:latin typeface="Sora"/>
              <a:ea typeface="Sora"/>
              <a:cs typeface="Sora"/>
              <a:sym typeface="Sora"/>
            </a:endParaRPr>
          </a:p>
        </p:txBody>
      </p:sp>
      <p:sp>
        <p:nvSpPr>
          <p:cNvPr id="466" name="Google Shape;466;g3f94e90e0e6_0_624"/>
          <p:cNvSpPr txBox="1"/>
          <p:nvPr/>
        </p:nvSpPr>
        <p:spPr>
          <a:xfrm>
            <a:off x="5685155" y="4873841"/>
            <a:ext cx="57384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800">
                <a:solidFill>
                  <a:schemeClr val="dk1"/>
                </a:solidFill>
                <a:latin typeface="Sora"/>
                <a:ea typeface="Sora"/>
                <a:cs typeface="Sora"/>
                <a:sym typeface="Sora"/>
              </a:rPr>
              <a:t>Mentor</a:t>
            </a:r>
            <a:endParaRPr i="0" sz="1752" u="none" cap="none" strike="noStrike">
              <a:solidFill>
                <a:schemeClr val="dk1"/>
              </a:solidFill>
              <a:latin typeface="Sora"/>
              <a:ea typeface="Sora"/>
              <a:cs typeface="Sora"/>
              <a:sym typeface="Sora"/>
            </a:endParaRPr>
          </a:p>
        </p:txBody>
      </p:sp>
      <p:sp>
        <p:nvSpPr>
          <p:cNvPr id="467" name="Google Shape;467;g3f94e90e0e6_0_624"/>
          <p:cNvSpPr txBox="1"/>
          <p:nvPr/>
        </p:nvSpPr>
        <p:spPr>
          <a:xfrm>
            <a:off x="5682793" y="3205613"/>
            <a:ext cx="24291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800"/>
              <a:buFont typeface="Arial"/>
              <a:buNone/>
            </a:pPr>
            <a:r>
              <a:rPr lang="en-US" sz="1800">
                <a:solidFill>
                  <a:schemeClr val="dk1"/>
                </a:solidFill>
                <a:latin typeface="Sora"/>
                <a:ea typeface="Sora"/>
                <a:cs typeface="Sora"/>
                <a:sym typeface="Sora"/>
              </a:rPr>
              <a:t>Facilitator</a:t>
            </a:r>
            <a:endParaRPr i="0" sz="1800" u="none" cap="none" strike="noStrike">
              <a:solidFill>
                <a:schemeClr val="dk1"/>
              </a:solidFill>
              <a:latin typeface="Sora"/>
              <a:ea typeface="Sora"/>
              <a:cs typeface="Sora"/>
              <a:sym typeface="Sora"/>
            </a:endParaRPr>
          </a:p>
        </p:txBody>
      </p:sp>
      <p:sp>
        <p:nvSpPr>
          <p:cNvPr id="468" name="Google Shape;468;g3f94e90e0e6_0_624"/>
          <p:cNvSpPr/>
          <p:nvPr/>
        </p:nvSpPr>
        <p:spPr>
          <a:xfrm>
            <a:off x="5565067" y="2208138"/>
            <a:ext cx="783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69" name="Google Shape;469;g3f94e90e0e6_0_624"/>
          <p:cNvSpPr/>
          <p:nvPr/>
        </p:nvSpPr>
        <p:spPr>
          <a:xfrm>
            <a:off x="5565070" y="3963164"/>
            <a:ext cx="783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70" name="Google Shape;470;g3f94e90e0e6_0_624"/>
          <p:cNvSpPr/>
          <p:nvPr/>
        </p:nvSpPr>
        <p:spPr>
          <a:xfrm>
            <a:off x="5562712" y="3081307"/>
            <a:ext cx="783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71" name="Google Shape;471;g3f94e90e0e6_0_624"/>
          <p:cNvSpPr/>
          <p:nvPr/>
        </p:nvSpPr>
        <p:spPr>
          <a:xfrm>
            <a:off x="5565067" y="4778161"/>
            <a:ext cx="783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chemeClr val="dk1"/>
              </a:solidFill>
              <a:latin typeface="Sora"/>
              <a:ea typeface="Sora"/>
              <a:cs typeface="Sora"/>
              <a:sym typeface="Sora"/>
            </a:endParaRPr>
          </a:p>
        </p:txBody>
      </p:sp>
      <p:sp>
        <p:nvSpPr>
          <p:cNvPr id="472" name="Google Shape;472;g3f94e90e0e6_0_624"/>
          <p:cNvSpPr txBox="1"/>
          <p:nvPr/>
        </p:nvSpPr>
        <p:spPr>
          <a:xfrm>
            <a:off x="5490120" y="1486825"/>
            <a:ext cx="33705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b="1" lang="en-US" sz="1800">
                <a:solidFill>
                  <a:schemeClr val="dk1"/>
                </a:solidFill>
                <a:latin typeface="Sora"/>
                <a:ea typeface="Sora"/>
                <a:cs typeface="Sora"/>
                <a:sym typeface="Sora"/>
              </a:rPr>
              <a:t>To</a:t>
            </a:r>
            <a:endParaRPr b="1" i="0" sz="1800" u="none" cap="none" strike="noStrike">
              <a:solidFill>
                <a:schemeClr val="dk1"/>
              </a:solidFill>
              <a:latin typeface="Sora"/>
              <a:ea typeface="Sora"/>
              <a:cs typeface="Sora"/>
              <a:sym typeface="Sor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7" name="Shape 477"/>
        <p:cNvGrpSpPr/>
        <p:nvPr/>
      </p:nvGrpSpPr>
      <p:grpSpPr>
        <a:xfrm>
          <a:off x="0" y="0"/>
          <a:ext cx="0" cy="0"/>
          <a:chOff x="0" y="0"/>
          <a:chExt cx="0" cy="0"/>
        </a:xfrm>
      </p:grpSpPr>
      <p:sp>
        <p:nvSpPr>
          <p:cNvPr id="478" name="Google Shape;478;g3f94e90e0e6_0_662"/>
          <p:cNvSpPr txBox="1"/>
          <p:nvPr/>
        </p:nvSpPr>
        <p:spPr>
          <a:xfrm>
            <a:off x="522075" y="453244"/>
            <a:ext cx="8245200" cy="704400"/>
          </a:xfrm>
          <a:prstGeom prst="rect">
            <a:avLst/>
          </a:prstGeom>
          <a:noFill/>
          <a:ln>
            <a:noFill/>
          </a:ln>
        </p:spPr>
        <p:txBody>
          <a:bodyPr anchorCtr="0" anchor="t" bIns="42000" lIns="0" spcFirstLastPara="1" rIns="84050" wrap="square" tIns="0">
            <a:spAutoFit/>
          </a:bodyPr>
          <a:lstStyle/>
          <a:p>
            <a:pPr indent="0" lvl="0" marL="0" marR="0" rtl="0" algn="l">
              <a:lnSpc>
                <a:spcPct val="115000"/>
              </a:lnSpc>
              <a:spcBef>
                <a:spcPts val="1655"/>
              </a:spcBef>
              <a:spcAft>
                <a:spcPts val="0"/>
              </a:spcAft>
              <a:buClr>
                <a:schemeClr val="dk1"/>
              </a:buClr>
              <a:buSzPts val="1011"/>
              <a:buFont typeface="Arial"/>
              <a:buNone/>
            </a:pPr>
            <a:r>
              <a:rPr b="1" lang="en-US" sz="4300">
                <a:solidFill>
                  <a:schemeClr val="dk1"/>
                </a:solidFill>
                <a:latin typeface="Sora"/>
                <a:ea typeface="Sora"/>
                <a:cs typeface="Sora"/>
                <a:sym typeface="Sora"/>
              </a:rPr>
              <a:t>Learning Philosophy</a:t>
            </a:r>
            <a:endParaRPr b="1" i="0" sz="4300" u="none" cap="none" strike="noStrike">
              <a:solidFill>
                <a:schemeClr val="dk1"/>
              </a:solidFill>
              <a:latin typeface="Sora"/>
              <a:ea typeface="Sora"/>
              <a:cs typeface="Sora"/>
              <a:sym typeface="Sora"/>
            </a:endParaRPr>
          </a:p>
        </p:txBody>
      </p:sp>
      <p:sp>
        <p:nvSpPr>
          <p:cNvPr id="479" name="Google Shape;479;g3f94e90e0e6_0_662"/>
          <p:cNvSpPr/>
          <p:nvPr/>
        </p:nvSpPr>
        <p:spPr>
          <a:xfrm>
            <a:off x="522075" y="1951400"/>
            <a:ext cx="417600" cy="404400"/>
          </a:xfrm>
          <a:prstGeom prst="roundRect">
            <a:avLst>
              <a:gd fmla="val 16667" name="adj"/>
            </a:avLst>
          </a:prstGeom>
          <a:solidFill>
            <a:schemeClr val="accent5"/>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80" name="Google Shape;480;g3f94e90e0e6_0_662"/>
          <p:cNvSpPr/>
          <p:nvPr/>
        </p:nvSpPr>
        <p:spPr>
          <a:xfrm>
            <a:off x="522075" y="2740688"/>
            <a:ext cx="417600" cy="404400"/>
          </a:xfrm>
          <a:prstGeom prst="roundRect">
            <a:avLst>
              <a:gd fmla="val 16667" name="adj"/>
            </a:avLst>
          </a:prstGeom>
          <a:solidFill>
            <a:schemeClr val="accent4"/>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81" name="Google Shape;481;g3f94e90e0e6_0_662"/>
          <p:cNvSpPr/>
          <p:nvPr/>
        </p:nvSpPr>
        <p:spPr>
          <a:xfrm>
            <a:off x="522075" y="3529977"/>
            <a:ext cx="417600" cy="404400"/>
          </a:xfrm>
          <a:prstGeom prst="roundRect">
            <a:avLst>
              <a:gd fmla="val 16667" name="adj"/>
            </a:avLst>
          </a:prstGeom>
          <a:solidFill>
            <a:schemeClr val="accent2"/>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82" name="Google Shape;482;g3f94e90e0e6_0_662"/>
          <p:cNvSpPr/>
          <p:nvPr/>
        </p:nvSpPr>
        <p:spPr>
          <a:xfrm>
            <a:off x="522075" y="4307117"/>
            <a:ext cx="417600" cy="404400"/>
          </a:xfrm>
          <a:prstGeom prst="roundRect">
            <a:avLst>
              <a:gd fmla="val 16667" name="adj"/>
            </a:avLst>
          </a:prstGeom>
          <a:solidFill>
            <a:srgbClr val="7E37FF"/>
          </a:solidFill>
          <a:ln cap="flat" cmpd="sng" w="14550">
            <a:solidFill>
              <a:srgbClr val="44546A"/>
            </a:solidFill>
            <a:prstDash val="solid"/>
            <a:round/>
            <a:headEnd len="sm" w="sm" type="none"/>
            <a:tailEnd len="sm" w="sm" type="none"/>
          </a:ln>
        </p:spPr>
        <p:txBody>
          <a:bodyPr anchorCtr="0" anchor="ctr" bIns="139675" lIns="139675" spcFirstLastPara="1" rIns="139675" wrap="square" tIns="139675">
            <a:noAutofit/>
          </a:bodyPr>
          <a:lstStyle/>
          <a:p>
            <a:pPr indent="0" lvl="0" marL="0" marR="0" rtl="0" algn="ctr">
              <a:lnSpc>
                <a:spcPct val="100000"/>
              </a:lnSpc>
              <a:spcBef>
                <a:spcPts val="0"/>
              </a:spcBef>
              <a:spcAft>
                <a:spcPts val="0"/>
              </a:spcAft>
              <a:buClr>
                <a:srgbClr val="000000"/>
              </a:buClr>
              <a:buSzPts val="2139"/>
              <a:buFont typeface="Arial"/>
              <a:buNone/>
            </a:pPr>
            <a:r>
              <a:t/>
            </a:r>
            <a:endParaRPr b="0" i="0" sz="2139" u="none" cap="none" strike="noStrike">
              <a:solidFill>
                <a:srgbClr val="000000"/>
              </a:solidFill>
              <a:latin typeface="Sora"/>
              <a:ea typeface="Sora"/>
              <a:cs typeface="Sora"/>
              <a:sym typeface="Sora"/>
            </a:endParaRPr>
          </a:p>
        </p:txBody>
      </p:sp>
      <p:sp>
        <p:nvSpPr>
          <p:cNvPr id="483" name="Google Shape;483;g3f94e90e0e6_0_662"/>
          <p:cNvSpPr txBox="1"/>
          <p:nvPr/>
        </p:nvSpPr>
        <p:spPr>
          <a:xfrm>
            <a:off x="1233741" y="1951415"/>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Why do I teach?</a:t>
            </a:r>
            <a:endParaRPr i="0" sz="1800" u="none" cap="none" strike="noStrike">
              <a:solidFill>
                <a:schemeClr val="dk1"/>
              </a:solidFill>
              <a:latin typeface="Sora"/>
              <a:ea typeface="Sora"/>
              <a:cs typeface="Sora"/>
              <a:sym typeface="Sora"/>
            </a:endParaRPr>
          </a:p>
        </p:txBody>
      </p:sp>
      <p:sp>
        <p:nvSpPr>
          <p:cNvPr id="484" name="Google Shape;484;g3f94e90e0e6_0_662"/>
          <p:cNvSpPr txBox="1"/>
          <p:nvPr/>
        </p:nvSpPr>
        <p:spPr>
          <a:xfrm>
            <a:off x="1233741" y="2740687"/>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15000"/>
              </a:lnSpc>
              <a:spcBef>
                <a:spcPts val="1200"/>
              </a:spcBef>
              <a:spcAft>
                <a:spcPts val="1200"/>
              </a:spcAft>
              <a:buClr>
                <a:srgbClr val="000000"/>
              </a:buClr>
              <a:buSzPts val="1800"/>
              <a:buFont typeface="Arial"/>
              <a:buNone/>
            </a:pPr>
            <a:r>
              <a:rPr lang="en-US" sz="1800">
                <a:solidFill>
                  <a:schemeClr val="dk1"/>
                </a:solidFill>
                <a:latin typeface="Sora"/>
                <a:ea typeface="Sora"/>
                <a:cs typeface="Sora"/>
                <a:sym typeface="Sora"/>
              </a:rPr>
              <a:t>How do students learn best?</a:t>
            </a:r>
            <a:endParaRPr i="0" sz="1800" u="none" cap="none" strike="noStrike">
              <a:solidFill>
                <a:srgbClr val="000000"/>
              </a:solidFill>
              <a:latin typeface="Sora"/>
              <a:ea typeface="Sora"/>
              <a:cs typeface="Sora"/>
              <a:sym typeface="Sora"/>
            </a:endParaRPr>
          </a:p>
        </p:txBody>
      </p:sp>
      <p:sp>
        <p:nvSpPr>
          <p:cNvPr id="485" name="Google Shape;485;g3f94e90e0e6_0_662"/>
          <p:cNvSpPr txBox="1"/>
          <p:nvPr/>
        </p:nvSpPr>
        <p:spPr>
          <a:xfrm>
            <a:off x="1233741" y="3507713"/>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What role does AI play?</a:t>
            </a:r>
            <a:endParaRPr i="0" sz="1800" u="none" cap="none" strike="noStrike">
              <a:solidFill>
                <a:srgbClr val="000000"/>
              </a:solidFill>
              <a:latin typeface="Sora"/>
              <a:ea typeface="Sora"/>
              <a:cs typeface="Sora"/>
              <a:sym typeface="Sora"/>
            </a:endParaRPr>
          </a:p>
        </p:txBody>
      </p:sp>
      <p:sp>
        <p:nvSpPr>
          <p:cNvPr id="486" name="Google Shape;486;g3f94e90e0e6_0_662"/>
          <p:cNvSpPr txBox="1"/>
          <p:nvPr/>
        </p:nvSpPr>
        <p:spPr>
          <a:xfrm>
            <a:off x="1233741" y="4323389"/>
            <a:ext cx="8163600" cy="448500"/>
          </a:xfrm>
          <a:prstGeom prst="rect">
            <a:avLst/>
          </a:prstGeom>
          <a:noFill/>
          <a:ln>
            <a:noFill/>
          </a:ln>
        </p:spPr>
        <p:txBody>
          <a:bodyPr anchorCtr="0" anchor="t" bIns="99450" lIns="99450" spcFirstLastPara="1" rIns="99450" wrap="square" tIns="99450">
            <a:noAutofit/>
          </a:bodyPr>
          <a:lstStyle/>
          <a:p>
            <a:pPr indent="0" lvl="0" marL="0" marR="0" rtl="0" algn="l">
              <a:lnSpc>
                <a:spcPct val="100000"/>
              </a:lnSpc>
              <a:spcBef>
                <a:spcPts val="0"/>
              </a:spcBef>
              <a:spcAft>
                <a:spcPts val="0"/>
              </a:spcAft>
              <a:buClr>
                <a:srgbClr val="000000"/>
              </a:buClr>
              <a:buSzPts val="1800"/>
              <a:buFont typeface="Arial"/>
              <a:buNone/>
            </a:pPr>
            <a:r>
              <a:rPr lang="en-US" sz="1800">
                <a:solidFill>
                  <a:schemeClr val="dk1"/>
                </a:solidFill>
                <a:latin typeface="Sora"/>
                <a:ea typeface="Sora"/>
                <a:cs typeface="Sora"/>
                <a:sym typeface="Sora"/>
              </a:rPr>
              <a:t>What experiences should students remember?</a:t>
            </a:r>
            <a:endParaRPr i="0" sz="1800" u="none" cap="none" strike="noStrike">
              <a:solidFill>
                <a:srgbClr val="000000"/>
              </a:solidFill>
              <a:latin typeface="Sora"/>
              <a:ea typeface="Sora"/>
              <a:cs typeface="Sora"/>
              <a:sym typeface="Sora"/>
            </a:endParaRPr>
          </a:p>
        </p:txBody>
      </p:sp>
      <p:sp>
        <p:nvSpPr>
          <p:cNvPr id="487" name="Google Shape;487;g3f94e90e0e6_0_662"/>
          <p:cNvSpPr txBox="1"/>
          <p:nvPr/>
        </p:nvSpPr>
        <p:spPr>
          <a:xfrm>
            <a:off x="502925" y="1204575"/>
            <a:ext cx="11038800" cy="40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rgbClr val="000000"/>
              </a:buClr>
              <a:buSzPts val="1100"/>
              <a:buFont typeface="Arial"/>
              <a:buNone/>
            </a:pPr>
            <a:r>
              <a:rPr lang="en-US" sz="1950">
                <a:solidFill>
                  <a:schemeClr val="dk1"/>
                </a:solidFill>
                <a:latin typeface="Sora"/>
                <a:ea typeface="Sora"/>
                <a:cs typeface="Sora"/>
                <a:sym typeface="Sora"/>
              </a:rPr>
              <a:t>A learning philosophy answers:</a:t>
            </a:r>
            <a:endParaRPr b="0" i="0" sz="1950" u="none" cap="none" strike="noStrike">
              <a:solidFill>
                <a:schemeClr val="dk1"/>
              </a:solidFill>
              <a:latin typeface="Sora"/>
              <a:ea typeface="Sora"/>
              <a:cs typeface="Sora"/>
              <a:sym typeface="Sor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pic>
        <p:nvPicPr>
          <p:cNvPr descr="We all communicate in our own way. Help kids explore and celebrate the differences with Julia and Rosita! #SeeAmazing&#10;--&#10;Subscribe to the Sesame Street Channel here: http://www.youtube.com/subscription_center?add_user=SesameStreet&#10; &#10;For more fun games and videos for your preschooler in a safe, child-friendly environment, visit us at http://www.sesamestreet.org&#10; &#10;Sesame Street is a production of Sesame Workshop, a nonprofit educational organization. The Workshop produces Sesame Street programs, seen in over 150 countries, and other acclaimed shows, including The Electric Company.  Beyond television, the Workshop produces content for multiple media platforms on a wide range of issues including literacy and numeracy, emotional wellbeing, health and wellness, and respect and understanding.  Learn more at http://www.sesamestreet.org." id="493" name="Google Shape;493;g3f651e96244_0_53" title="Different Ways to Say Hello with Julia and Rosita | #SeeAmazing">
            <a:hlinkClick r:id="rId3"/>
          </p:cNvPr>
          <p:cNvPicPr preferRelativeResize="0"/>
          <p:nvPr/>
        </p:nvPicPr>
        <p:blipFill>
          <a:blip r:embed="rId4">
            <a:alphaModFix/>
          </a:blip>
          <a:stretch>
            <a:fillRect/>
          </a:stretch>
        </p:blipFill>
        <p:spPr>
          <a:xfrm>
            <a:off x="0" y="0"/>
            <a:ext cx="12252800" cy="6933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1000"/>
                                        <p:tgtEl>
                                          <p:spTgt spid="4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id="499" name="Google Shape;499;g3f63ac4e93a_0_0" title="ChatGPT Image Aug 4, 2026, 05_28_13 PM.png"/>
          <p:cNvPicPr preferRelativeResize="0"/>
          <p:nvPr/>
        </p:nvPicPr>
        <p:blipFill>
          <a:blip r:embed="rId3">
            <a:alphaModFix/>
          </a:blip>
          <a:stretch>
            <a:fillRect/>
          </a:stretch>
        </p:blipFill>
        <p:spPr>
          <a:xfrm>
            <a:off x="0" y="0"/>
            <a:ext cx="12310033" cy="6928075"/>
          </a:xfrm>
          <a:prstGeom prst="rect">
            <a:avLst/>
          </a:prstGeom>
          <a:noFill/>
          <a:ln>
            <a:noFill/>
          </a:ln>
        </p:spPr>
      </p:pic>
      <p:sp>
        <p:nvSpPr>
          <p:cNvPr id="500" name="Google Shape;500;g3f63ac4e93a_0_0"/>
          <p:cNvSpPr txBox="1"/>
          <p:nvPr/>
        </p:nvSpPr>
        <p:spPr>
          <a:xfrm>
            <a:off x="5280025" y="597988"/>
            <a:ext cx="6981000" cy="5732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700">
                <a:solidFill>
                  <a:schemeClr val="dk1"/>
                </a:solidFill>
                <a:latin typeface="Open Sans"/>
                <a:ea typeface="Open Sans"/>
                <a:cs typeface="Open Sans"/>
                <a:sym typeface="Open Sans"/>
              </a:rPr>
              <a:t>Insights by:</a:t>
            </a:r>
            <a:endParaRPr b="1" sz="2700">
              <a:solidFill>
                <a:schemeClr val="dk1"/>
              </a:solidFill>
              <a:latin typeface="Open Sans"/>
              <a:ea typeface="Open Sans"/>
              <a:cs typeface="Open Sans"/>
              <a:sym typeface="Open Sans"/>
            </a:endParaRPr>
          </a:p>
          <a:p>
            <a:pPr indent="0" lvl="0" marL="0" rtl="0" algn="r">
              <a:spcBef>
                <a:spcPts val="0"/>
              </a:spcBef>
              <a:spcAft>
                <a:spcPts val="0"/>
              </a:spcAft>
              <a:buNone/>
            </a:pPr>
            <a:r>
              <a:t/>
            </a:r>
            <a:endParaRPr b="1" sz="30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5500">
                <a:solidFill>
                  <a:schemeClr val="dk1"/>
                </a:solidFill>
                <a:latin typeface="Open Sans"/>
                <a:ea typeface="Open Sans"/>
                <a:cs typeface="Open Sans"/>
                <a:sym typeface="Open Sans"/>
              </a:rPr>
              <a:t>Bruno </a:t>
            </a:r>
            <a:endParaRPr b="1" sz="55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5500">
                <a:solidFill>
                  <a:schemeClr val="dk1"/>
                </a:solidFill>
                <a:latin typeface="Open Sans"/>
                <a:ea typeface="Open Sans"/>
                <a:cs typeface="Open Sans"/>
                <a:sym typeface="Open Sans"/>
              </a:rPr>
              <a:t>Gonçalves</a:t>
            </a:r>
            <a:endParaRPr b="1" sz="5500">
              <a:solidFill>
                <a:schemeClr val="dk1"/>
              </a:solidFill>
              <a:latin typeface="Open Sans"/>
              <a:ea typeface="Open Sans"/>
              <a:cs typeface="Open Sans"/>
              <a:sym typeface="Open Sans"/>
            </a:endParaRPr>
          </a:p>
          <a:p>
            <a:pPr indent="0" lvl="0" marL="0" rtl="0" algn="r">
              <a:spcBef>
                <a:spcPts val="0"/>
              </a:spcBef>
              <a:spcAft>
                <a:spcPts val="0"/>
              </a:spcAft>
              <a:buNone/>
            </a:pPr>
            <a:r>
              <a:t/>
            </a:r>
            <a:endParaRPr b="1" sz="30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3000">
                <a:solidFill>
                  <a:schemeClr val="dk1"/>
                </a:solidFill>
                <a:latin typeface="Open Sans"/>
                <a:ea typeface="Open Sans"/>
                <a:cs typeface="Open Sans"/>
                <a:sym typeface="Open Sans"/>
              </a:rPr>
              <a:t>Global </a:t>
            </a:r>
            <a:r>
              <a:rPr b="1" lang="en-US" sz="2800">
                <a:solidFill>
                  <a:schemeClr val="dk1"/>
                </a:solidFill>
                <a:latin typeface="Open Sans"/>
                <a:ea typeface="Open Sans"/>
                <a:cs typeface="Open Sans"/>
                <a:sym typeface="Open Sans"/>
              </a:rPr>
              <a:t>Education Manager</a:t>
            </a:r>
            <a:endParaRPr b="1" sz="28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2800">
                <a:solidFill>
                  <a:schemeClr val="dk1"/>
                </a:solidFill>
                <a:latin typeface="Open Sans"/>
                <a:ea typeface="Open Sans"/>
                <a:cs typeface="Open Sans"/>
                <a:sym typeface="Open Sans"/>
              </a:rPr>
              <a:t>@IBM SkillsBuild</a:t>
            </a:r>
            <a:endParaRPr b="1" sz="2800">
              <a:solidFill>
                <a:schemeClr val="dk1"/>
              </a:solidFill>
              <a:latin typeface="Open Sans"/>
              <a:ea typeface="Open Sans"/>
              <a:cs typeface="Open Sans"/>
              <a:sym typeface="Open Sans"/>
            </a:endParaRPr>
          </a:p>
          <a:p>
            <a:pPr indent="0" lvl="0" marL="0" rtl="0" algn="r">
              <a:spcBef>
                <a:spcPts val="0"/>
              </a:spcBef>
              <a:spcAft>
                <a:spcPts val="0"/>
              </a:spcAft>
              <a:buNone/>
            </a:pPr>
            <a:r>
              <a:t/>
            </a:r>
            <a:endParaRPr b="1" sz="28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1900">
                <a:solidFill>
                  <a:schemeClr val="dk1"/>
                </a:solidFill>
                <a:latin typeface="Open Sans"/>
                <a:ea typeface="Open Sans"/>
                <a:cs typeface="Open Sans"/>
                <a:sym typeface="Open Sans"/>
              </a:rPr>
              <a:t>Q: What has their journey as an </a:t>
            </a:r>
            <a:endParaRPr b="1" sz="19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1900">
                <a:solidFill>
                  <a:schemeClr val="dk1"/>
                </a:solidFill>
                <a:latin typeface="Open Sans"/>
                <a:ea typeface="Open Sans"/>
                <a:cs typeface="Open Sans"/>
                <a:sym typeface="Open Sans"/>
              </a:rPr>
              <a:t>Educator been like?</a:t>
            </a:r>
            <a:endParaRPr b="1" sz="19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1900">
                <a:solidFill>
                  <a:schemeClr val="dk1"/>
                </a:solidFill>
                <a:latin typeface="Open Sans"/>
                <a:ea typeface="Open Sans"/>
                <a:cs typeface="Open Sans"/>
                <a:sym typeface="Open Sans"/>
              </a:rPr>
              <a:t>Q: How can people learn </a:t>
            </a:r>
            <a:r>
              <a:rPr b="1" lang="en-US" sz="1900">
                <a:solidFill>
                  <a:schemeClr val="dk1"/>
                </a:solidFill>
                <a:latin typeface="Open Sans"/>
                <a:ea typeface="Open Sans"/>
                <a:cs typeface="Open Sans"/>
                <a:sym typeface="Open Sans"/>
              </a:rPr>
              <a:t>effectively</a:t>
            </a:r>
            <a:r>
              <a:rPr b="1" lang="en-US" sz="1900">
                <a:solidFill>
                  <a:schemeClr val="dk1"/>
                </a:solidFill>
                <a:latin typeface="Open Sans"/>
                <a:ea typeface="Open Sans"/>
                <a:cs typeface="Open Sans"/>
                <a:sym typeface="Open Sans"/>
              </a:rPr>
              <a:t> in</a:t>
            </a:r>
            <a:endParaRPr b="1" sz="19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1900">
                <a:solidFill>
                  <a:schemeClr val="dk1"/>
                </a:solidFill>
                <a:latin typeface="Open Sans"/>
                <a:ea typeface="Open Sans"/>
                <a:cs typeface="Open Sans"/>
                <a:sym typeface="Open Sans"/>
              </a:rPr>
              <a:t>age of AI?</a:t>
            </a: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a:p>
            <a:pPr indent="0" lvl="0" marL="0" rtl="0" algn="r">
              <a:spcBef>
                <a:spcPts val="0"/>
              </a:spcBef>
              <a:spcAft>
                <a:spcPts val="0"/>
              </a:spcAft>
              <a:buNone/>
            </a:pPr>
            <a:r>
              <a:rPr b="1" lang="en-US"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3f63ac4e93a_0_4"/>
          <p:cNvSpPr txBox="1"/>
          <p:nvPr/>
        </p:nvSpPr>
        <p:spPr>
          <a:xfrm>
            <a:off x="3141438" y="2948700"/>
            <a:ext cx="5908800" cy="9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100">
                <a:solidFill>
                  <a:schemeClr val="dk1"/>
                </a:solidFill>
                <a:latin typeface="Sora"/>
                <a:ea typeface="Sora"/>
                <a:cs typeface="Sora"/>
                <a:sym typeface="Sora"/>
              </a:rPr>
              <a:t>Questions &amp; Answers</a:t>
            </a:r>
            <a:endParaRPr b="1" sz="4100">
              <a:solidFill>
                <a:schemeClr val="dk1"/>
              </a:solidFill>
              <a:latin typeface="Sora"/>
              <a:ea typeface="Sora"/>
              <a:cs typeface="Sora"/>
              <a:sym typeface="Sor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g3f651e96244_0_25"/>
          <p:cNvSpPr txBox="1"/>
          <p:nvPr/>
        </p:nvSpPr>
        <p:spPr>
          <a:xfrm>
            <a:off x="531803" y="444500"/>
            <a:ext cx="11192100" cy="769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0"/>
              </a:spcAft>
              <a:buClr>
                <a:schemeClr val="dk1"/>
              </a:buClr>
              <a:buSzPts val="1100"/>
              <a:buFont typeface="Arial"/>
              <a:buNone/>
            </a:pPr>
            <a:r>
              <a:rPr b="1" lang="en-US" sz="4700">
                <a:solidFill>
                  <a:schemeClr val="dk1"/>
                </a:solidFill>
                <a:latin typeface="Sora"/>
                <a:ea typeface="Sora"/>
                <a:cs typeface="Sora"/>
                <a:sym typeface="Sora"/>
              </a:rPr>
              <a:t>Thinking Across Learning Theories</a:t>
            </a:r>
            <a:endParaRPr b="1" i="0" sz="6400" u="none" cap="none" strike="noStrike">
              <a:solidFill>
                <a:schemeClr val="dk1"/>
              </a:solidFill>
              <a:latin typeface="Sora"/>
              <a:ea typeface="Sora"/>
              <a:cs typeface="Sora"/>
              <a:sym typeface="Sora"/>
            </a:endParaRPr>
          </a:p>
        </p:txBody>
      </p:sp>
      <p:sp>
        <p:nvSpPr>
          <p:cNvPr id="513" name="Google Shape;513;g3f651e96244_0_25"/>
          <p:cNvSpPr txBox="1"/>
          <p:nvPr/>
        </p:nvSpPr>
        <p:spPr>
          <a:xfrm>
            <a:off x="517950" y="1204575"/>
            <a:ext cx="11514900" cy="769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US" sz="1700">
                <a:solidFill>
                  <a:schemeClr val="dk1"/>
                </a:solidFill>
                <a:latin typeface="Sora"/>
                <a:ea typeface="Sora"/>
                <a:cs typeface="Sora"/>
                <a:sym typeface="Sora"/>
              </a:rPr>
              <a:t>There is </a:t>
            </a:r>
            <a:r>
              <a:rPr b="1" lang="en-US" sz="1700">
                <a:solidFill>
                  <a:schemeClr val="dk1"/>
                </a:solidFill>
                <a:latin typeface="Sora"/>
                <a:ea typeface="Sora"/>
                <a:cs typeface="Sora"/>
                <a:sym typeface="Sora"/>
              </a:rPr>
              <a:t>no single theory</a:t>
            </a:r>
            <a:r>
              <a:rPr lang="en-US" sz="1700">
                <a:solidFill>
                  <a:schemeClr val="dk1"/>
                </a:solidFill>
                <a:latin typeface="Sora"/>
                <a:ea typeface="Sora"/>
                <a:cs typeface="Sora"/>
                <a:sym typeface="Sora"/>
              </a:rPr>
              <a:t> that explains all learning. Each theory offers a unique perspective on how people learn and helps educators design better learning experiences.</a:t>
            </a:r>
            <a:endParaRPr sz="1700">
              <a:solidFill>
                <a:schemeClr val="dk1"/>
              </a:solidFill>
              <a:latin typeface="Sora"/>
              <a:ea typeface="Sora"/>
              <a:cs typeface="Sora"/>
              <a:sym typeface="Sora"/>
            </a:endParaRPr>
          </a:p>
        </p:txBody>
      </p:sp>
      <p:sp>
        <p:nvSpPr>
          <p:cNvPr id="514" name="Google Shape;514;g3f651e96244_0_25"/>
          <p:cNvSpPr txBox="1"/>
          <p:nvPr/>
        </p:nvSpPr>
        <p:spPr>
          <a:xfrm>
            <a:off x="1235506" y="2515723"/>
            <a:ext cx="92031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Each theory highlights a different aspect of learning. </a:t>
            </a:r>
            <a:endParaRPr b="0" i="0" sz="1752" u="none" cap="none" strike="noStrike">
              <a:solidFill>
                <a:schemeClr val="dk1"/>
              </a:solidFill>
              <a:latin typeface="Sora"/>
              <a:ea typeface="Sora"/>
              <a:cs typeface="Sora"/>
              <a:sym typeface="Sora"/>
            </a:endParaRPr>
          </a:p>
        </p:txBody>
      </p:sp>
      <p:sp>
        <p:nvSpPr>
          <p:cNvPr id="515" name="Google Shape;515;g3f651e96244_0_25"/>
          <p:cNvSpPr txBox="1"/>
          <p:nvPr/>
        </p:nvSpPr>
        <p:spPr>
          <a:xfrm>
            <a:off x="1273985" y="4217000"/>
            <a:ext cx="104964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Understanding multiple theories helps educators make informed instructional decisions. </a:t>
            </a:r>
            <a:endParaRPr sz="1752">
              <a:solidFill>
                <a:schemeClr val="dk1"/>
              </a:solidFill>
              <a:latin typeface="Sora"/>
              <a:ea typeface="Sora"/>
              <a:cs typeface="Sora"/>
              <a:sym typeface="Sora"/>
            </a:endParaRPr>
          </a:p>
        </p:txBody>
      </p:sp>
      <p:sp>
        <p:nvSpPr>
          <p:cNvPr id="516" name="Google Shape;516;g3f651e96244_0_25"/>
          <p:cNvSpPr txBox="1"/>
          <p:nvPr/>
        </p:nvSpPr>
        <p:spPr>
          <a:xfrm>
            <a:off x="1235468" y="5005552"/>
            <a:ext cx="96843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15000"/>
              </a:lnSpc>
              <a:spcBef>
                <a:spcPts val="1200"/>
              </a:spcBef>
              <a:spcAft>
                <a:spcPts val="1200"/>
              </a:spcAft>
              <a:buClr>
                <a:srgbClr val="000000"/>
              </a:buClr>
              <a:buSzPts val="1752"/>
              <a:buFont typeface="Arial"/>
              <a:buNone/>
            </a:pPr>
            <a:r>
              <a:rPr lang="en-US" sz="1752">
                <a:solidFill>
                  <a:schemeClr val="dk1"/>
                </a:solidFill>
                <a:latin typeface="Sora"/>
                <a:ea typeface="Sora"/>
                <a:cs typeface="Sora"/>
                <a:sym typeface="Sora"/>
              </a:rPr>
              <a:t>Combining perspectives creates richer and more meaningful learning experiences. </a:t>
            </a:r>
            <a:endParaRPr b="0" i="0" sz="1752" u="none" cap="none" strike="noStrike">
              <a:solidFill>
                <a:schemeClr val="dk1"/>
              </a:solidFill>
              <a:latin typeface="Sora"/>
              <a:ea typeface="Sora"/>
              <a:cs typeface="Sora"/>
              <a:sym typeface="Sora"/>
            </a:endParaRPr>
          </a:p>
        </p:txBody>
      </p:sp>
      <p:sp>
        <p:nvSpPr>
          <p:cNvPr id="517" name="Google Shape;517;g3f651e96244_0_25"/>
          <p:cNvSpPr txBox="1"/>
          <p:nvPr/>
        </p:nvSpPr>
        <p:spPr>
          <a:xfrm>
            <a:off x="1231294" y="3337313"/>
            <a:ext cx="84597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Different learners and contexts require different approaches.</a:t>
            </a:r>
            <a:endParaRPr sz="1752">
              <a:solidFill>
                <a:schemeClr val="dk1"/>
              </a:solidFill>
              <a:latin typeface="Sora"/>
              <a:ea typeface="Sora"/>
              <a:cs typeface="Sora"/>
              <a:sym typeface="Sora"/>
            </a:endParaRPr>
          </a:p>
          <a:p>
            <a:pPr indent="0" lvl="0" marL="0" rtl="0" algn="l">
              <a:spcBef>
                <a:spcPts val="0"/>
              </a:spcBef>
              <a:spcAft>
                <a:spcPts val="0"/>
              </a:spcAft>
              <a:buClr>
                <a:schemeClr val="dk1"/>
              </a:buClr>
              <a:buSzPts val="1100"/>
              <a:buFont typeface="Arial"/>
              <a:buNone/>
            </a:pPr>
            <a:r>
              <a:t/>
            </a:r>
            <a:endParaRPr sz="1752">
              <a:solidFill>
                <a:schemeClr val="dk1"/>
              </a:solidFill>
              <a:latin typeface="Sora"/>
              <a:ea typeface="Sora"/>
              <a:cs typeface="Sora"/>
              <a:sym typeface="Sora"/>
            </a:endParaRPr>
          </a:p>
          <a:p>
            <a:pPr indent="0" lvl="0" marL="0" marR="0" rtl="0" algn="l">
              <a:lnSpc>
                <a:spcPct val="100000"/>
              </a:lnSpc>
              <a:spcBef>
                <a:spcPts val="0"/>
              </a:spcBef>
              <a:spcAft>
                <a:spcPts val="0"/>
              </a:spcAft>
              <a:buClr>
                <a:srgbClr val="000000"/>
              </a:buClr>
              <a:buSzPts val="1752"/>
              <a:buFont typeface="Arial"/>
              <a:buNone/>
            </a:pPr>
            <a:r>
              <a:t/>
            </a:r>
            <a:endParaRPr sz="1752">
              <a:solidFill>
                <a:schemeClr val="dk1"/>
              </a:solidFill>
              <a:latin typeface="Sora"/>
              <a:ea typeface="Sora"/>
              <a:cs typeface="Sora"/>
              <a:sym typeface="Sora"/>
            </a:endParaRPr>
          </a:p>
        </p:txBody>
      </p:sp>
      <p:sp>
        <p:nvSpPr>
          <p:cNvPr id="518" name="Google Shape;518;g3f651e96244_0_25"/>
          <p:cNvSpPr/>
          <p:nvPr/>
        </p:nvSpPr>
        <p:spPr>
          <a:xfrm>
            <a:off x="1022615" y="2339850"/>
            <a:ext cx="1389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19" name="Google Shape;519;g3f651e96244_0_25"/>
          <p:cNvSpPr/>
          <p:nvPr/>
        </p:nvSpPr>
        <p:spPr>
          <a:xfrm>
            <a:off x="1022619" y="4094876"/>
            <a:ext cx="1389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20" name="Google Shape;520;g3f651e96244_0_25"/>
          <p:cNvSpPr/>
          <p:nvPr/>
        </p:nvSpPr>
        <p:spPr>
          <a:xfrm>
            <a:off x="1018439" y="3213019"/>
            <a:ext cx="1389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21" name="Google Shape;521;g3f651e96244_0_25"/>
          <p:cNvSpPr/>
          <p:nvPr/>
        </p:nvSpPr>
        <p:spPr>
          <a:xfrm>
            <a:off x="1022615" y="4909873"/>
            <a:ext cx="1389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522" name="Google Shape;522;g3f651e96244_0_25"/>
          <p:cNvSpPr txBox="1"/>
          <p:nvPr/>
        </p:nvSpPr>
        <p:spPr>
          <a:xfrm rot="-5400000">
            <a:off x="-919650" y="3777450"/>
            <a:ext cx="3222300" cy="347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US">
                <a:solidFill>
                  <a:srgbClr val="6E7C84"/>
                </a:solidFill>
                <a:latin typeface="Sora"/>
                <a:ea typeface="Sora"/>
                <a:cs typeface="Sora"/>
                <a:sym typeface="Sora"/>
              </a:rPr>
              <a:t>Why explore Multiple Theories</a:t>
            </a:r>
            <a:endParaRPr b="0" i="0" sz="1400" u="none" cap="none" strike="noStrike">
              <a:solidFill>
                <a:srgbClr val="6E7C84"/>
              </a:solidFill>
              <a:latin typeface="Sora"/>
              <a:ea typeface="Sora"/>
              <a:cs typeface="Sora"/>
              <a:sym typeface="Sor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6" name="Shape 526"/>
        <p:cNvGrpSpPr/>
        <p:nvPr/>
      </p:nvGrpSpPr>
      <p:grpSpPr>
        <a:xfrm>
          <a:off x="0" y="0"/>
          <a:ext cx="0" cy="0"/>
          <a:chOff x="0" y="0"/>
          <a:chExt cx="0" cy="0"/>
        </a:xfrm>
      </p:grpSpPr>
      <p:pic>
        <p:nvPicPr>
          <p:cNvPr id="527" name="Google Shape;527;g3f63418f6d4_0_169"/>
          <p:cNvPicPr preferRelativeResize="0"/>
          <p:nvPr/>
        </p:nvPicPr>
        <p:blipFill rotWithShape="1">
          <a:blip r:embed="rId3">
            <a:alphaModFix/>
          </a:blip>
          <a:srcRect b="17374" l="0" r="0" t="6954"/>
          <a:stretch/>
        </p:blipFill>
        <p:spPr>
          <a:xfrm>
            <a:off x="6425150" y="2081200"/>
            <a:ext cx="2344225" cy="1910350"/>
          </a:xfrm>
          <a:prstGeom prst="rect">
            <a:avLst/>
          </a:prstGeom>
          <a:noFill/>
          <a:ln>
            <a:noFill/>
          </a:ln>
        </p:spPr>
      </p:pic>
      <p:sp>
        <p:nvSpPr>
          <p:cNvPr id="528" name="Google Shape;528;g3f63418f6d4_0_169"/>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DACI Framework</a:t>
            </a:r>
            <a:endParaRPr b="1" i="0" sz="3900" u="none" cap="none" strike="noStrike">
              <a:solidFill>
                <a:schemeClr val="dk1"/>
              </a:solidFill>
              <a:latin typeface="Sora"/>
              <a:ea typeface="Sora"/>
              <a:cs typeface="Sora"/>
              <a:sym typeface="Sora"/>
            </a:endParaRPr>
          </a:p>
        </p:txBody>
      </p:sp>
      <p:sp>
        <p:nvSpPr>
          <p:cNvPr id="529" name="Google Shape;529;g3f63418f6d4_0_169"/>
          <p:cNvSpPr txBox="1"/>
          <p:nvPr/>
        </p:nvSpPr>
        <p:spPr>
          <a:xfrm>
            <a:off x="774838" y="4264225"/>
            <a:ext cx="14061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DRIVER</a:t>
            </a:r>
            <a:endParaRPr b="1" i="0" sz="1900" u="none" cap="none" strike="noStrike">
              <a:solidFill>
                <a:schemeClr val="dk1"/>
              </a:solidFill>
              <a:latin typeface="Sora"/>
              <a:ea typeface="Sora"/>
              <a:cs typeface="Sora"/>
              <a:sym typeface="Sora"/>
            </a:endParaRPr>
          </a:p>
        </p:txBody>
      </p:sp>
      <p:sp>
        <p:nvSpPr>
          <p:cNvPr id="530" name="Google Shape;530;g3f63418f6d4_0_169"/>
          <p:cNvSpPr txBox="1"/>
          <p:nvPr/>
        </p:nvSpPr>
        <p:spPr>
          <a:xfrm>
            <a:off x="3431225" y="4264225"/>
            <a:ext cx="1818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APPROVER</a:t>
            </a:r>
            <a:endParaRPr b="1" i="0" sz="1900" u="none" cap="none" strike="noStrike">
              <a:solidFill>
                <a:schemeClr val="dk1"/>
              </a:solidFill>
              <a:latin typeface="Sora"/>
              <a:ea typeface="Sora"/>
              <a:cs typeface="Sora"/>
              <a:sym typeface="Sora"/>
            </a:endParaRPr>
          </a:p>
        </p:txBody>
      </p:sp>
      <p:sp>
        <p:nvSpPr>
          <p:cNvPr id="531" name="Google Shape;531;g3f63418f6d4_0_169"/>
          <p:cNvSpPr txBox="1"/>
          <p:nvPr/>
        </p:nvSpPr>
        <p:spPr>
          <a:xfrm>
            <a:off x="6425165" y="4264225"/>
            <a:ext cx="23442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CONTRIBUTORS</a:t>
            </a:r>
            <a:endParaRPr b="1" i="0" sz="1900" u="none" cap="none" strike="noStrike">
              <a:solidFill>
                <a:schemeClr val="dk1"/>
              </a:solidFill>
              <a:latin typeface="Sora"/>
              <a:ea typeface="Sora"/>
              <a:cs typeface="Sora"/>
              <a:sym typeface="Sora"/>
            </a:endParaRPr>
          </a:p>
        </p:txBody>
      </p:sp>
      <p:sp>
        <p:nvSpPr>
          <p:cNvPr id="532" name="Google Shape;532;g3f63418f6d4_0_169"/>
          <p:cNvSpPr txBox="1"/>
          <p:nvPr/>
        </p:nvSpPr>
        <p:spPr>
          <a:xfrm>
            <a:off x="9832575" y="4293450"/>
            <a:ext cx="1658100" cy="394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INFORMED</a:t>
            </a:r>
            <a:endParaRPr b="1" i="0" sz="1900" u="none" cap="none" strike="noStrike">
              <a:solidFill>
                <a:schemeClr val="dk1"/>
              </a:solidFill>
              <a:latin typeface="Sora"/>
              <a:ea typeface="Sora"/>
              <a:cs typeface="Sora"/>
              <a:sym typeface="Sora"/>
            </a:endParaRPr>
          </a:p>
        </p:txBody>
      </p:sp>
      <p:sp>
        <p:nvSpPr>
          <p:cNvPr id="533" name="Google Shape;533;g3f63418f6d4_0_169"/>
          <p:cNvSpPr txBox="1"/>
          <p:nvPr/>
        </p:nvSpPr>
        <p:spPr>
          <a:xfrm>
            <a:off x="450850" y="4686750"/>
            <a:ext cx="2054100" cy="755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US" sz="1800">
                <a:solidFill>
                  <a:schemeClr val="dk1"/>
                </a:solidFill>
                <a:latin typeface="Sora"/>
                <a:ea typeface="Sora"/>
                <a:cs typeface="Sora"/>
                <a:sym typeface="Sora"/>
              </a:rPr>
              <a:t>Owns the work</a:t>
            </a:r>
            <a:endParaRPr i="0" sz="1800" u="none" cap="none" strike="noStrike">
              <a:solidFill>
                <a:schemeClr val="dk1"/>
              </a:solidFill>
              <a:latin typeface="Sora"/>
              <a:ea typeface="Sora"/>
              <a:cs typeface="Sora"/>
              <a:sym typeface="Sora"/>
            </a:endParaRPr>
          </a:p>
        </p:txBody>
      </p:sp>
      <p:sp>
        <p:nvSpPr>
          <p:cNvPr id="534" name="Google Shape;534;g3f63418f6d4_0_169"/>
          <p:cNvSpPr txBox="1"/>
          <p:nvPr/>
        </p:nvSpPr>
        <p:spPr>
          <a:xfrm>
            <a:off x="3393600" y="4640550"/>
            <a:ext cx="1818900" cy="847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chemeClr val="dk1"/>
              </a:buClr>
              <a:buSzPts val="1100"/>
              <a:buFont typeface="Arial"/>
              <a:buNone/>
            </a:pPr>
            <a:r>
              <a:rPr lang="en-US" sz="1800">
                <a:solidFill>
                  <a:schemeClr val="dk1"/>
                </a:solidFill>
                <a:latin typeface="Sora"/>
                <a:ea typeface="Sora"/>
                <a:cs typeface="Sora"/>
                <a:sym typeface="Sora"/>
              </a:rPr>
              <a:t>Makes final decision</a:t>
            </a:r>
            <a:endParaRPr i="0" sz="1800" u="none" cap="none" strike="noStrike">
              <a:solidFill>
                <a:schemeClr val="dk1"/>
              </a:solidFill>
              <a:latin typeface="Sora"/>
              <a:ea typeface="Sora"/>
              <a:cs typeface="Sora"/>
              <a:sym typeface="Sora"/>
            </a:endParaRPr>
          </a:p>
        </p:txBody>
      </p:sp>
      <p:sp>
        <p:nvSpPr>
          <p:cNvPr id="535" name="Google Shape;535;g3f63418f6d4_0_169"/>
          <p:cNvSpPr txBox="1"/>
          <p:nvPr/>
        </p:nvSpPr>
        <p:spPr>
          <a:xfrm>
            <a:off x="6681313" y="4640550"/>
            <a:ext cx="1910400" cy="847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400"/>
              <a:buFont typeface="Arial"/>
              <a:buNone/>
            </a:pPr>
            <a:r>
              <a:rPr lang="en-US" sz="1800">
                <a:solidFill>
                  <a:schemeClr val="dk1"/>
                </a:solidFill>
                <a:latin typeface="Sora"/>
                <a:ea typeface="Sora"/>
                <a:cs typeface="Sora"/>
                <a:sym typeface="Sora"/>
              </a:rPr>
              <a:t>Provide expertise</a:t>
            </a:r>
            <a:endParaRPr i="0" sz="1800" u="none" cap="none" strike="noStrike">
              <a:solidFill>
                <a:schemeClr val="dk1"/>
              </a:solidFill>
              <a:latin typeface="Sora"/>
              <a:ea typeface="Sora"/>
              <a:cs typeface="Sora"/>
              <a:sym typeface="Sora"/>
            </a:endParaRPr>
          </a:p>
        </p:txBody>
      </p:sp>
      <p:sp>
        <p:nvSpPr>
          <p:cNvPr id="536" name="Google Shape;536;g3f63418f6d4_0_169"/>
          <p:cNvSpPr txBox="1"/>
          <p:nvPr/>
        </p:nvSpPr>
        <p:spPr>
          <a:xfrm>
            <a:off x="9832575" y="4640550"/>
            <a:ext cx="1658100" cy="847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lang="en-US" sz="1800">
                <a:solidFill>
                  <a:schemeClr val="dk1"/>
                </a:solidFill>
                <a:latin typeface="Sora"/>
                <a:ea typeface="Sora"/>
                <a:cs typeface="Sora"/>
                <a:sym typeface="Sora"/>
              </a:rPr>
              <a:t>Need updates</a:t>
            </a:r>
            <a:endParaRPr i="0" sz="1800" u="none" cap="none" strike="noStrike">
              <a:solidFill>
                <a:schemeClr val="dk1"/>
              </a:solidFill>
              <a:latin typeface="Sora"/>
              <a:ea typeface="Sora"/>
              <a:cs typeface="Sora"/>
              <a:sym typeface="Sora"/>
            </a:endParaRPr>
          </a:p>
        </p:txBody>
      </p:sp>
      <p:pic>
        <p:nvPicPr>
          <p:cNvPr id="537" name="Google Shape;537;g3f63418f6d4_0_169"/>
          <p:cNvPicPr preferRelativeResize="0"/>
          <p:nvPr/>
        </p:nvPicPr>
        <p:blipFill>
          <a:blip r:embed="rId4">
            <a:alphaModFix/>
          </a:blip>
          <a:stretch>
            <a:fillRect/>
          </a:stretch>
        </p:blipFill>
        <p:spPr>
          <a:xfrm>
            <a:off x="505776" y="2366825"/>
            <a:ext cx="1910350" cy="1717108"/>
          </a:xfrm>
          <a:prstGeom prst="rect">
            <a:avLst/>
          </a:prstGeom>
          <a:noFill/>
          <a:ln>
            <a:noFill/>
          </a:ln>
        </p:spPr>
      </p:pic>
      <p:pic>
        <p:nvPicPr>
          <p:cNvPr id="538" name="Google Shape;538;g3f63418f6d4_0_169" title="hd-green-mark-tick-symbol-icon-sign-png-701751695051738x2kpqds6js-removebg-preview.png"/>
          <p:cNvPicPr preferRelativeResize="0"/>
          <p:nvPr/>
        </p:nvPicPr>
        <p:blipFill>
          <a:blip r:embed="rId5">
            <a:alphaModFix/>
          </a:blip>
          <a:stretch>
            <a:fillRect/>
          </a:stretch>
        </p:blipFill>
        <p:spPr>
          <a:xfrm>
            <a:off x="3508625" y="2081200"/>
            <a:ext cx="1910350" cy="1910350"/>
          </a:xfrm>
          <a:prstGeom prst="rect">
            <a:avLst/>
          </a:prstGeom>
          <a:noFill/>
          <a:ln>
            <a:noFill/>
          </a:ln>
        </p:spPr>
      </p:pic>
      <p:pic>
        <p:nvPicPr>
          <p:cNvPr id="539" name="Google Shape;539;g3f63418f6d4_0_169" title="pngtree-info-vector-icon-png-image_3876233-removebg-preview.png"/>
          <p:cNvPicPr preferRelativeResize="0"/>
          <p:nvPr/>
        </p:nvPicPr>
        <p:blipFill>
          <a:blip r:embed="rId6">
            <a:alphaModFix/>
          </a:blip>
          <a:stretch>
            <a:fillRect/>
          </a:stretch>
        </p:blipFill>
        <p:spPr>
          <a:xfrm>
            <a:off x="9775550" y="2081188"/>
            <a:ext cx="1910350" cy="20027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g3f63ac4e93a_0_8"/>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DACI Framework in Educational Context</a:t>
            </a:r>
            <a:endParaRPr b="1" i="0" sz="3900" u="none" cap="none" strike="noStrike">
              <a:solidFill>
                <a:schemeClr val="dk1"/>
              </a:solidFill>
              <a:latin typeface="Sora"/>
              <a:ea typeface="Sora"/>
              <a:cs typeface="Sora"/>
              <a:sym typeface="Sora"/>
            </a:endParaRPr>
          </a:p>
        </p:txBody>
      </p:sp>
      <p:pic>
        <p:nvPicPr>
          <p:cNvPr id="546" name="Google Shape;546;g3f63ac4e93a_0_8"/>
          <p:cNvPicPr preferRelativeResize="0"/>
          <p:nvPr/>
        </p:nvPicPr>
        <p:blipFill rotWithShape="1">
          <a:blip r:embed="rId3">
            <a:alphaModFix/>
          </a:blip>
          <a:srcRect b="17374" l="0" r="0" t="6954"/>
          <a:stretch/>
        </p:blipFill>
        <p:spPr>
          <a:xfrm>
            <a:off x="6327014" y="1689725"/>
            <a:ext cx="2419386" cy="1971600"/>
          </a:xfrm>
          <a:prstGeom prst="rect">
            <a:avLst/>
          </a:prstGeom>
          <a:noFill/>
          <a:ln>
            <a:noFill/>
          </a:ln>
        </p:spPr>
      </p:pic>
      <p:sp>
        <p:nvSpPr>
          <p:cNvPr id="547" name="Google Shape;547;g3f63ac4e93a_0_8"/>
          <p:cNvSpPr txBox="1"/>
          <p:nvPr/>
        </p:nvSpPr>
        <p:spPr>
          <a:xfrm>
            <a:off x="107250" y="3723250"/>
            <a:ext cx="2616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DECISION MAKER</a:t>
            </a:r>
            <a:endParaRPr b="1" i="0" sz="1900" u="none" cap="none" strike="noStrike">
              <a:solidFill>
                <a:schemeClr val="dk1"/>
              </a:solidFill>
              <a:latin typeface="Sora"/>
              <a:ea typeface="Sora"/>
              <a:cs typeface="Sora"/>
              <a:sym typeface="Sora"/>
            </a:endParaRPr>
          </a:p>
        </p:txBody>
      </p:sp>
      <p:sp>
        <p:nvSpPr>
          <p:cNvPr id="548" name="Google Shape;548;g3f63ac4e93a_0_8"/>
          <p:cNvSpPr txBox="1"/>
          <p:nvPr/>
        </p:nvSpPr>
        <p:spPr>
          <a:xfrm>
            <a:off x="3369012" y="3723250"/>
            <a:ext cx="1818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ADVOCATE</a:t>
            </a:r>
            <a:endParaRPr b="1" i="0" sz="1900" u="none" cap="none" strike="noStrike">
              <a:solidFill>
                <a:schemeClr val="dk1"/>
              </a:solidFill>
              <a:latin typeface="Sora"/>
              <a:ea typeface="Sora"/>
              <a:cs typeface="Sora"/>
              <a:sym typeface="Sora"/>
            </a:endParaRPr>
          </a:p>
        </p:txBody>
      </p:sp>
      <p:sp>
        <p:nvSpPr>
          <p:cNvPr id="549" name="Google Shape;549;g3f63ac4e93a_0_8"/>
          <p:cNvSpPr txBox="1"/>
          <p:nvPr/>
        </p:nvSpPr>
        <p:spPr>
          <a:xfrm>
            <a:off x="6170675" y="3723250"/>
            <a:ext cx="2616900" cy="36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COLLABORATOR</a:t>
            </a:r>
            <a:endParaRPr b="1" i="0" sz="1900" u="none" cap="none" strike="noStrike">
              <a:solidFill>
                <a:schemeClr val="dk1"/>
              </a:solidFill>
              <a:latin typeface="Sora"/>
              <a:ea typeface="Sora"/>
              <a:cs typeface="Sora"/>
              <a:sym typeface="Sora"/>
            </a:endParaRPr>
          </a:p>
        </p:txBody>
      </p:sp>
      <p:sp>
        <p:nvSpPr>
          <p:cNvPr id="550" name="Google Shape;550;g3f63ac4e93a_0_8"/>
          <p:cNvSpPr txBox="1"/>
          <p:nvPr/>
        </p:nvSpPr>
        <p:spPr>
          <a:xfrm>
            <a:off x="9644223" y="3706300"/>
            <a:ext cx="1910400" cy="394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lang="en-US" sz="1900">
                <a:solidFill>
                  <a:schemeClr val="dk1"/>
                </a:solidFill>
                <a:latin typeface="Sora"/>
                <a:ea typeface="Sora"/>
                <a:cs typeface="Sora"/>
                <a:sym typeface="Sora"/>
              </a:rPr>
              <a:t>INFLUENCER</a:t>
            </a:r>
            <a:endParaRPr b="1" i="0" sz="1900" u="none" cap="none" strike="noStrike">
              <a:solidFill>
                <a:schemeClr val="dk1"/>
              </a:solidFill>
              <a:latin typeface="Sora"/>
              <a:ea typeface="Sora"/>
              <a:cs typeface="Sora"/>
              <a:sym typeface="Sora"/>
            </a:endParaRPr>
          </a:p>
        </p:txBody>
      </p:sp>
      <p:sp>
        <p:nvSpPr>
          <p:cNvPr id="551" name="Google Shape;551;g3f63ac4e93a_0_8"/>
          <p:cNvSpPr txBox="1"/>
          <p:nvPr/>
        </p:nvSpPr>
        <p:spPr>
          <a:xfrm>
            <a:off x="388650" y="4145775"/>
            <a:ext cx="20541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lang="en-US" sz="1600">
                <a:solidFill>
                  <a:schemeClr val="dk1"/>
                </a:solidFill>
                <a:latin typeface="Sora"/>
                <a:ea typeface="Sora"/>
                <a:cs typeface="Sora"/>
                <a:sym typeface="Sora"/>
              </a:rPr>
              <a:t>The school leader who approves and signs off on the initiative. </a:t>
            </a:r>
            <a:endParaRPr i="0" sz="1600" u="none" cap="none" strike="noStrike">
              <a:solidFill>
                <a:schemeClr val="dk1"/>
              </a:solidFill>
              <a:latin typeface="Sora"/>
              <a:ea typeface="Sora"/>
              <a:cs typeface="Sora"/>
              <a:sym typeface="Sora"/>
            </a:endParaRPr>
          </a:p>
        </p:txBody>
      </p:sp>
      <p:sp>
        <p:nvSpPr>
          <p:cNvPr id="552" name="Google Shape;552;g3f63ac4e93a_0_8"/>
          <p:cNvSpPr txBox="1"/>
          <p:nvPr/>
        </p:nvSpPr>
        <p:spPr>
          <a:xfrm>
            <a:off x="3092175" y="4164925"/>
            <a:ext cx="25620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chemeClr val="dk1"/>
              </a:buClr>
              <a:buSzPts val="1100"/>
              <a:buFont typeface="Arial"/>
              <a:buNone/>
            </a:pPr>
            <a:r>
              <a:rPr lang="en-US" sz="1600">
                <a:solidFill>
                  <a:schemeClr val="dk1"/>
                </a:solidFill>
                <a:latin typeface="Sora"/>
                <a:ea typeface="Sora"/>
                <a:cs typeface="Sora"/>
                <a:sym typeface="Sora"/>
              </a:rPr>
              <a:t>The person who introduces the idea and drives it forward step by step. </a:t>
            </a:r>
            <a:endParaRPr i="0" sz="1600" u="none" cap="none" strike="noStrike">
              <a:solidFill>
                <a:schemeClr val="dk1"/>
              </a:solidFill>
              <a:latin typeface="Sora"/>
              <a:ea typeface="Sora"/>
              <a:cs typeface="Sora"/>
              <a:sym typeface="Sora"/>
            </a:endParaRPr>
          </a:p>
        </p:txBody>
      </p:sp>
      <p:sp>
        <p:nvSpPr>
          <p:cNvPr id="553" name="Google Shape;553;g3f63ac4e93a_0_8"/>
          <p:cNvSpPr txBox="1"/>
          <p:nvPr/>
        </p:nvSpPr>
        <p:spPr>
          <a:xfrm>
            <a:off x="6327025" y="4192050"/>
            <a:ext cx="24195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0"/>
              </a:spcAft>
              <a:buClr>
                <a:srgbClr val="000000"/>
              </a:buClr>
              <a:buSzPts val="1400"/>
              <a:buFont typeface="Arial"/>
              <a:buNone/>
            </a:pPr>
            <a:r>
              <a:rPr lang="en-US" sz="1600">
                <a:solidFill>
                  <a:schemeClr val="dk1"/>
                </a:solidFill>
                <a:latin typeface="Sora"/>
                <a:ea typeface="Sora"/>
                <a:cs typeface="Sora"/>
                <a:sym typeface="Sora"/>
              </a:rPr>
              <a:t>People who work with the Advocate to plan and implement the initiative. </a:t>
            </a:r>
            <a:endParaRPr i="0" sz="1600" u="none" cap="none" strike="noStrike">
              <a:solidFill>
                <a:schemeClr val="dk1"/>
              </a:solidFill>
              <a:latin typeface="Sora"/>
              <a:ea typeface="Sora"/>
              <a:cs typeface="Sora"/>
              <a:sym typeface="Sora"/>
            </a:endParaRPr>
          </a:p>
        </p:txBody>
      </p:sp>
      <p:sp>
        <p:nvSpPr>
          <p:cNvPr id="554" name="Google Shape;554;g3f63ac4e93a_0_8"/>
          <p:cNvSpPr txBox="1"/>
          <p:nvPr/>
        </p:nvSpPr>
        <p:spPr>
          <a:xfrm>
            <a:off x="9114425" y="4173400"/>
            <a:ext cx="2970000" cy="976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400"/>
              <a:buFont typeface="Arial"/>
              <a:buNone/>
            </a:pPr>
            <a:r>
              <a:rPr lang="en-US" sz="1600">
                <a:solidFill>
                  <a:schemeClr val="dk1"/>
                </a:solidFill>
                <a:latin typeface="Sora"/>
                <a:ea typeface="Sora"/>
                <a:cs typeface="Sora"/>
                <a:sym typeface="Sora"/>
              </a:rPr>
              <a:t>Individuals who build awareness, encourage participation, and engage others. </a:t>
            </a:r>
            <a:endParaRPr i="0" sz="1600" u="none" cap="none" strike="noStrike">
              <a:solidFill>
                <a:schemeClr val="dk1"/>
              </a:solidFill>
              <a:latin typeface="Sora"/>
              <a:ea typeface="Sora"/>
              <a:cs typeface="Sora"/>
              <a:sym typeface="Sora"/>
            </a:endParaRPr>
          </a:p>
        </p:txBody>
      </p:sp>
      <p:pic>
        <p:nvPicPr>
          <p:cNvPr id="555" name="Google Shape;555;g3f63ac4e93a_0_8" title="png-clipart-decision-making-computer-icons-others-text-logo-removebg-preview.png"/>
          <p:cNvPicPr preferRelativeResize="0"/>
          <p:nvPr/>
        </p:nvPicPr>
        <p:blipFill rotWithShape="1">
          <a:blip r:embed="rId4">
            <a:alphaModFix/>
          </a:blip>
          <a:srcRect b="0" l="20112" r="20769" t="0"/>
          <a:stretch/>
        </p:blipFill>
        <p:spPr>
          <a:xfrm>
            <a:off x="460499" y="1821150"/>
            <a:ext cx="1910400" cy="1840175"/>
          </a:xfrm>
          <a:prstGeom prst="rect">
            <a:avLst/>
          </a:prstGeom>
          <a:noFill/>
          <a:ln>
            <a:noFill/>
          </a:ln>
        </p:spPr>
      </p:pic>
      <p:pic>
        <p:nvPicPr>
          <p:cNvPr id="556" name="Google Shape;556;g3f63ac4e93a_0_8"/>
          <p:cNvPicPr preferRelativeResize="0"/>
          <p:nvPr/>
        </p:nvPicPr>
        <p:blipFill rotWithShape="1">
          <a:blip r:embed="rId5">
            <a:alphaModFix/>
          </a:blip>
          <a:srcRect b="16489" l="19970" r="21674" t="14202"/>
          <a:stretch/>
        </p:blipFill>
        <p:spPr>
          <a:xfrm>
            <a:off x="3413638" y="1786000"/>
            <a:ext cx="1729625" cy="1910350"/>
          </a:xfrm>
          <a:prstGeom prst="rect">
            <a:avLst/>
          </a:prstGeom>
          <a:noFill/>
          <a:ln>
            <a:noFill/>
          </a:ln>
        </p:spPr>
      </p:pic>
      <p:pic>
        <p:nvPicPr>
          <p:cNvPr id="557" name="Google Shape;557;g3f63ac4e93a_0_8"/>
          <p:cNvPicPr preferRelativeResize="0"/>
          <p:nvPr/>
        </p:nvPicPr>
        <p:blipFill>
          <a:blip r:embed="rId6">
            <a:alphaModFix/>
          </a:blip>
          <a:stretch>
            <a:fillRect/>
          </a:stretch>
        </p:blipFill>
        <p:spPr>
          <a:xfrm>
            <a:off x="9572375" y="1689725"/>
            <a:ext cx="2054100" cy="19103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g3f3d19697f2_1_0"/>
          <p:cNvSpPr/>
          <p:nvPr/>
        </p:nvSpPr>
        <p:spPr>
          <a:xfrm>
            <a:off x="608075" y="443999"/>
            <a:ext cx="79554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3000" u="none" cap="none" strike="noStrike">
                <a:solidFill>
                  <a:srgbClr val="111827"/>
                </a:solidFill>
                <a:latin typeface="Sora"/>
                <a:ea typeface="Sora"/>
                <a:cs typeface="Sora"/>
                <a:sym typeface="Sora"/>
              </a:rPr>
              <a:t>Learning Resources </a:t>
            </a:r>
            <a:endParaRPr b="0" i="0" sz="3000" u="none" cap="none" strike="noStrike">
              <a:solidFill>
                <a:srgbClr val="000000"/>
              </a:solidFill>
              <a:latin typeface="Sora"/>
              <a:ea typeface="Sora"/>
              <a:cs typeface="Sora"/>
              <a:sym typeface="Sora"/>
            </a:endParaRPr>
          </a:p>
        </p:txBody>
      </p:sp>
      <p:sp>
        <p:nvSpPr>
          <p:cNvPr id="564" name="Google Shape;564;g3f3d19697f2_1_0"/>
          <p:cNvSpPr/>
          <p:nvPr/>
        </p:nvSpPr>
        <p:spPr>
          <a:xfrm>
            <a:off x="594348" y="1172975"/>
            <a:ext cx="102414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b="0" i="0" lang="en-US" sz="1600" u="none" cap="none" strike="noStrike">
                <a:solidFill>
                  <a:srgbClr val="434343"/>
                </a:solidFill>
                <a:latin typeface="Sora"/>
                <a:ea typeface="Sora"/>
                <a:cs typeface="Sora"/>
                <a:sym typeface="Sora"/>
              </a:rPr>
              <a:t>The learning doesn't stop when the session ends—these resources will help you keep building your skills.</a:t>
            </a:r>
            <a:endParaRPr b="0" i="0" sz="1600" u="none" cap="none" strike="noStrike">
              <a:solidFill>
                <a:srgbClr val="434343"/>
              </a:solidFill>
              <a:latin typeface="Sora"/>
              <a:ea typeface="Sora"/>
              <a:cs typeface="Sora"/>
              <a:sym typeface="Sora"/>
            </a:endParaRPr>
          </a:p>
        </p:txBody>
      </p:sp>
      <p:sp>
        <p:nvSpPr>
          <p:cNvPr id="565" name="Google Shape;565;g3f3d19697f2_1_0"/>
          <p:cNvSpPr txBox="1"/>
          <p:nvPr/>
        </p:nvSpPr>
        <p:spPr>
          <a:xfrm>
            <a:off x="911550" y="227844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Short Videos</a:t>
            </a:r>
            <a:endParaRPr b="1" i="0" sz="1400" u="none" cap="none" strike="noStrike">
              <a:solidFill>
                <a:srgbClr val="000000"/>
              </a:solidFill>
              <a:latin typeface="Sora"/>
              <a:ea typeface="Sora"/>
              <a:cs typeface="Sora"/>
              <a:sym typeface="Sora"/>
            </a:endParaRPr>
          </a:p>
        </p:txBody>
      </p:sp>
      <p:sp>
        <p:nvSpPr>
          <p:cNvPr id="566" name="Google Shape;566;g3f3d19697f2_1_0"/>
          <p:cNvSpPr/>
          <p:nvPr/>
        </p:nvSpPr>
        <p:spPr>
          <a:xfrm>
            <a:off x="731525" y="2314750"/>
            <a:ext cx="82200" cy="971700"/>
          </a:xfrm>
          <a:prstGeom prst="rect">
            <a:avLst/>
          </a:prstGeom>
          <a:solidFill>
            <a:srgbClr val="39C6E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567" name="Google Shape;567;g3f3d19697f2_1_0"/>
          <p:cNvSpPr txBox="1"/>
          <p:nvPr/>
        </p:nvSpPr>
        <p:spPr>
          <a:xfrm>
            <a:off x="911554" y="2674750"/>
            <a:ext cx="68553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chemeClr val="dk1"/>
                </a:solidFill>
                <a:latin typeface="Sora"/>
                <a:ea typeface="Sora"/>
                <a:cs typeface="Sora"/>
                <a:sym typeface="Sora"/>
              </a:rPr>
              <a:t> </a:t>
            </a:r>
            <a:r>
              <a:rPr lang="en-US" u="sng">
                <a:solidFill>
                  <a:srgbClr val="1155CC"/>
                </a:solidFill>
                <a:latin typeface="Sora"/>
                <a:ea typeface="Sora"/>
                <a:cs typeface="Sora"/>
                <a:sym typeface="Sora"/>
                <a:hlinkClick r:id="rId3">
                  <a:extLst>
                    <a:ext uri="{A12FA001-AC4F-418D-AE19-62706E023703}">
                      <ahyp:hlinkClr val="tx"/>
                    </a:ext>
                  </a:extLst>
                </a:hlinkClick>
              </a:rPr>
              <a:t>Vygotsky’s Theory of Cognitive Development in Social Relationships</a:t>
            </a:r>
            <a:endParaRPr>
              <a:latin typeface="Sora"/>
              <a:ea typeface="Sora"/>
              <a:cs typeface="Sora"/>
              <a:sym typeface="Sora"/>
            </a:endParaRPr>
          </a:p>
          <a:p>
            <a:pPr indent="0" lvl="0" marL="0" rtl="0" algn="l">
              <a:lnSpc>
                <a:spcPct val="115000"/>
              </a:lnSpc>
              <a:spcBef>
                <a:spcPts val="0"/>
              </a:spcBef>
              <a:spcAft>
                <a:spcPts val="0"/>
              </a:spcAft>
              <a:buNone/>
            </a:pPr>
            <a:r>
              <a:rPr lang="en-US" u="sng">
                <a:solidFill>
                  <a:schemeClr val="hlink"/>
                </a:solidFill>
                <a:latin typeface="Sora"/>
                <a:ea typeface="Sora"/>
                <a:cs typeface="Sora"/>
                <a:sym typeface="Sora"/>
                <a:hlinkClick r:id="rId4"/>
              </a:rPr>
              <a:t>How To Use AI To Boost Your Critical Thinking</a:t>
            </a:r>
            <a:endParaRPr>
              <a:latin typeface="Sora"/>
              <a:ea typeface="Sora"/>
              <a:cs typeface="Sora"/>
              <a:sym typeface="Sora"/>
            </a:endParaRPr>
          </a:p>
        </p:txBody>
      </p:sp>
      <p:sp>
        <p:nvSpPr>
          <p:cNvPr id="568" name="Google Shape;568;g3f3d19697f2_1_0"/>
          <p:cNvSpPr/>
          <p:nvPr/>
        </p:nvSpPr>
        <p:spPr>
          <a:xfrm>
            <a:off x="731525" y="4293575"/>
            <a:ext cx="82200" cy="1221900"/>
          </a:xfrm>
          <a:prstGeom prst="rect">
            <a:avLst/>
          </a:prstGeom>
          <a:solidFill>
            <a:schemeClr val="accent2"/>
          </a:solidFill>
          <a:ln cap="flat" cmpd="sng" w="12700">
            <a:solidFill>
              <a:schemeClr val="accent2">
                <a:alpha val="0"/>
              </a:scheme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569" name="Google Shape;569;g3f3d19697f2_1_0"/>
          <p:cNvSpPr txBox="1"/>
          <p:nvPr/>
        </p:nvSpPr>
        <p:spPr>
          <a:xfrm>
            <a:off x="911550" y="4293573"/>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Sora"/>
                <a:ea typeface="Sora"/>
                <a:cs typeface="Sora"/>
                <a:sym typeface="Sora"/>
              </a:rPr>
              <a:t>Reading</a:t>
            </a:r>
            <a:endParaRPr b="1" i="0" sz="1400" u="none" cap="none" strike="noStrike">
              <a:solidFill>
                <a:srgbClr val="000000"/>
              </a:solidFill>
              <a:latin typeface="Sora"/>
              <a:ea typeface="Sora"/>
              <a:cs typeface="Sora"/>
              <a:sym typeface="Sora"/>
            </a:endParaRPr>
          </a:p>
        </p:txBody>
      </p:sp>
      <p:sp>
        <p:nvSpPr>
          <p:cNvPr id="570" name="Google Shape;570;g3f3d19697f2_1_0"/>
          <p:cNvSpPr txBox="1"/>
          <p:nvPr/>
        </p:nvSpPr>
        <p:spPr>
          <a:xfrm>
            <a:off x="911550" y="4693775"/>
            <a:ext cx="5842800" cy="82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u="sng">
                <a:solidFill>
                  <a:srgbClr val="1155CC"/>
                </a:solidFill>
                <a:latin typeface="Sora"/>
                <a:ea typeface="Sora"/>
                <a:cs typeface="Sora"/>
                <a:sym typeface="Sora"/>
                <a:hlinkClick r:id="rId5">
                  <a:extLst>
                    <a:ext uri="{A12FA001-AC4F-418D-AE19-62706E023703}">
                      <ahyp:hlinkClr val="tx"/>
                    </a:ext>
                  </a:extLst>
                </a:hlinkClick>
              </a:rPr>
              <a:t>Gears of My Childhood</a:t>
            </a:r>
            <a:endParaRPr>
              <a:latin typeface="Sora"/>
              <a:ea typeface="Sora"/>
              <a:cs typeface="Sora"/>
              <a:sym typeface="Sora"/>
            </a:endParaRPr>
          </a:p>
          <a:p>
            <a:pPr indent="0" lvl="0" marL="0" rtl="0" algn="l">
              <a:lnSpc>
                <a:spcPct val="115000"/>
              </a:lnSpc>
              <a:spcBef>
                <a:spcPts val="0"/>
              </a:spcBef>
              <a:spcAft>
                <a:spcPts val="0"/>
              </a:spcAft>
              <a:buNone/>
            </a:pPr>
            <a:r>
              <a:rPr lang="en-US" u="sng">
                <a:solidFill>
                  <a:schemeClr val="hlink"/>
                </a:solidFill>
                <a:latin typeface="Sora"/>
                <a:ea typeface="Sora"/>
                <a:cs typeface="Sora"/>
                <a:sym typeface="Sora"/>
                <a:hlinkClick r:id="rId6"/>
              </a:rPr>
              <a:t>How People Learn?</a:t>
            </a:r>
            <a:r>
              <a:rPr lang="en-US">
                <a:latin typeface="Sora"/>
                <a:ea typeface="Sora"/>
                <a:cs typeface="Sora"/>
                <a:sym typeface="Sora"/>
              </a:rPr>
              <a:t> (Optional)</a:t>
            </a:r>
            <a:endParaRPr>
              <a:latin typeface="Sora"/>
              <a:ea typeface="Sora"/>
              <a:cs typeface="Sora"/>
              <a:sym typeface="Sor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5" name="Shape 575"/>
        <p:cNvGrpSpPr/>
        <p:nvPr/>
      </p:nvGrpSpPr>
      <p:grpSpPr>
        <a:xfrm>
          <a:off x="0" y="0"/>
          <a:ext cx="0" cy="0"/>
          <a:chOff x="0" y="0"/>
          <a:chExt cx="0" cy="0"/>
        </a:xfrm>
      </p:grpSpPr>
      <p:sp>
        <p:nvSpPr>
          <p:cNvPr id="576" name="Google Shape;576;g3f97ba63f32_1_88"/>
          <p:cNvSpPr txBox="1"/>
          <p:nvPr/>
        </p:nvSpPr>
        <p:spPr>
          <a:xfrm>
            <a:off x="516596" y="522500"/>
            <a:ext cx="9336000" cy="721500"/>
          </a:xfrm>
          <a:prstGeom prst="rect">
            <a:avLst/>
          </a:prstGeom>
          <a:noFill/>
          <a:ln>
            <a:noFill/>
          </a:ln>
        </p:spPr>
        <p:txBody>
          <a:bodyPr anchorCtr="0" anchor="t" bIns="52525" lIns="0" spcFirstLastPara="1" rIns="105100" wrap="square" tIns="0">
            <a:spAutoFit/>
          </a:bodyPr>
          <a:lstStyle/>
          <a:p>
            <a:pPr indent="0" lvl="0" marL="0" marR="0" rtl="0" algn="l">
              <a:lnSpc>
                <a:spcPct val="115000"/>
              </a:lnSpc>
              <a:spcBef>
                <a:spcPts val="2069"/>
              </a:spcBef>
              <a:spcAft>
                <a:spcPts val="460"/>
              </a:spcAft>
              <a:buClr>
                <a:schemeClr val="dk1"/>
              </a:buClr>
              <a:buSzPts val="1264"/>
              <a:buFont typeface="Arial"/>
              <a:buNone/>
            </a:pPr>
            <a:r>
              <a:rPr b="1" lang="en-US" sz="4343">
                <a:solidFill>
                  <a:schemeClr val="dk1"/>
                </a:solidFill>
                <a:latin typeface="Sora"/>
                <a:ea typeface="Sora"/>
                <a:cs typeface="Sora"/>
                <a:sym typeface="Sora"/>
              </a:rPr>
              <a:t>Case Study: AI &amp; Sustainability</a:t>
            </a:r>
            <a:endParaRPr b="1" i="0" sz="6297" u="none" cap="none" strike="noStrike">
              <a:solidFill>
                <a:schemeClr val="dk1"/>
              </a:solidFill>
              <a:latin typeface="Sora"/>
              <a:ea typeface="Sora"/>
              <a:cs typeface="Sora"/>
              <a:sym typeface="Sora"/>
            </a:endParaRPr>
          </a:p>
        </p:txBody>
      </p:sp>
      <p:sp>
        <p:nvSpPr>
          <p:cNvPr id="577" name="Google Shape;577;g3f97ba63f32_1_88"/>
          <p:cNvSpPr txBox="1"/>
          <p:nvPr/>
        </p:nvSpPr>
        <p:spPr>
          <a:xfrm>
            <a:off x="476875" y="1190625"/>
            <a:ext cx="22869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409"/>
              <a:buFont typeface="Arial"/>
              <a:buNone/>
            </a:pPr>
            <a:r>
              <a:rPr b="1" i="0" lang="en-US" sz="1409" u="none" cap="none" strike="noStrike">
                <a:solidFill>
                  <a:srgbClr val="888888"/>
                </a:solidFill>
                <a:latin typeface="Sora"/>
                <a:ea typeface="Sora"/>
                <a:cs typeface="Sora"/>
                <a:sym typeface="Sora"/>
              </a:rPr>
              <a:t>VIDEO:</a:t>
            </a:r>
            <a:endParaRPr b="1" i="0" sz="1409" u="none" cap="none" strike="noStrike">
              <a:solidFill>
                <a:srgbClr val="888888"/>
              </a:solidFill>
              <a:latin typeface="Sora"/>
              <a:ea typeface="Sora"/>
              <a:cs typeface="Sora"/>
              <a:sym typeface="Sora"/>
            </a:endParaRPr>
          </a:p>
        </p:txBody>
      </p:sp>
      <p:sp>
        <p:nvSpPr>
          <p:cNvPr id="578" name="Google Shape;578;g3f97ba63f32_1_88"/>
          <p:cNvSpPr txBox="1"/>
          <p:nvPr/>
        </p:nvSpPr>
        <p:spPr>
          <a:xfrm>
            <a:off x="476875" y="1565263"/>
            <a:ext cx="6049200" cy="435000"/>
          </a:xfrm>
          <a:prstGeom prst="rect">
            <a:avLst/>
          </a:prstGeom>
          <a:noFill/>
          <a:ln>
            <a:noFill/>
          </a:ln>
        </p:spPr>
        <p:txBody>
          <a:bodyPr anchorCtr="0" anchor="t" bIns="105100" lIns="105100" spcFirstLastPara="1" rIns="105100" wrap="square" tIns="105100">
            <a:noAutofit/>
          </a:bodyPr>
          <a:lstStyle/>
          <a:p>
            <a:pPr indent="0" lvl="0" marL="0" marR="0" rtl="0" algn="l">
              <a:lnSpc>
                <a:spcPct val="100000"/>
              </a:lnSpc>
              <a:spcBef>
                <a:spcPts val="0"/>
              </a:spcBef>
              <a:spcAft>
                <a:spcPts val="0"/>
              </a:spcAft>
              <a:buClr>
                <a:srgbClr val="000000"/>
              </a:buClr>
              <a:buSzPts val="1809"/>
              <a:buFont typeface="Arial"/>
              <a:buNone/>
            </a:pPr>
            <a:r>
              <a:rPr lang="en-US" sz="1809" u="sng">
                <a:solidFill>
                  <a:schemeClr val="hlink"/>
                </a:solidFill>
                <a:latin typeface="Sora"/>
                <a:ea typeface="Sora"/>
                <a:cs typeface="Sora"/>
                <a:sym typeface="Sora"/>
                <a:hlinkClick r:id="rId3"/>
              </a:rPr>
              <a:t>https://www.youtube.com/watch?v=C9nuTfm18KY</a:t>
            </a:r>
            <a:endParaRPr i="0" sz="1809" u="none" cap="none" strike="noStrike">
              <a:solidFill>
                <a:schemeClr val="accent1"/>
              </a:solidFill>
              <a:latin typeface="Sora"/>
              <a:ea typeface="Sora"/>
              <a:cs typeface="Sora"/>
              <a:sym typeface="Sora"/>
            </a:endParaRPr>
          </a:p>
        </p:txBody>
      </p:sp>
      <p:sp>
        <p:nvSpPr>
          <p:cNvPr id="579" name="Google Shape;579;g3f97ba63f32_1_88"/>
          <p:cNvSpPr txBox="1"/>
          <p:nvPr/>
        </p:nvSpPr>
        <p:spPr>
          <a:xfrm>
            <a:off x="605388" y="2283400"/>
            <a:ext cx="10980900" cy="3829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latin typeface="Sora"/>
                <a:ea typeface="Sora"/>
                <a:cs typeface="Sora"/>
                <a:sym typeface="Sora"/>
              </a:rPr>
              <a:t>Problem:</a:t>
            </a:r>
            <a:r>
              <a:rPr lang="en-US" sz="1700">
                <a:solidFill>
                  <a:schemeClr val="dk1"/>
                </a:solidFill>
                <a:latin typeface="Sora"/>
                <a:ea typeface="Sora"/>
                <a:cs typeface="Sora"/>
                <a:sym typeface="Sora"/>
              </a:rPr>
              <a:t> The rapid growth of AI increases energy consumption, carbon emissions, and demand for computing resources. Without sustainable practices, AI can negatively impact the environment.</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latin typeface="Sora"/>
                <a:ea typeface="Sora"/>
                <a:cs typeface="Sora"/>
                <a:sym typeface="Sora"/>
              </a:rPr>
              <a:t>Methodology:</a:t>
            </a:r>
            <a:r>
              <a:rPr lang="en-US" sz="1700">
                <a:solidFill>
                  <a:schemeClr val="dk1"/>
                </a:solidFill>
                <a:latin typeface="Sora"/>
                <a:ea typeface="Sora"/>
                <a:cs typeface="Sora"/>
                <a:sym typeface="Sora"/>
              </a:rPr>
              <a:t> The video explains AI's environmental impact through simple examples and highlights Singapore's approach to responsible AI development. It emphasizes efficient computing, green infrastructure, and sustainable policies.</a:t>
            </a:r>
            <a:endParaRPr sz="1700">
              <a:solidFill>
                <a:schemeClr val="dk1"/>
              </a:solidFill>
              <a:latin typeface="Sora"/>
              <a:ea typeface="Sora"/>
              <a:cs typeface="Sora"/>
              <a:sym typeface="Sora"/>
            </a:endParaRPr>
          </a:p>
          <a:p>
            <a:pPr indent="0" lvl="0" marL="0" rtl="0" algn="l">
              <a:lnSpc>
                <a:spcPct val="115000"/>
              </a:lnSpc>
              <a:spcBef>
                <a:spcPts val="1200"/>
              </a:spcBef>
              <a:spcAft>
                <a:spcPts val="0"/>
              </a:spcAft>
              <a:buClr>
                <a:schemeClr val="dk1"/>
              </a:buClr>
              <a:buSzPts val="1100"/>
              <a:buFont typeface="Arial"/>
              <a:buNone/>
            </a:pPr>
            <a:r>
              <a:rPr b="1" lang="en-US" sz="1700">
                <a:solidFill>
                  <a:schemeClr val="dk1"/>
                </a:solidFill>
                <a:latin typeface="Sora"/>
                <a:ea typeface="Sora"/>
                <a:cs typeface="Sora"/>
                <a:sym typeface="Sora"/>
              </a:rPr>
              <a:t>Solution:</a:t>
            </a:r>
            <a:r>
              <a:rPr lang="en-US" sz="1700">
                <a:solidFill>
                  <a:schemeClr val="dk1"/>
                </a:solidFill>
                <a:latin typeface="Sora"/>
                <a:ea typeface="Sora"/>
                <a:cs typeface="Sora"/>
                <a:sym typeface="Sora"/>
              </a:rPr>
              <a:t> It promotes the development of energy-efficient AI systems powered by renewable energy and environmentally friendly data centers. Responsible AI practices are encouraged to balance innovation with sustainability.</a:t>
            </a:r>
            <a:endParaRPr sz="1700">
              <a:solidFill>
                <a:schemeClr val="dk1"/>
              </a:solidFill>
              <a:latin typeface="Sora"/>
              <a:ea typeface="Sora"/>
              <a:cs typeface="Sora"/>
              <a:sym typeface="Sora"/>
            </a:endParaRPr>
          </a:p>
          <a:p>
            <a:pPr indent="0" lvl="0" marL="0" rtl="0" algn="l">
              <a:lnSpc>
                <a:spcPct val="115000"/>
              </a:lnSpc>
              <a:spcBef>
                <a:spcPts val="1200"/>
              </a:spcBef>
              <a:spcAft>
                <a:spcPts val="1200"/>
              </a:spcAft>
              <a:buClr>
                <a:schemeClr val="dk1"/>
              </a:buClr>
              <a:buSzPts val="1100"/>
              <a:buFont typeface="Arial"/>
              <a:buNone/>
            </a:pPr>
            <a:r>
              <a:rPr b="1" lang="en-US" sz="1700">
                <a:solidFill>
                  <a:schemeClr val="dk1"/>
                </a:solidFill>
                <a:latin typeface="Sora"/>
                <a:ea typeface="Sora"/>
                <a:cs typeface="Sora"/>
                <a:sym typeface="Sora"/>
              </a:rPr>
              <a:t>Output:</a:t>
            </a:r>
            <a:r>
              <a:rPr lang="en-US" sz="1700">
                <a:solidFill>
                  <a:schemeClr val="dk1"/>
                </a:solidFill>
                <a:latin typeface="Sora"/>
                <a:ea typeface="Sora"/>
                <a:cs typeface="Sora"/>
                <a:sym typeface="Sora"/>
              </a:rPr>
              <a:t> The video raises awareness of AI's environmental footprint and the need for sustainable AI development. It demonstrates how technology and environmental responsibility can work together to support long-term sustainability.</a:t>
            </a:r>
            <a:endParaRPr b="1" sz="2300">
              <a:solidFill>
                <a:schemeClr val="dk1"/>
              </a:solidFill>
              <a:latin typeface="Sora"/>
              <a:ea typeface="Sora"/>
              <a:cs typeface="Sora"/>
              <a:sym typeface="Sor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descr="How do you make an episode about what it's like to be in first grade when your characters aren't old enough to go to school? Our lead characters in Ahlan Simsim, Basma and Jad, are &quot;almost six,&quot; so they haven't yet experienced a full day of school — just like many of the kids in our audience of over 27 million children across the Middle East/North Africa. So we wrote a story where Basma and Jad's friend Ameera, who's 8 years old, told them all about what happens during a typical school day." id="147" name="Google Shape;147;g3f97c48fb16_0_0" title="Ahlan Simsim: A Typical School Day">
            <a:hlinkClick r:id="rId3"/>
          </p:cNvPr>
          <p:cNvPicPr preferRelativeResize="0"/>
          <p:nvPr/>
        </p:nvPicPr>
        <p:blipFill>
          <a:blip r:embed="rId4">
            <a:alphaModFix/>
          </a:blip>
          <a:stretch>
            <a:fillRect/>
          </a:stretch>
        </p:blipFill>
        <p:spPr>
          <a:xfrm>
            <a:off x="0" y="0"/>
            <a:ext cx="1219167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pic>
        <p:nvPicPr>
          <p:cNvPr descr="In this episode of Explained in 3 Minutes, we explore the effects of AI on environmental sustainability.&#10;&#10;Come and learn with us in this series of Explained in 3 Minute topic explainer videos where we break down the bigger and complex concepts into bite-sized takeaways for all. Zooming into Singapore, find out how these concepts are weaved into our everyday lives through references to local history, policies, initiatives and more.&#10;&#10;--&#10;&#10;Timestamps: &#10;00:00 – Introduction&#10;00:55 – AI in our Daily Lives&#10;01:16 – Environmental effects of Sustaining Global AI&#10;01:41 – Singapore’s Approach to Sustainable AI Development&#10;02:50 – Importance of Growth in Environmentally Friendly AI Infrastructure&#10;03:09 – Learn More&#10;&#10;Explained in 3 Minutes is part of NLB’s LearnX initiative, where you can learn about topics such as spanning from Digital, Sustainability, Wellness to Arts and more. Find out more about LearnX here: https://go.gov.sg/nlb-learnx&#10;&#10;Find out more about LearnX Digital here: https://www.nlb.gov.sg/main/site/learnx/learnx-digital&#10;&#10;Interested to find out more about AI &amp; Sustainability? Check out our curated Learning Package here: &#10;https://www.nlb.gov.sg/main/site/learnx/learnx-digital/adults-seniors/AISust&#10;&#10;Sign up for our latest programme here: https://go.gov.sg/nlb-digitalprogrammes&#10;&#10;--&#10;&#10;Visit our libraries: https://www.nlb.gov.sg/main/visit-us/our-libraries-and-locations &#10;Check out our eResources: https://eresources.nlb.gov.sg/main &#10;&#10;Follow Public Libraries Singapore on social media: &#10;Facebook: https://www.facebook.com/publiclibrarysg&#10;Instagram: https://www.instagram.com/publiclibrarysg&#10;Medium: https://medium.com/publiclibrarysg&#10;Telegram: https://t.me/NLBsg&#10;TikTok:  https://www.tiktok.com/@nlbsg&#10;&#10;#LibrarySG #AI #Environment #Sustainability" id="585" name="Google Shape;585;g3f97c48fb16_0_4" title="AI and Sustainability | Explained in 3 Minutes">
            <a:hlinkClick r:id="rId3"/>
          </p:cNvPr>
          <p:cNvPicPr preferRelativeResize="0"/>
          <p:nvPr/>
        </p:nvPicPr>
        <p:blipFill>
          <a:blip r:embed="rId4">
            <a:alphaModFix/>
          </a:blip>
          <a:stretch>
            <a:fillRect/>
          </a:stretch>
        </p:blipFill>
        <p:spPr>
          <a:xfrm>
            <a:off x="0" y="0"/>
            <a:ext cx="12191675" cy="68578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1000"/>
                                        <p:tgtEl>
                                          <p:spTgt spid="5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 name="Shape 152"/>
        <p:cNvGrpSpPr/>
        <p:nvPr/>
      </p:nvGrpSpPr>
      <p:grpSpPr>
        <a:xfrm>
          <a:off x="0" y="0"/>
          <a:ext cx="0" cy="0"/>
          <a:chOff x="0" y="0"/>
          <a:chExt cx="0" cy="0"/>
        </a:xfrm>
      </p:grpSpPr>
      <p:sp>
        <p:nvSpPr>
          <p:cNvPr id="153" name="Google Shape;153;g3eda57aeb02_0_16"/>
          <p:cNvSpPr/>
          <p:nvPr/>
        </p:nvSpPr>
        <p:spPr>
          <a:xfrm>
            <a:off x="594360" y="2158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OUTCOMES</a:t>
            </a:r>
            <a:endParaRPr b="0" i="0" sz="900" u="none" cap="none" strike="noStrike">
              <a:solidFill>
                <a:schemeClr val="dk1"/>
              </a:solidFill>
              <a:latin typeface="Sora"/>
              <a:ea typeface="Sora"/>
              <a:cs typeface="Sora"/>
              <a:sym typeface="Sora"/>
            </a:endParaRPr>
          </a:p>
        </p:txBody>
      </p:sp>
      <p:sp>
        <p:nvSpPr>
          <p:cNvPr id="154" name="Google Shape;154;g3eda57aeb02_0_16"/>
          <p:cNvSpPr txBox="1"/>
          <p:nvPr/>
        </p:nvSpPr>
        <p:spPr>
          <a:xfrm>
            <a:off x="502925" y="482625"/>
            <a:ext cx="6080700" cy="7080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Learning Outcomes</a:t>
            </a:r>
            <a:endParaRPr b="1" i="0" sz="6000" u="none" cap="none" strike="noStrike">
              <a:solidFill>
                <a:schemeClr val="dk1"/>
              </a:solidFill>
              <a:latin typeface="Sora"/>
              <a:ea typeface="Sora"/>
              <a:cs typeface="Sora"/>
              <a:sym typeface="Sora"/>
            </a:endParaRPr>
          </a:p>
        </p:txBody>
      </p:sp>
      <p:sp>
        <p:nvSpPr>
          <p:cNvPr id="155" name="Google Shape;155;g3eda57aeb02_0_16"/>
          <p:cNvSpPr/>
          <p:nvPr/>
        </p:nvSpPr>
        <p:spPr>
          <a:xfrm>
            <a:off x="8321053" y="2314753"/>
            <a:ext cx="82200" cy="841200"/>
          </a:xfrm>
          <a:prstGeom prst="rect">
            <a:avLst/>
          </a:prstGeom>
          <a:solidFill>
            <a:srgbClr val="FF6B45"/>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56" name="Google Shape;156;g3eda57aeb02_0_16"/>
          <p:cNvSpPr/>
          <p:nvPr/>
        </p:nvSpPr>
        <p:spPr>
          <a:xfrm>
            <a:off x="8549653" y="2568370"/>
            <a:ext cx="2926200" cy="301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Connect learning science with AI</a:t>
            </a:r>
            <a:endParaRPr b="0" i="0" sz="1600" u="none" cap="none" strike="noStrike">
              <a:solidFill>
                <a:schemeClr val="dk1"/>
              </a:solidFill>
              <a:latin typeface="Sora"/>
              <a:ea typeface="Sora"/>
              <a:cs typeface="Sora"/>
              <a:sym typeface="Sora"/>
            </a:endParaRPr>
          </a:p>
        </p:txBody>
      </p:sp>
      <p:sp>
        <p:nvSpPr>
          <p:cNvPr id="157" name="Google Shape;157;g3eda57aeb02_0_16"/>
          <p:cNvSpPr/>
          <p:nvPr/>
        </p:nvSpPr>
        <p:spPr>
          <a:xfrm>
            <a:off x="570453" y="2325253"/>
            <a:ext cx="82200" cy="841200"/>
          </a:xfrm>
          <a:prstGeom prst="rect">
            <a:avLst/>
          </a:prstGeom>
          <a:solidFill>
            <a:srgbClr val="32CDD7"/>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58" name="Google Shape;158;g3eda57aeb02_0_16"/>
          <p:cNvSpPr/>
          <p:nvPr/>
        </p:nvSpPr>
        <p:spPr>
          <a:xfrm>
            <a:off x="799050" y="2418230"/>
            <a:ext cx="2926200" cy="602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Understand how people learn</a:t>
            </a:r>
            <a:endParaRPr b="0" i="0" sz="1600" u="none" cap="none" strike="noStrike">
              <a:solidFill>
                <a:schemeClr val="dk1"/>
              </a:solidFill>
              <a:latin typeface="Sora"/>
              <a:ea typeface="Sora"/>
              <a:cs typeface="Sora"/>
              <a:sym typeface="Sora"/>
            </a:endParaRPr>
          </a:p>
        </p:txBody>
      </p:sp>
      <p:sp>
        <p:nvSpPr>
          <p:cNvPr id="159" name="Google Shape;159;g3eda57aeb02_0_16"/>
          <p:cNvSpPr/>
          <p:nvPr/>
        </p:nvSpPr>
        <p:spPr>
          <a:xfrm>
            <a:off x="570453" y="3879733"/>
            <a:ext cx="82200" cy="841200"/>
          </a:xfrm>
          <a:prstGeom prst="rect">
            <a:avLst/>
          </a:prstGeom>
          <a:solidFill>
            <a:srgbClr val="7E2DFF"/>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60" name="Google Shape;160;g3eda57aeb02_0_16"/>
          <p:cNvSpPr/>
          <p:nvPr/>
        </p:nvSpPr>
        <p:spPr>
          <a:xfrm>
            <a:off x="799050" y="4003750"/>
            <a:ext cx="2926200" cy="602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200"/>
              <a:buFont typeface="Arial"/>
              <a:buNone/>
            </a:pPr>
            <a:r>
              <a:rPr lang="en-US" sz="1600">
                <a:solidFill>
                  <a:schemeClr val="dk1"/>
                </a:solidFill>
                <a:latin typeface="Sora"/>
                <a:ea typeface="Sora"/>
                <a:cs typeface="Sora"/>
                <a:sym typeface="Sora"/>
              </a:rPr>
              <a:t>Design learning experiences instead of isolated activities</a:t>
            </a:r>
            <a:endParaRPr b="0" i="0" sz="1600" u="none" cap="none" strike="noStrike">
              <a:solidFill>
                <a:schemeClr val="dk1"/>
              </a:solidFill>
              <a:latin typeface="Sora"/>
              <a:ea typeface="Sora"/>
              <a:cs typeface="Sora"/>
              <a:sym typeface="Sora"/>
            </a:endParaRPr>
          </a:p>
        </p:txBody>
      </p:sp>
      <p:sp>
        <p:nvSpPr>
          <p:cNvPr id="161" name="Google Shape;161;g3eda57aeb02_0_16"/>
          <p:cNvSpPr/>
          <p:nvPr/>
        </p:nvSpPr>
        <p:spPr>
          <a:xfrm>
            <a:off x="4274528" y="2325253"/>
            <a:ext cx="82200" cy="841200"/>
          </a:xfrm>
          <a:prstGeom prst="rect">
            <a:avLst/>
          </a:prstGeom>
          <a:solidFill>
            <a:schemeClr val="accent4"/>
          </a:solidFill>
          <a:ln cap="flat" cmpd="sng" w="12700">
            <a:solidFill>
              <a:srgbClr val="FF6B45">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62" name="Google Shape;162;g3eda57aeb02_0_16"/>
          <p:cNvSpPr/>
          <p:nvPr/>
        </p:nvSpPr>
        <p:spPr>
          <a:xfrm>
            <a:off x="4274528" y="3879733"/>
            <a:ext cx="82200" cy="841200"/>
          </a:xfrm>
          <a:prstGeom prst="rect">
            <a:avLst/>
          </a:prstGeom>
          <a:solidFill>
            <a:schemeClr val="accent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163" name="Google Shape;163;g3eda57aeb02_0_16"/>
          <p:cNvSpPr/>
          <p:nvPr/>
        </p:nvSpPr>
        <p:spPr>
          <a:xfrm>
            <a:off x="4503128" y="4153900"/>
            <a:ext cx="2926200" cy="301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200"/>
              <a:buFont typeface="Arial"/>
              <a:buNone/>
            </a:pPr>
            <a:r>
              <a:rPr lang="en-US" sz="1600">
                <a:latin typeface="Sora"/>
                <a:ea typeface="Sora"/>
                <a:cs typeface="Sora"/>
                <a:sym typeface="Sora"/>
              </a:rPr>
              <a:t>Reflect on your own learning philosophy</a:t>
            </a:r>
            <a:endParaRPr b="0" i="0" sz="1600" u="none" cap="none" strike="noStrike">
              <a:solidFill>
                <a:srgbClr val="000000"/>
              </a:solidFill>
              <a:latin typeface="Sora"/>
              <a:ea typeface="Sora"/>
              <a:cs typeface="Sora"/>
              <a:sym typeface="Sora"/>
            </a:endParaRPr>
          </a:p>
        </p:txBody>
      </p:sp>
      <p:sp>
        <p:nvSpPr>
          <p:cNvPr id="164" name="Google Shape;164;g3eda57aeb02_0_16"/>
          <p:cNvSpPr/>
          <p:nvPr/>
        </p:nvSpPr>
        <p:spPr>
          <a:xfrm>
            <a:off x="4560050" y="2444800"/>
            <a:ext cx="3331500" cy="6021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Arial"/>
              <a:buNone/>
            </a:pPr>
            <a:r>
              <a:rPr lang="en-US" sz="1600">
                <a:solidFill>
                  <a:schemeClr val="dk1"/>
                </a:solidFill>
                <a:latin typeface="Sora"/>
                <a:ea typeface="Sora"/>
                <a:cs typeface="Sora"/>
                <a:sym typeface="Sora"/>
              </a:rPr>
              <a:t>Explore the four pillars of effective learning environments</a:t>
            </a:r>
            <a:endParaRPr b="0" i="0" sz="1600" u="none" cap="none" strike="noStrike">
              <a:solidFill>
                <a:schemeClr val="dk1"/>
              </a:solidFill>
              <a:latin typeface="Sora"/>
              <a:ea typeface="Sora"/>
              <a:cs typeface="Sora"/>
              <a:sym typeface="Sor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8" name="Shape 168"/>
        <p:cNvGrpSpPr/>
        <p:nvPr/>
      </p:nvGrpSpPr>
      <p:grpSpPr>
        <a:xfrm>
          <a:off x="0" y="0"/>
          <a:ext cx="0" cy="0"/>
          <a:chOff x="0" y="0"/>
          <a:chExt cx="0" cy="0"/>
        </a:xfrm>
      </p:grpSpPr>
      <p:sp>
        <p:nvSpPr>
          <p:cNvPr id="169" name="Google Shape;169;g3f9502ba78a_0_0"/>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How Do People Learn?</a:t>
            </a:r>
            <a:endParaRPr b="1" sz="3900">
              <a:solidFill>
                <a:schemeClr val="dk1"/>
              </a:solidFill>
              <a:latin typeface="Sora"/>
              <a:ea typeface="Sora"/>
              <a:cs typeface="Sora"/>
              <a:sym typeface="Sora"/>
            </a:endParaRPr>
          </a:p>
        </p:txBody>
      </p:sp>
      <p:sp>
        <p:nvSpPr>
          <p:cNvPr id="170" name="Google Shape;170;g3f9502ba78a_0_0"/>
          <p:cNvSpPr/>
          <p:nvPr/>
        </p:nvSpPr>
        <p:spPr>
          <a:xfrm>
            <a:off x="531697" y="2105602"/>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171" name="Google Shape;171;g3f9502ba78a_0_0"/>
          <p:cNvSpPr/>
          <p:nvPr/>
        </p:nvSpPr>
        <p:spPr>
          <a:xfrm>
            <a:off x="516200" y="399980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172" name="Google Shape;172;g3f9502ba78a_0_0"/>
          <p:cNvSpPr/>
          <p:nvPr/>
        </p:nvSpPr>
        <p:spPr>
          <a:xfrm>
            <a:off x="531697" y="3077407"/>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173" name="Google Shape;173;g3f9502ba78a_0_0"/>
          <p:cNvSpPr/>
          <p:nvPr/>
        </p:nvSpPr>
        <p:spPr>
          <a:xfrm>
            <a:off x="531697" y="48628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174" name="Google Shape;174;g3f9502ba78a_0_0"/>
          <p:cNvSpPr txBox="1"/>
          <p:nvPr/>
        </p:nvSpPr>
        <p:spPr>
          <a:xfrm>
            <a:off x="502925" y="1417275"/>
            <a:ext cx="60027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900">
                <a:solidFill>
                  <a:srgbClr val="333333"/>
                </a:solidFill>
                <a:latin typeface="Sora"/>
                <a:ea typeface="Sora"/>
                <a:cs typeface="Sora"/>
                <a:sym typeface="Sora"/>
              </a:rPr>
              <a:t>Learning is most efficient when learners:</a:t>
            </a:r>
            <a:endParaRPr sz="1900">
              <a:solidFill>
                <a:srgbClr val="333333"/>
              </a:solidFill>
              <a:latin typeface="Sora"/>
              <a:ea typeface="Sora"/>
              <a:cs typeface="Sora"/>
              <a:sym typeface="Sora"/>
            </a:endParaRPr>
          </a:p>
        </p:txBody>
      </p:sp>
      <p:sp>
        <p:nvSpPr>
          <p:cNvPr id="175" name="Google Shape;175;g3f9502ba78a_0_0"/>
          <p:cNvSpPr txBox="1"/>
          <p:nvPr/>
        </p:nvSpPr>
        <p:spPr>
          <a:xfrm>
            <a:off x="724550" y="2270275"/>
            <a:ext cx="5100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Build on what they already know.</a:t>
            </a:r>
            <a:endParaRPr sz="2000">
              <a:solidFill>
                <a:srgbClr val="333333"/>
              </a:solidFill>
              <a:latin typeface="Sora"/>
              <a:ea typeface="Sora"/>
              <a:cs typeface="Sora"/>
              <a:sym typeface="Sora"/>
            </a:endParaRPr>
          </a:p>
        </p:txBody>
      </p:sp>
      <p:sp>
        <p:nvSpPr>
          <p:cNvPr id="176" name="Google Shape;176;g3f9502ba78a_0_0"/>
          <p:cNvSpPr txBox="1"/>
          <p:nvPr/>
        </p:nvSpPr>
        <p:spPr>
          <a:xfrm>
            <a:off x="724550" y="3175600"/>
            <a:ext cx="74157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Organize knowledge for deep understanding. </a:t>
            </a:r>
            <a:endParaRPr sz="2000">
              <a:solidFill>
                <a:srgbClr val="333333"/>
              </a:solidFill>
              <a:latin typeface="Sora"/>
              <a:ea typeface="Sora"/>
              <a:cs typeface="Sora"/>
              <a:sym typeface="Sora"/>
            </a:endParaRPr>
          </a:p>
        </p:txBody>
      </p:sp>
      <p:sp>
        <p:nvSpPr>
          <p:cNvPr id="177" name="Google Shape;177;g3f9502ba78a_0_0"/>
          <p:cNvSpPr txBox="1"/>
          <p:nvPr/>
        </p:nvSpPr>
        <p:spPr>
          <a:xfrm>
            <a:off x="724550" y="4080950"/>
            <a:ext cx="5100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Receive continuous feedback.</a:t>
            </a:r>
            <a:endParaRPr sz="2000">
              <a:solidFill>
                <a:srgbClr val="333333"/>
              </a:solidFill>
              <a:latin typeface="Sora"/>
              <a:ea typeface="Sora"/>
              <a:cs typeface="Sora"/>
              <a:sym typeface="Sora"/>
            </a:endParaRPr>
          </a:p>
        </p:txBody>
      </p:sp>
      <p:sp>
        <p:nvSpPr>
          <p:cNvPr id="178" name="Google Shape;178;g3f9502ba78a_0_0"/>
          <p:cNvSpPr txBox="1"/>
          <p:nvPr/>
        </p:nvSpPr>
        <p:spPr>
          <a:xfrm>
            <a:off x="724550" y="4933925"/>
            <a:ext cx="889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Learn through collaboration and meaningful experiences. </a:t>
            </a:r>
            <a:endParaRPr sz="2000">
              <a:solidFill>
                <a:srgbClr val="333333"/>
              </a:solidFill>
              <a:latin typeface="Sora"/>
              <a:ea typeface="Sora"/>
              <a:cs typeface="Sora"/>
              <a:sym typeface="Sora"/>
            </a:endParaRPr>
          </a:p>
        </p:txBody>
      </p:sp>
      <p:pic>
        <p:nvPicPr>
          <p:cNvPr id="179" name="Google Shape;179;g3f9502ba78a_0_0"/>
          <p:cNvPicPr preferRelativeResize="0"/>
          <p:nvPr/>
        </p:nvPicPr>
        <p:blipFill>
          <a:blip r:embed="rId3">
            <a:alphaModFix/>
          </a:blip>
          <a:stretch>
            <a:fillRect/>
          </a:stretch>
        </p:blipFill>
        <p:spPr>
          <a:xfrm>
            <a:off x="8710772" y="1190629"/>
            <a:ext cx="2841403" cy="3402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g3f63ac4e93a_1_1"/>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The Evolution of Learning Theories</a:t>
            </a:r>
            <a:endParaRPr b="1" sz="3900">
              <a:solidFill>
                <a:schemeClr val="dk1"/>
              </a:solidFill>
              <a:latin typeface="Sora"/>
              <a:ea typeface="Sora"/>
              <a:cs typeface="Sora"/>
              <a:sym typeface="Sora"/>
            </a:endParaRPr>
          </a:p>
        </p:txBody>
      </p:sp>
      <p:sp>
        <p:nvSpPr>
          <p:cNvPr id="185" name="Google Shape;185;g3f63ac4e93a_1_1"/>
          <p:cNvSpPr txBox="1"/>
          <p:nvPr/>
        </p:nvSpPr>
        <p:spPr>
          <a:xfrm>
            <a:off x="838200" y="6396335"/>
            <a:ext cx="860100" cy="4617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Open Sans"/>
              <a:ea typeface="Open Sans"/>
              <a:cs typeface="Open Sans"/>
              <a:sym typeface="Open Sans"/>
            </a:endParaRPr>
          </a:p>
        </p:txBody>
      </p:sp>
      <p:sp>
        <p:nvSpPr>
          <p:cNvPr id="186" name="Google Shape;186;g3f63ac4e93a_1_1"/>
          <p:cNvSpPr/>
          <p:nvPr/>
        </p:nvSpPr>
        <p:spPr>
          <a:xfrm>
            <a:off x="531697" y="2105602"/>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187" name="Google Shape;187;g3f63ac4e93a_1_1"/>
          <p:cNvSpPr/>
          <p:nvPr/>
        </p:nvSpPr>
        <p:spPr>
          <a:xfrm>
            <a:off x="516200" y="399980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188" name="Google Shape;188;g3f63ac4e93a_1_1"/>
          <p:cNvSpPr/>
          <p:nvPr/>
        </p:nvSpPr>
        <p:spPr>
          <a:xfrm>
            <a:off x="531697" y="3077407"/>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189" name="Google Shape;189;g3f63ac4e93a_1_1"/>
          <p:cNvSpPr/>
          <p:nvPr/>
        </p:nvSpPr>
        <p:spPr>
          <a:xfrm>
            <a:off x="531697" y="4862871"/>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b="0" i="0" sz="1634" u="none" cap="none" strike="noStrike">
              <a:solidFill>
                <a:srgbClr val="000000"/>
              </a:solidFill>
              <a:latin typeface="Sora"/>
              <a:ea typeface="Sora"/>
              <a:cs typeface="Sora"/>
              <a:sym typeface="Sora"/>
            </a:endParaRPr>
          </a:p>
        </p:txBody>
      </p:sp>
      <p:sp>
        <p:nvSpPr>
          <p:cNvPr id="190" name="Google Shape;190;g3f63ac4e93a_1_1"/>
          <p:cNvSpPr txBox="1"/>
          <p:nvPr/>
        </p:nvSpPr>
        <p:spPr>
          <a:xfrm>
            <a:off x="502925" y="1417275"/>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900">
                <a:solidFill>
                  <a:srgbClr val="333333"/>
                </a:solidFill>
                <a:latin typeface="Sora"/>
                <a:ea typeface="Sora"/>
                <a:cs typeface="Sora"/>
                <a:sym typeface="Sora"/>
              </a:rPr>
              <a:t>Every learning theory has changed the way we teach and design classrooms. </a:t>
            </a:r>
            <a:endParaRPr sz="1900">
              <a:solidFill>
                <a:srgbClr val="333333"/>
              </a:solidFill>
              <a:latin typeface="Sora"/>
              <a:ea typeface="Sora"/>
              <a:cs typeface="Sora"/>
              <a:sym typeface="Sora"/>
            </a:endParaRPr>
          </a:p>
        </p:txBody>
      </p:sp>
      <p:sp>
        <p:nvSpPr>
          <p:cNvPr id="191" name="Google Shape;191;g3f63ac4e93a_1_1"/>
          <p:cNvSpPr txBox="1"/>
          <p:nvPr/>
        </p:nvSpPr>
        <p:spPr>
          <a:xfrm>
            <a:off x="724550" y="3175600"/>
            <a:ext cx="5869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Cognitivism</a:t>
            </a:r>
            <a:endParaRPr sz="2000">
              <a:solidFill>
                <a:srgbClr val="333333"/>
              </a:solidFill>
              <a:latin typeface="Sora"/>
              <a:ea typeface="Sora"/>
              <a:cs typeface="Sora"/>
              <a:sym typeface="Sora"/>
            </a:endParaRPr>
          </a:p>
        </p:txBody>
      </p:sp>
      <p:sp>
        <p:nvSpPr>
          <p:cNvPr id="192" name="Google Shape;192;g3f63ac4e93a_1_1"/>
          <p:cNvSpPr txBox="1"/>
          <p:nvPr/>
        </p:nvSpPr>
        <p:spPr>
          <a:xfrm>
            <a:off x="724550" y="4080950"/>
            <a:ext cx="5100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Constructivism &amp; Constructionism</a:t>
            </a:r>
            <a:endParaRPr sz="2000">
              <a:solidFill>
                <a:srgbClr val="333333"/>
              </a:solidFill>
              <a:latin typeface="Sora"/>
              <a:ea typeface="Sora"/>
              <a:cs typeface="Sora"/>
              <a:sym typeface="Sora"/>
            </a:endParaRPr>
          </a:p>
        </p:txBody>
      </p:sp>
      <p:sp>
        <p:nvSpPr>
          <p:cNvPr id="193" name="Google Shape;193;g3f63ac4e93a_1_1"/>
          <p:cNvSpPr txBox="1"/>
          <p:nvPr/>
        </p:nvSpPr>
        <p:spPr>
          <a:xfrm>
            <a:off x="724550" y="4933925"/>
            <a:ext cx="74841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Critical Consciousness &amp; </a:t>
            </a:r>
            <a:r>
              <a:rPr lang="en-US" sz="2000">
                <a:solidFill>
                  <a:srgbClr val="333333"/>
                </a:solidFill>
                <a:latin typeface="Sora"/>
                <a:ea typeface="Sora"/>
                <a:cs typeface="Sora"/>
                <a:sym typeface="Sora"/>
              </a:rPr>
              <a:t>Synthesis</a:t>
            </a:r>
            <a:endParaRPr sz="2000">
              <a:solidFill>
                <a:srgbClr val="333333"/>
              </a:solidFill>
              <a:latin typeface="Sora"/>
              <a:ea typeface="Sora"/>
              <a:cs typeface="Sora"/>
              <a:sym typeface="Sora"/>
            </a:endParaRPr>
          </a:p>
        </p:txBody>
      </p:sp>
      <p:sp>
        <p:nvSpPr>
          <p:cNvPr id="194" name="Google Shape;194;g3f63ac4e93a_1_1"/>
          <p:cNvSpPr txBox="1"/>
          <p:nvPr/>
        </p:nvSpPr>
        <p:spPr>
          <a:xfrm>
            <a:off x="724550" y="2211500"/>
            <a:ext cx="5869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solidFill>
                  <a:srgbClr val="333333"/>
                </a:solidFill>
                <a:latin typeface="Sora"/>
                <a:ea typeface="Sora"/>
                <a:cs typeface="Sora"/>
                <a:sym typeface="Sora"/>
              </a:rPr>
              <a:t>Behaviourism</a:t>
            </a:r>
            <a:endParaRPr sz="2000">
              <a:solidFill>
                <a:srgbClr val="333333"/>
              </a:solidFill>
              <a:latin typeface="Sora"/>
              <a:ea typeface="Sora"/>
              <a:cs typeface="Sora"/>
              <a:sym typeface="Sor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g3f63ac4e93a_1_18"/>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Behaviourism</a:t>
            </a:r>
            <a:endParaRPr b="1" sz="3900">
              <a:solidFill>
                <a:schemeClr val="dk1"/>
              </a:solidFill>
              <a:latin typeface="Sora"/>
              <a:ea typeface="Sora"/>
              <a:cs typeface="Sora"/>
              <a:sym typeface="Sora"/>
            </a:endParaRPr>
          </a:p>
        </p:txBody>
      </p:sp>
      <p:sp>
        <p:nvSpPr>
          <p:cNvPr id="200" name="Google Shape;200;g3f63ac4e93a_1_18"/>
          <p:cNvSpPr txBox="1"/>
          <p:nvPr/>
        </p:nvSpPr>
        <p:spPr>
          <a:xfrm>
            <a:off x="430100" y="1238975"/>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solidFill>
                  <a:srgbClr val="333333"/>
                </a:solidFill>
                <a:latin typeface="Sora"/>
                <a:ea typeface="Sora"/>
                <a:cs typeface="Sora"/>
                <a:sym typeface="Sora"/>
              </a:rPr>
              <a:t>Every learning theory has changed the way we teach and design classrooms. </a:t>
            </a:r>
            <a:endParaRPr sz="1700">
              <a:solidFill>
                <a:srgbClr val="333333"/>
              </a:solidFill>
              <a:latin typeface="Sora"/>
              <a:ea typeface="Sora"/>
              <a:cs typeface="Sora"/>
              <a:sym typeface="Sora"/>
            </a:endParaRPr>
          </a:p>
        </p:txBody>
      </p:sp>
      <p:sp>
        <p:nvSpPr>
          <p:cNvPr id="201" name="Google Shape;201;g3f63ac4e93a_1_18"/>
          <p:cNvSpPr txBox="1"/>
          <p:nvPr/>
        </p:nvSpPr>
        <p:spPr>
          <a:xfrm>
            <a:off x="770050" y="1924888"/>
            <a:ext cx="61632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Learning is based on observable behaviour.</a:t>
            </a:r>
            <a:endParaRPr sz="1752">
              <a:solidFill>
                <a:schemeClr val="dk1"/>
              </a:solidFill>
              <a:latin typeface="Sora"/>
              <a:ea typeface="Sora"/>
              <a:cs typeface="Sora"/>
              <a:sym typeface="Sora"/>
            </a:endParaRPr>
          </a:p>
        </p:txBody>
      </p:sp>
      <p:sp>
        <p:nvSpPr>
          <p:cNvPr id="202" name="Google Shape;202;g3f63ac4e93a_1_18"/>
          <p:cNvSpPr txBox="1"/>
          <p:nvPr/>
        </p:nvSpPr>
        <p:spPr>
          <a:xfrm>
            <a:off x="796675" y="3626163"/>
            <a:ext cx="65448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Feedback reinforces correct responses</a:t>
            </a:r>
            <a:endParaRPr i="0" sz="1752" u="none" cap="none" strike="noStrike">
              <a:solidFill>
                <a:schemeClr val="dk1"/>
              </a:solidFill>
              <a:latin typeface="Sora"/>
              <a:ea typeface="Sora"/>
              <a:cs typeface="Sora"/>
              <a:sym typeface="Sora"/>
            </a:endParaRPr>
          </a:p>
        </p:txBody>
      </p:sp>
      <p:sp>
        <p:nvSpPr>
          <p:cNvPr id="203" name="Google Shape;203;g3f63ac4e93a_1_18"/>
          <p:cNvSpPr txBox="1"/>
          <p:nvPr/>
        </p:nvSpPr>
        <p:spPr>
          <a:xfrm>
            <a:off x="770024" y="4414713"/>
            <a:ext cx="6707400" cy="361800"/>
          </a:xfrm>
          <a:prstGeom prst="rect">
            <a:avLst/>
          </a:prstGeom>
          <a:noFill/>
          <a:ln>
            <a:noFill/>
          </a:ln>
        </p:spPr>
        <p:txBody>
          <a:bodyPr anchorCtr="0" anchor="t" bIns="81675" lIns="81675" spcFirstLastPara="1" rIns="81675" wrap="square" tIns="81675">
            <a:noAutofit/>
          </a:bodyPr>
          <a:lstStyle/>
          <a:p>
            <a:pPr indent="0" lvl="0" marL="0" rtl="0" algn="l">
              <a:lnSpc>
                <a:spcPct val="115000"/>
              </a:lnSpc>
              <a:spcBef>
                <a:spcPts val="1200"/>
              </a:spcBef>
              <a:spcAft>
                <a:spcPts val="1200"/>
              </a:spcAft>
              <a:buClr>
                <a:schemeClr val="dk1"/>
              </a:buClr>
              <a:buSzPts val="1100"/>
              <a:buFont typeface="Arial"/>
              <a:buNone/>
            </a:pPr>
            <a:r>
              <a:rPr lang="en-US" sz="1752">
                <a:solidFill>
                  <a:schemeClr val="dk1"/>
                </a:solidFill>
                <a:latin typeface="Sora"/>
                <a:ea typeface="Sora"/>
                <a:cs typeface="Sora"/>
                <a:sym typeface="Sora"/>
              </a:rPr>
              <a:t>Practice leads to habit transformation</a:t>
            </a:r>
            <a:endParaRPr sz="1752">
              <a:solidFill>
                <a:schemeClr val="dk1"/>
              </a:solidFill>
              <a:latin typeface="Sora"/>
              <a:ea typeface="Sora"/>
              <a:cs typeface="Sora"/>
              <a:sym typeface="Sora"/>
            </a:endParaRPr>
          </a:p>
        </p:txBody>
      </p:sp>
      <p:sp>
        <p:nvSpPr>
          <p:cNvPr id="204" name="Google Shape;204;g3f63ac4e93a_1_18"/>
          <p:cNvSpPr txBox="1"/>
          <p:nvPr/>
        </p:nvSpPr>
        <p:spPr>
          <a:xfrm>
            <a:off x="767137" y="2746476"/>
            <a:ext cx="5851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Repetition strengthens learning.</a:t>
            </a:r>
            <a:endParaRPr i="0" sz="1752" u="none" cap="none" strike="noStrike">
              <a:solidFill>
                <a:schemeClr val="dk1"/>
              </a:solidFill>
              <a:latin typeface="Sora"/>
              <a:ea typeface="Sora"/>
              <a:cs typeface="Sora"/>
              <a:sym typeface="Sora"/>
            </a:endParaRPr>
          </a:p>
        </p:txBody>
      </p:sp>
      <p:sp>
        <p:nvSpPr>
          <p:cNvPr id="205" name="Google Shape;205;g3f63ac4e93a_1_18"/>
          <p:cNvSpPr/>
          <p:nvPr/>
        </p:nvSpPr>
        <p:spPr>
          <a:xfrm>
            <a:off x="622797" y="1749015"/>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06" name="Google Shape;206;g3f63ac4e93a_1_18"/>
          <p:cNvSpPr/>
          <p:nvPr/>
        </p:nvSpPr>
        <p:spPr>
          <a:xfrm>
            <a:off x="622800" y="350403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07" name="Google Shape;207;g3f63ac4e93a_1_18"/>
          <p:cNvSpPr/>
          <p:nvPr/>
        </p:nvSpPr>
        <p:spPr>
          <a:xfrm>
            <a:off x="619909" y="2622183"/>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08" name="Google Shape;208;g3f63ac4e93a_1_18"/>
          <p:cNvSpPr/>
          <p:nvPr/>
        </p:nvSpPr>
        <p:spPr>
          <a:xfrm>
            <a:off x="622797" y="4319034"/>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09" name="Google Shape;209;g3f63ac4e93a_1_18"/>
          <p:cNvSpPr txBox="1"/>
          <p:nvPr/>
        </p:nvSpPr>
        <p:spPr>
          <a:xfrm rot="-5400000">
            <a:off x="-778075" y="3248100"/>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6E7C84"/>
                </a:solidFill>
                <a:latin typeface="Sora"/>
                <a:ea typeface="Sora"/>
                <a:cs typeface="Sora"/>
                <a:sym typeface="Sora"/>
              </a:rPr>
              <a:t>Key Characteristics</a:t>
            </a:r>
            <a:endParaRPr b="0" i="0" sz="1400" u="none" cap="none" strike="noStrike">
              <a:solidFill>
                <a:srgbClr val="6E7C84"/>
              </a:solidFill>
              <a:latin typeface="Sora"/>
              <a:ea typeface="Sora"/>
              <a:cs typeface="Sora"/>
              <a:sym typeface="Sora"/>
            </a:endParaRPr>
          </a:p>
        </p:txBody>
      </p:sp>
      <p:sp>
        <p:nvSpPr>
          <p:cNvPr id="210" name="Google Shape;210;g3f63ac4e93a_1_18"/>
          <p:cNvSpPr/>
          <p:nvPr/>
        </p:nvSpPr>
        <p:spPr>
          <a:xfrm>
            <a:off x="572250" y="5810525"/>
            <a:ext cx="197100" cy="204000"/>
          </a:xfrm>
          <a:prstGeom prst="ellipse">
            <a:avLst/>
          </a:prstGeom>
          <a:solidFill>
            <a:srgbClr val="3ACDE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solidFill>
                <a:schemeClr val="dk1"/>
              </a:solidFill>
              <a:latin typeface="Sora"/>
              <a:ea typeface="Sora"/>
              <a:cs typeface="Sora"/>
              <a:sym typeface="Sora"/>
            </a:endParaRPr>
          </a:p>
        </p:txBody>
      </p:sp>
      <p:sp>
        <p:nvSpPr>
          <p:cNvPr id="211" name="Google Shape;211;g3f63ac4e93a_1_18"/>
          <p:cNvSpPr/>
          <p:nvPr/>
        </p:nvSpPr>
        <p:spPr>
          <a:xfrm>
            <a:off x="3200350" y="5810525"/>
            <a:ext cx="197100" cy="204000"/>
          </a:xfrm>
          <a:prstGeom prst="ellipse">
            <a:avLst/>
          </a:prstGeom>
          <a:solidFill>
            <a:srgbClr val="FF6B4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solidFill>
                <a:schemeClr val="dk1"/>
              </a:solidFill>
              <a:latin typeface="Sora"/>
              <a:ea typeface="Sora"/>
              <a:cs typeface="Sora"/>
              <a:sym typeface="Sora"/>
            </a:endParaRPr>
          </a:p>
        </p:txBody>
      </p:sp>
      <p:sp>
        <p:nvSpPr>
          <p:cNvPr id="212" name="Google Shape;212;g3f63ac4e93a_1_18"/>
          <p:cNvSpPr/>
          <p:nvPr/>
        </p:nvSpPr>
        <p:spPr>
          <a:xfrm>
            <a:off x="5828438" y="5810525"/>
            <a:ext cx="197100" cy="2040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solidFill>
                <a:schemeClr val="dk1"/>
              </a:solidFill>
              <a:latin typeface="Sora"/>
              <a:ea typeface="Sora"/>
              <a:cs typeface="Sora"/>
              <a:sym typeface="Sora"/>
            </a:endParaRPr>
          </a:p>
        </p:txBody>
      </p:sp>
      <p:sp>
        <p:nvSpPr>
          <p:cNvPr id="213" name="Google Shape;213;g3f63ac4e93a_1_18"/>
          <p:cNvSpPr/>
          <p:nvPr/>
        </p:nvSpPr>
        <p:spPr>
          <a:xfrm>
            <a:off x="9595900" y="5810525"/>
            <a:ext cx="197100" cy="204000"/>
          </a:xfrm>
          <a:prstGeom prst="ellipse">
            <a:avLst/>
          </a:prstGeom>
          <a:solidFill>
            <a:srgbClr val="7E37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solidFill>
                <a:schemeClr val="dk1"/>
              </a:solidFill>
              <a:latin typeface="Sora"/>
              <a:ea typeface="Sora"/>
              <a:cs typeface="Sora"/>
              <a:sym typeface="Sora"/>
            </a:endParaRPr>
          </a:p>
        </p:txBody>
      </p:sp>
      <p:sp>
        <p:nvSpPr>
          <p:cNvPr id="214" name="Google Shape;214;g3f63ac4e93a_1_18"/>
          <p:cNvSpPr txBox="1"/>
          <p:nvPr/>
        </p:nvSpPr>
        <p:spPr>
          <a:xfrm>
            <a:off x="838200"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chemeClr val="dk1"/>
                </a:solidFill>
                <a:latin typeface="Sora"/>
                <a:ea typeface="Sora"/>
                <a:cs typeface="Sora"/>
                <a:sym typeface="Sora"/>
              </a:rPr>
              <a:t>Quizzes</a:t>
            </a:r>
            <a:endParaRPr sz="1650">
              <a:solidFill>
                <a:schemeClr val="dk1"/>
              </a:solidFill>
              <a:latin typeface="Sora"/>
              <a:ea typeface="Sora"/>
              <a:cs typeface="Sora"/>
              <a:sym typeface="Sora"/>
            </a:endParaRPr>
          </a:p>
        </p:txBody>
      </p:sp>
      <p:sp>
        <p:nvSpPr>
          <p:cNvPr id="215" name="Google Shape;215;g3f63ac4e93a_1_18"/>
          <p:cNvSpPr txBox="1"/>
          <p:nvPr/>
        </p:nvSpPr>
        <p:spPr>
          <a:xfrm>
            <a:off x="3490925"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chemeClr val="dk1"/>
                </a:solidFill>
                <a:latin typeface="Sora"/>
                <a:ea typeface="Sora"/>
                <a:cs typeface="Sora"/>
                <a:sym typeface="Sora"/>
              </a:rPr>
              <a:t>Flashcards</a:t>
            </a:r>
            <a:endParaRPr sz="1650">
              <a:solidFill>
                <a:schemeClr val="dk1"/>
              </a:solidFill>
              <a:latin typeface="Sora"/>
              <a:ea typeface="Sora"/>
              <a:cs typeface="Sora"/>
              <a:sym typeface="Sora"/>
            </a:endParaRPr>
          </a:p>
        </p:txBody>
      </p:sp>
      <p:sp>
        <p:nvSpPr>
          <p:cNvPr id="216" name="Google Shape;216;g3f63ac4e93a_1_18"/>
          <p:cNvSpPr txBox="1"/>
          <p:nvPr/>
        </p:nvSpPr>
        <p:spPr>
          <a:xfrm>
            <a:off x="9874100"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chemeClr val="dk1"/>
                </a:solidFill>
                <a:latin typeface="Sora"/>
                <a:ea typeface="Sora"/>
                <a:cs typeface="Sora"/>
                <a:sym typeface="Sora"/>
              </a:rPr>
              <a:t>Rewards</a:t>
            </a:r>
            <a:endParaRPr sz="1650">
              <a:solidFill>
                <a:schemeClr val="dk1"/>
              </a:solidFill>
              <a:latin typeface="Sora"/>
              <a:ea typeface="Sora"/>
              <a:cs typeface="Sora"/>
              <a:sym typeface="Sora"/>
            </a:endParaRPr>
          </a:p>
        </p:txBody>
      </p:sp>
      <p:sp>
        <p:nvSpPr>
          <p:cNvPr id="217" name="Google Shape;217;g3f63ac4e93a_1_18"/>
          <p:cNvSpPr txBox="1"/>
          <p:nvPr/>
        </p:nvSpPr>
        <p:spPr>
          <a:xfrm>
            <a:off x="6151575" y="5681675"/>
            <a:ext cx="3147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chemeClr val="dk1"/>
                </a:solidFill>
                <a:latin typeface="Sora"/>
                <a:ea typeface="Sora"/>
                <a:cs typeface="Sora"/>
                <a:sym typeface="Sora"/>
              </a:rPr>
              <a:t>Drill-and-practice activities</a:t>
            </a:r>
            <a:endParaRPr sz="1650">
              <a:solidFill>
                <a:schemeClr val="dk1"/>
              </a:solidFill>
              <a:latin typeface="Sora"/>
              <a:ea typeface="Sora"/>
              <a:cs typeface="Sora"/>
              <a:sym typeface="Sora"/>
            </a:endParaRPr>
          </a:p>
        </p:txBody>
      </p:sp>
      <p:sp>
        <p:nvSpPr>
          <p:cNvPr id="218" name="Google Shape;218;g3f63ac4e93a_1_18"/>
          <p:cNvSpPr txBox="1"/>
          <p:nvPr/>
        </p:nvSpPr>
        <p:spPr>
          <a:xfrm>
            <a:off x="371950" y="5145913"/>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333333"/>
                </a:solidFill>
                <a:latin typeface="Sora"/>
                <a:ea typeface="Sora"/>
                <a:cs typeface="Sora"/>
                <a:sym typeface="Sora"/>
              </a:rPr>
              <a:t>Classroom examples</a:t>
            </a:r>
            <a:endParaRPr b="1" sz="1700">
              <a:solidFill>
                <a:srgbClr val="333333"/>
              </a:solidFill>
              <a:latin typeface="Sora"/>
              <a:ea typeface="Sora"/>
              <a:cs typeface="Sora"/>
              <a:sym typeface="Sor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2" name="Shape 222"/>
        <p:cNvGrpSpPr/>
        <p:nvPr/>
      </p:nvGrpSpPr>
      <p:grpSpPr>
        <a:xfrm>
          <a:off x="0" y="0"/>
          <a:ext cx="0" cy="0"/>
          <a:chOff x="0" y="0"/>
          <a:chExt cx="0" cy="0"/>
        </a:xfrm>
      </p:grpSpPr>
      <p:sp>
        <p:nvSpPr>
          <p:cNvPr id="223" name="Google Shape;223;g3f63ac4e93a_1_83"/>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Cognitivism</a:t>
            </a:r>
            <a:endParaRPr b="1" sz="3900">
              <a:solidFill>
                <a:schemeClr val="dk1"/>
              </a:solidFill>
              <a:latin typeface="Sora"/>
              <a:ea typeface="Sora"/>
              <a:cs typeface="Sora"/>
              <a:sym typeface="Sora"/>
            </a:endParaRPr>
          </a:p>
        </p:txBody>
      </p:sp>
      <p:sp>
        <p:nvSpPr>
          <p:cNvPr id="224" name="Google Shape;224;g3f63ac4e93a_1_83"/>
          <p:cNvSpPr txBox="1"/>
          <p:nvPr/>
        </p:nvSpPr>
        <p:spPr>
          <a:xfrm>
            <a:off x="430100" y="1238975"/>
            <a:ext cx="10218000" cy="46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1700">
                <a:solidFill>
                  <a:srgbClr val="333333"/>
                </a:solidFill>
                <a:latin typeface="Sora"/>
                <a:ea typeface="Sora"/>
                <a:cs typeface="Sora"/>
                <a:sym typeface="Sora"/>
              </a:rPr>
              <a:t>Learning happens by organizing, understanding, and connecting information.</a:t>
            </a:r>
            <a:endParaRPr sz="1700">
              <a:solidFill>
                <a:srgbClr val="333333"/>
              </a:solidFill>
              <a:latin typeface="Sora"/>
              <a:ea typeface="Sora"/>
              <a:cs typeface="Sora"/>
              <a:sym typeface="Sora"/>
            </a:endParaRPr>
          </a:p>
          <a:p>
            <a:pPr indent="0" lvl="0" marL="0" rtl="0" algn="l">
              <a:spcBef>
                <a:spcPts val="1200"/>
              </a:spcBef>
              <a:spcAft>
                <a:spcPts val="0"/>
              </a:spcAft>
              <a:buNone/>
            </a:pPr>
            <a:r>
              <a:t/>
            </a:r>
            <a:endParaRPr sz="1700">
              <a:solidFill>
                <a:srgbClr val="333333"/>
              </a:solidFill>
              <a:latin typeface="Sora"/>
              <a:ea typeface="Sora"/>
              <a:cs typeface="Sora"/>
              <a:sym typeface="Sora"/>
            </a:endParaRPr>
          </a:p>
        </p:txBody>
      </p:sp>
      <p:sp>
        <p:nvSpPr>
          <p:cNvPr id="225" name="Google Shape;225;g3f63ac4e93a_1_83"/>
          <p:cNvSpPr txBox="1"/>
          <p:nvPr/>
        </p:nvSpPr>
        <p:spPr>
          <a:xfrm>
            <a:off x="770050" y="1924888"/>
            <a:ext cx="61632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Prior knowledge matters. </a:t>
            </a:r>
            <a:endParaRPr sz="1752">
              <a:solidFill>
                <a:schemeClr val="dk1"/>
              </a:solidFill>
              <a:latin typeface="Sora"/>
              <a:ea typeface="Sora"/>
              <a:cs typeface="Sora"/>
              <a:sym typeface="Sora"/>
            </a:endParaRPr>
          </a:p>
        </p:txBody>
      </p:sp>
      <p:sp>
        <p:nvSpPr>
          <p:cNvPr id="226" name="Google Shape;226;g3f63ac4e93a_1_83"/>
          <p:cNvSpPr txBox="1"/>
          <p:nvPr/>
        </p:nvSpPr>
        <p:spPr>
          <a:xfrm>
            <a:off x="796675" y="3626163"/>
            <a:ext cx="65448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Reflection improves understanding</a:t>
            </a:r>
            <a:endParaRPr i="0" sz="1752" u="none" cap="none" strike="noStrike">
              <a:solidFill>
                <a:schemeClr val="dk1"/>
              </a:solidFill>
              <a:latin typeface="Sora"/>
              <a:ea typeface="Sora"/>
              <a:cs typeface="Sora"/>
              <a:sym typeface="Sora"/>
            </a:endParaRPr>
          </a:p>
        </p:txBody>
      </p:sp>
      <p:sp>
        <p:nvSpPr>
          <p:cNvPr id="227" name="Google Shape;227;g3f63ac4e93a_1_83"/>
          <p:cNvSpPr txBox="1"/>
          <p:nvPr/>
        </p:nvSpPr>
        <p:spPr>
          <a:xfrm>
            <a:off x="770024" y="4414713"/>
            <a:ext cx="6707400" cy="361800"/>
          </a:xfrm>
          <a:prstGeom prst="rect">
            <a:avLst/>
          </a:prstGeom>
          <a:noFill/>
          <a:ln>
            <a:noFill/>
          </a:ln>
        </p:spPr>
        <p:txBody>
          <a:bodyPr anchorCtr="0" anchor="t" bIns="81675" lIns="81675" spcFirstLastPara="1" rIns="81675" wrap="square" tIns="81675">
            <a:noAutofit/>
          </a:bodyPr>
          <a:lstStyle/>
          <a:p>
            <a:pPr indent="0" lvl="0" marL="0" rtl="0" algn="l">
              <a:lnSpc>
                <a:spcPct val="115000"/>
              </a:lnSpc>
              <a:spcBef>
                <a:spcPts val="1200"/>
              </a:spcBef>
              <a:spcAft>
                <a:spcPts val="1200"/>
              </a:spcAft>
              <a:buClr>
                <a:schemeClr val="dk1"/>
              </a:buClr>
              <a:buSzPts val="1100"/>
              <a:buFont typeface="Arial"/>
              <a:buNone/>
            </a:pPr>
            <a:r>
              <a:rPr lang="en-US" sz="1752">
                <a:solidFill>
                  <a:schemeClr val="dk1"/>
                </a:solidFill>
                <a:latin typeface="Sora"/>
                <a:ea typeface="Sora"/>
                <a:cs typeface="Sora"/>
                <a:sym typeface="Sora"/>
              </a:rPr>
              <a:t>Problem-solving develops thinking</a:t>
            </a:r>
            <a:endParaRPr sz="1752">
              <a:solidFill>
                <a:schemeClr val="dk1"/>
              </a:solidFill>
              <a:latin typeface="Sora"/>
              <a:ea typeface="Sora"/>
              <a:cs typeface="Sora"/>
              <a:sym typeface="Sora"/>
            </a:endParaRPr>
          </a:p>
        </p:txBody>
      </p:sp>
      <p:sp>
        <p:nvSpPr>
          <p:cNvPr id="228" name="Google Shape;228;g3f63ac4e93a_1_83"/>
          <p:cNvSpPr txBox="1"/>
          <p:nvPr/>
        </p:nvSpPr>
        <p:spPr>
          <a:xfrm>
            <a:off x="767137" y="2746476"/>
            <a:ext cx="58515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0"/>
              </a:spcBef>
              <a:spcAft>
                <a:spcPts val="0"/>
              </a:spcAft>
              <a:buClr>
                <a:srgbClr val="000000"/>
              </a:buClr>
              <a:buSzPts val="1752"/>
              <a:buFont typeface="Arial"/>
              <a:buNone/>
            </a:pPr>
            <a:r>
              <a:rPr lang="en-US" sz="1752">
                <a:solidFill>
                  <a:schemeClr val="dk1"/>
                </a:solidFill>
                <a:latin typeface="Sora"/>
                <a:ea typeface="Sora"/>
                <a:cs typeface="Sora"/>
                <a:sym typeface="Sora"/>
              </a:rPr>
              <a:t>Learning builds mental models</a:t>
            </a:r>
            <a:endParaRPr i="0" sz="1752" u="none" cap="none" strike="noStrike">
              <a:solidFill>
                <a:schemeClr val="dk1"/>
              </a:solidFill>
              <a:latin typeface="Sora"/>
              <a:ea typeface="Sora"/>
              <a:cs typeface="Sora"/>
              <a:sym typeface="Sora"/>
            </a:endParaRPr>
          </a:p>
        </p:txBody>
      </p:sp>
      <p:sp>
        <p:nvSpPr>
          <p:cNvPr id="229" name="Google Shape;229;g3f63ac4e93a_1_83"/>
          <p:cNvSpPr/>
          <p:nvPr/>
        </p:nvSpPr>
        <p:spPr>
          <a:xfrm>
            <a:off x="622797" y="1749015"/>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30" name="Google Shape;230;g3f63ac4e93a_1_83"/>
          <p:cNvSpPr/>
          <p:nvPr/>
        </p:nvSpPr>
        <p:spPr>
          <a:xfrm>
            <a:off x="622800" y="350403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31" name="Google Shape;231;g3f63ac4e93a_1_83"/>
          <p:cNvSpPr/>
          <p:nvPr/>
        </p:nvSpPr>
        <p:spPr>
          <a:xfrm>
            <a:off x="619909" y="2622183"/>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32" name="Google Shape;232;g3f63ac4e93a_1_83"/>
          <p:cNvSpPr/>
          <p:nvPr/>
        </p:nvSpPr>
        <p:spPr>
          <a:xfrm>
            <a:off x="622797" y="4319034"/>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33" name="Google Shape;233;g3f63ac4e93a_1_83"/>
          <p:cNvSpPr txBox="1"/>
          <p:nvPr/>
        </p:nvSpPr>
        <p:spPr>
          <a:xfrm rot="-5400000">
            <a:off x="-778075" y="3248100"/>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6E7C84"/>
                </a:solidFill>
                <a:latin typeface="Sora"/>
                <a:ea typeface="Sora"/>
                <a:cs typeface="Sora"/>
                <a:sym typeface="Sora"/>
              </a:rPr>
              <a:t>Key Characteristics</a:t>
            </a:r>
            <a:endParaRPr i="0" sz="1400" u="none" cap="none" strike="noStrike">
              <a:solidFill>
                <a:srgbClr val="6E7C84"/>
              </a:solidFill>
              <a:latin typeface="Sora"/>
              <a:ea typeface="Sora"/>
              <a:cs typeface="Sora"/>
              <a:sym typeface="Sora"/>
            </a:endParaRPr>
          </a:p>
        </p:txBody>
      </p:sp>
      <p:sp>
        <p:nvSpPr>
          <p:cNvPr id="234" name="Google Shape;234;g3f63ac4e93a_1_83"/>
          <p:cNvSpPr/>
          <p:nvPr/>
        </p:nvSpPr>
        <p:spPr>
          <a:xfrm>
            <a:off x="572250" y="5810525"/>
            <a:ext cx="197100" cy="204000"/>
          </a:xfrm>
          <a:prstGeom prst="ellipse">
            <a:avLst/>
          </a:prstGeom>
          <a:solidFill>
            <a:srgbClr val="3ACDE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latin typeface="Sora"/>
              <a:ea typeface="Sora"/>
              <a:cs typeface="Sora"/>
              <a:sym typeface="Sora"/>
            </a:endParaRPr>
          </a:p>
        </p:txBody>
      </p:sp>
      <p:sp>
        <p:nvSpPr>
          <p:cNvPr id="235" name="Google Shape;235;g3f63ac4e93a_1_83"/>
          <p:cNvSpPr/>
          <p:nvPr/>
        </p:nvSpPr>
        <p:spPr>
          <a:xfrm>
            <a:off x="3200350" y="5810525"/>
            <a:ext cx="197100" cy="204000"/>
          </a:xfrm>
          <a:prstGeom prst="ellipse">
            <a:avLst/>
          </a:prstGeom>
          <a:solidFill>
            <a:srgbClr val="FF6B4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latin typeface="Sora"/>
              <a:ea typeface="Sora"/>
              <a:cs typeface="Sora"/>
              <a:sym typeface="Sora"/>
            </a:endParaRPr>
          </a:p>
        </p:txBody>
      </p:sp>
      <p:sp>
        <p:nvSpPr>
          <p:cNvPr id="236" name="Google Shape;236;g3f63ac4e93a_1_83"/>
          <p:cNvSpPr/>
          <p:nvPr/>
        </p:nvSpPr>
        <p:spPr>
          <a:xfrm>
            <a:off x="5828438" y="5810525"/>
            <a:ext cx="197100" cy="2040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latin typeface="Sora"/>
              <a:ea typeface="Sora"/>
              <a:cs typeface="Sora"/>
              <a:sym typeface="Sora"/>
            </a:endParaRPr>
          </a:p>
        </p:txBody>
      </p:sp>
      <p:sp>
        <p:nvSpPr>
          <p:cNvPr id="237" name="Google Shape;237;g3f63ac4e93a_1_83"/>
          <p:cNvSpPr txBox="1"/>
          <p:nvPr/>
        </p:nvSpPr>
        <p:spPr>
          <a:xfrm>
            <a:off x="838200"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rgbClr val="333333"/>
                </a:solidFill>
                <a:latin typeface="Sora"/>
                <a:ea typeface="Sora"/>
                <a:cs typeface="Sora"/>
                <a:sym typeface="Sora"/>
              </a:rPr>
              <a:t>Concept maps </a:t>
            </a:r>
            <a:endParaRPr sz="1650">
              <a:solidFill>
                <a:srgbClr val="333333"/>
              </a:solidFill>
              <a:latin typeface="Sora"/>
              <a:ea typeface="Sora"/>
              <a:cs typeface="Sora"/>
              <a:sym typeface="Sora"/>
            </a:endParaRPr>
          </a:p>
        </p:txBody>
      </p:sp>
      <p:sp>
        <p:nvSpPr>
          <p:cNvPr id="238" name="Google Shape;238;g3f63ac4e93a_1_83"/>
          <p:cNvSpPr txBox="1"/>
          <p:nvPr/>
        </p:nvSpPr>
        <p:spPr>
          <a:xfrm>
            <a:off x="3490925"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rgbClr val="333333"/>
                </a:solidFill>
                <a:latin typeface="Sora"/>
                <a:ea typeface="Sora"/>
                <a:cs typeface="Sora"/>
                <a:sym typeface="Sora"/>
              </a:rPr>
              <a:t>Mind maps</a:t>
            </a:r>
            <a:endParaRPr sz="1650">
              <a:solidFill>
                <a:srgbClr val="333333"/>
              </a:solidFill>
              <a:latin typeface="Sora"/>
              <a:ea typeface="Sora"/>
              <a:cs typeface="Sora"/>
              <a:sym typeface="Sora"/>
            </a:endParaRPr>
          </a:p>
        </p:txBody>
      </p:sp>
      <p:sp>
        <p:nvSpPr>
          <p:cNvPr id="239" name="Google Shape;239;g3f63ac4e93a_1_83"/>
          <p:cNvSpPr txBox="1"/>
          <p:nvPr/>
        </p:nvSpPr>
        <p:spPr>
          <a:xfrm>
            <a:off x="9594181" y="5681675"/>
            <a:ext cx="2338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50">
                <a:solidFill>
                  <a:srgbClr val="333333"/>
                </a:solidFill>
                <a:latin typeface="Sora"/>
                <a:ea typeface="Sora"/>
                <a:cs typeface="Sora"/>
                <a:sym typeface="Sora"/>
              </a:rPr>
              <a:t>Graphic organizers</a:t>
            </a:r>
            <a:endParaRPr sz="1650">
              <a:solidFill>
                <a:srgbClr val="333333"/>
              </a:solidFill>
              <a:latin typeface="Sora"/>
              <a:ea typeface="Sora"/>
              <a:cs typeface="Sora"/>
              <a:sym typeface="Sora"/>
            </a:endParaRPr>
          </a:p>
        </p:txBody>
      </p:sp>
      <p:sp>
        <p:nvSpPr>
          <p:cNvPr id="240" name="Google Shape;240;g3f63ac4e93a_1_83"/>
          <p:cNvSpPr txBox="1"/>
          <p:nvPr/>
        </p:nvSpPr>
        <p:spPr>
          <a:xfrm>
            <a:off x="6151575" y="5681675"/>
            <a:ext cx="28728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650">
                <a:solidFill>
                  <a:srgbClr val="333333"/>
                </a:solidFill>
                <a:latin typeface="Sora"/>
                <a:ea typeface="Sora"/>
                <a:cs typeface="Sora"/>
                <a:sym typeface="Sora"/>
              </a:rPr>
              <a:t>Case studies</a:t>
            </a:r>
            <a:endParaRPr sz="1650">
              <a:solidFill>
                <a:srgbClr val="333333"/>
              </a:solidFill>
              <a:latin typeface="Sora"/>
              <a:ea typeface="Sora"/>
              <a:cs typeface="Sora"/>
              <a:sym typeface="Sora"/>
            </a:endParaRPr>
          </a:p>
          <a:p>
            <a:pPr indent="0" lvl="0" marL="0" rtl="0" algn="l">
              <a:spcBef>
                <a:spcPts val="0"/>
              </a:spcBef>
              <a:spcAft>
                <a:spcPts val="0"/>
              </a:spcAft>
              <a:buClr>
                <a:schemeClr val="dk1"/>
              </a:buClr>
              <a:buSzPts val="1100"/>
              <a:buFont typeface="Arial"/>
              <a:buNone/>
            </a:pPr>
            <a:r>
              <a:t/>
            </a:r>
            <a:endParaRPr sz="1650">
              <a:solidFill>
                <a:srgbClr val="333333"/>
              </a:solidFill>
              <a:latin typeface="Sora"/>
              <a:ea typeface="Sora"/>
              <a:cs typeface="Sora"/>
              <a:sym typeface="Sora"/>
            </a:endParaRPr>
          </a:p>
          <a:p>
            <a:pPr indent="0" lvl="0" marL="0" rtl="0" algn="l">
              <a:spcBef>
                <a:spcPts val="0"/>
              </a:spcBef>
              <a:spcAft>
                <a:spcPts val="0"/>
              </a:spcAft>
              <a:buNone/>
            </a:pPr>
            <a:r>
              <a:t/>
            </a:r>
            <a:endParaRPr sz="1650">
              <a:solidFill>
                <a:srgbClr val="333333"/>
              </a:solidFill>
              <a:latin typeface="Sora"/>
              <a:ea typeface="Sora"/>
              <a:cs typeface="Sora"/>
              <a:sym typeface="Sora"/>
            </a:endParaRPr>
          </a:p>
        </p:txBody>
      </p:sp>
      <p:sp>
        <p:nvSpPr>
          <p:cNvPr id="241" name="Google Shape;241;g3f63ac4e93a_1_83"/>
          <p:cNvSpPr txBox="1"/>
          <p:nvPr/>
        </p:nvSpPr>
        <p:spPr>
          <a:xfrm>
            <a:off x="371950" y="5145913"/>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333333"/>
                </a:solidFill>
                <a:latin typeface="Sora"/>
                <a:ea typeface="Sora"/>
                <a:cs typeface="Sora"/>
                <a:sym typeface="Sora"/>
              </a:rPr>
              <a:t>Classroom examples</a:t>
            </a:r>
            <a:endParaRPr b="1" sz="1700">
              <a:solidFill>
                <a:srgbClr val="333333"/>
              </a:solidFill>
              <a:latin typeface="Sora"/>
              <a:ea typeface="Sora"/>
              <a:cs typeface="Sora"/>
              <a:sym typeface="Sora"/>
            </a:endParaRPr>
          </a:p>
        </p:txBody>
      </p:sp>
      <p:sp>
        <p:nvSpPr>
          <p:cNvPr id="242" name="Google Shape;242;g3f63ac4e93a_1_83"/>
          <p:cNvSpPr/>
          <p:nvPr/>
        </p:nvSpPr>
        <p:spPr>
          <a:xfrm>
            <a:off x="9328550" y="5810525"/>
            <a:ext cx="197100" cy="204000"/>
          </a:xfrm>
          <a:prstGeom prst="ellipse">
            <a:avLst/>
          </a:prstGeom>
          <a:solidFill>
            <a:srgbClr val="7E37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650">
              <a:latin typeface="Sora"/>
              <a:ea typeface="Sora"/>
              <a:cs typeface="Sora"/>
              <a:sym typeface="Sor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6" name="Shape 246"/>
        <p:cNvGrpSpPr/>
        <p:nvPr/>
      </p:nvGrpSpPr>
      <p:grpSpPr>
        <a:xfrm>
          <a:off x="0" y="0"/>
          <a:ext cx="0" cy="0"/>
          <a:chOff x="0" y="0"/>
          <a:chExt cx="0" cy="0"/>
        </a:xfrm>
      </p:grpSpPr>
      <p:sp>
        <p:nvSpPr>
          <p:cNvPr id="247" name="Google Shape;247;g3f63ac4e93a_1_112"/>
          <p:cNvSpPr txBox="1"/>
          <p:nvPr/>
        </p:nvSpPr>
        <p:spPr>
          <a:xfrm>
            <a:off x="502925" y="544125"/>
            <a:ext cx="10541400" cy="646500"/>
          </a:xfrm>
          <a:prstGeom prst="rect">
            <a:avLst/>
          </a:prstGeom>
          <a:noFill/>
          <a:ln>
            <a:noFill/>
          </a:ln>
        </p:spPr>
        <p:txBody>
          <a:bodyPr anchorCtr="0" anchor="t" bIns="45700" lIns="0" spcFirstLastPara="1" rIns="91425" wrap="square" tIns="0">
            <a:spAutoFit/>
          </a:bodyPr>
          <a:lstStyle/>
          <a:p>
            <a:pPr indent="0" lvl="0" marL="0" marR="0" rtl="0" algn="l">
              <a:lnSpc>
                <a:spcPct val="115000"/>
              </a:lnSpc>
              <a:spcBef>
                <a:spcPts val="1800"/>
              </a:spcBef>
              <a:spcAft>
                <a:spcPts val="400"/>
              </a:spcAft>
              <a:buClr>
                <a:schemeClr val="dk1"/>
              </a:buClr>
              <a:buSzPts val="1100"/>
              <a:buFont typeface="Arial"/>
              <a:buNone/>
            </a:pPr>
            <a:r>
              <a:rPr b="1" lang="en-US" sz="3900">
                <a:solidFill>
                  <a:schemeClr val="dk1"/>
                </a:solidFill>
                <a:latin typeface="Sora"/>
                <a:ea typeface="Sora"/>
                <a:cs typeface="Sora"/>
                <a:sym typeface="Sora"/>
              </a:rPr>
              <a:t>Constructivism &amp; Constructionism </a:t>
            </a:r>
            <a:endParaRPr b="1" sz="3900">
              <a:solidFill>
                <a:schemeClr val="dk1"/>
              </a:solidFill>
              <a:latin typeface="Sora"/>
              <a:ea typeface="Sora"/>
              <a:cs typeface="Sora"/>
              <a:sym typeface="Sora"/>
            </a:endParaRPr>
          </a:p>
        </p:txBody>
      </p:sp>
      <p:sp>
        <p:nvSpPr>
          <p:cNvPr id="248" name="Google Shape;248;g3f63ac4e93a_1_112"/>
          <p:cNvSpPr txBox="1"/>
          <p:nvPr/>
        </p:nvSpPr>
        <p:spPr>
          <a:xfrm>
            <a:off x="430100" y="1238975"/>
            <a:ext cx="10218000" cy="46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US" sz="1700">
                <a:solidFill>
                  <a:srgbClr val="333333"/>
                </a:solidFill>
                <a:latin typeface="Sora"/>
                <a:ea typeface="Sora"/>
                <a:cs typeface="Sora"/>
                <a:sym typeface="Sora"/>
              </a:rPr>
              <a:t>Learners construct knowledge through experiences and interactions. </a:t>
            </a:r>
            <a:endParaRPr sz="1700">
              <a:solidFill>
                <a:srgbClr val="333333"/>
              </a:solidFill>
              <a:latin typeface="Sora"/>
              <a:ea typeface="Sora"/>
              <a:cs typeface="Sora"/>
              <a:sym typeface="Sora"/>
            </a:endParaRPr>
          </a:p>
          <a:p>
            <a:pPr indent="0" lvl="0" marL="0" rtl="0" algn="l">
              <a:spcBef>
                <a:spcPts val="1200"/>
              </a:spcBef>
              <a:spcAft>
                <a:spcPts val="0"/>
              </a:spcAft>
              <a:buNone/>
            </a:pPr>
            <a:r>
              <a:t/>
            </a:r>
            <a:endParaRPr sz="1700">
              <a:solidFill>
                <a:srgbClr val="333333"/>
              </a:solidFill>
              <a:latin typeface="Sora"/>
              <a:ea typeface="Sora"/>
              <a:cs typeface="Sora"/>
              <a:sym typeface="Sora"/>
            </a:endParaRPr>
          </a:p>
        </p:txBody>
      </p:sp>
      <p:sp>
        <p:nvSpPr>
          <p:cNvPr id="249" name="Google Shape;249;g3f63ac4e93a_1_112"/>
          <p:cNvSpPr txBox="1"/>
          <p:nvPr/>
        </p:nvSpPr>
        <p:spPr>
          <a:xfrm>
            <a:off x="770050" y="1924900"/>
            <a:ext cx="73977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Learners actively construct knowledge through experiences. </a:t>
            </a:r>
            <a:endParaRPr sz="1752">
              <a:solidFill>
                <a:schemeClr val="dk1"/>
              </a:solidFill>
              <a:latin typeface="Sora"/>
              <a:ea typeface="Sora"/>
              <a:cs typeface="Sora"/>
              <a:sym typeface="Sora"/>
            </a:endParaRPr>
          </a:p>
        </p:txBody>
      </p:sp>
      <p:sp>
        <p:nvSpPr>
          <p:cNvPr id="250" name="Google Shape;250;g3f63ac4e93a_1_112"/>
          <p:cNvSpPr txBox="1"/>
          <p:nvPr/>
        </p:nvSpPr>
        <p:spPr>
          <a:xfrm>
            <a:off x="796675" y="3626163"/>
            <a:ext cx="6544800" cy="361800"/>
          </a:xfrm>
          <a:prstGeom prst="rect">
            <a:avLst/>
          </a:prstGeom>
          <a:noFill/>
          <a:ln>
            <a:noFill/>
          </a:ln>
        </p:spPr>
        <p:txBody>
          <a:bodyPr anchorCtr="0" anchor="t" bIns="81675" lIns="81675" spcFirstLastPara="1" rIns="81675" wrap="square" tIns="81675">
            <a:noAutofit/>
          </a:bodyPr>
          <a:lstStyle/>
          <a:p>
            <a:pPr indent="0" lvl="0" marL="0" marR="0" rtl="0" algn="l">
              <a:lnSpc>
                <a:spcPct val="100000"/>
              </a:lnSpc>
              <a:spcBef>
                <a:spcPts val="1200"/>
              </a:spcBef>
              <a:spcAft>
                <a:spcPts val="0"/>
              </a:spcAft>
              <a:buClr>
                <a:srgbClr val="000000"/>
              </a:buClr>
              <a:buSzPts val="1752"/>
              <a:buFont typeface="Arial"/>
              <a:buNone/>
            </a:pPr>
            <a:r>
              <a:rPr lang="en-US" sz="1752">
                <a:solidFill>
                  <a:schemeClr val="dk1"/>
                </a:solidFill>
                <a:latin typeface="Sora"/>
                <a:ea typeface="Sora"/>
                <a:cs typeface="Sora"/>
                <a:sym typeface="Sora"/>
              </a:rPr>
              <a:t>Collaboration and discussion deepen understanding. </a:t>
            </a:r>
            <a:endParaRPr i="0" sz="1752" u="none" cap="none" strike="noStrike">
              <a:solidFill>
                <a:schemeClr val="dk1"/>
              </a:solidFill>
              <a:latin typeface="Sora"/>
              <a:ea typeface="Sora"/>
              <a:cs typeface="Sora"/>
              <a:sym typeface="Sora"/>
            </a:endParaRPr>
          </a:p>
        </p:txBody>
      </p:sp>
      <p:sp>
        <p:nvSpPr>
          <p:cNvPr id="251" name="Google Shape;251;g3f63ac4e93a_1_112"/>
          <p:cNvSpPr txBox="1"/>
          <p:nvPr/>
        </p:nvSpPr>
        <p:spPr>
          <a:xfrm>
            <a:off x="770025" y="4414725"/>
            <a:ext cx="10274400" cy="361800"/>
          </a:xfrm>
          <a:prstGeom prst="rect">
            <a:avLst/>
          </a:prstGeom>
          <a:noFill/>
          <a:ln>
            <a:noFill/>
          </a:ln>
        </p:spPr>
        <p:txBody>
          <a:bodyPr anchorCtr="0" anchor="t" bIns="81675" lIns="81675" spcFirstLastPara="1" rIns="81675" wrap="square" tIns="81675">
            <a:noAutofit/>
          </a:bodyPr>
          <a:lstStyle/>
          <a:p>
            <a:pPr indent="0" lvl="0" marL="0" rtl="0" algn="l">
              <a:lnSpc>
                <a:spcPct val="115000"/>
              </a:lnSpc>
              <a:spcBef>
                <a:spcPts val="1200"/>
              </a:spcBef>
              <a:spcAft>
                <a:spcPts val="1200"/>
              </a:spcAft>
              <a:buClr>
                <a:schemeClr val="dk1"/>
              </a:buClr>
              <a:buSzPts val="1100"/>
              <a:buFont typeface="Arial"/>
              <a:buNone/>
            </a:pPr>
            <a:r>
              <a:rPr lang="en-US" sz="1752">
                <a:solidFill>
                  <a:schemeClr val="dk1"/>
                </a:solidFill>
                <a:latin typeface="Sora"/>
                <a:ea typeface="Sora"/>
                <a:cs typeface="Sora"/>
                <a:sym typeface="Sora"/>
              </a:rPr>
              <a:t>Teachers act as facilitators, guiding learners rather than simply delivering content. </a:t>
            </a:r>
            <a:endParaRPr sz="1752">
              <a:solidFill>
                <a:schemeClr val="dk1"/>
              </a:solidFill>
              <a:latin typeface="Sora"/>
              <a:ea typeface="Sora"/>
              <a:cs typeface="Sora"/>
              <a:sym typeface="Sora"/>
            </a:endParaRPr>
          </a:p>
        </p:txBody>
      </p:sp>
      <p:sp>
        <p:nvSpPr>
          <p:cNvPr id="252" name="Google Shape;252;g3f63ac4e93a_1_112"/>
          <p:cNvSpPr txBox="1"/>
          <p:nvPr/>
        </p:nvSpPr>
        <p:spPr>
          <a:xfrm>
            <a:off x="767122" y="2746475"/>
            <a:ext cx="7496100" cy="361800"/>
          </a:xfrm>
          <a:prstGeom prst="rect">
            <a:avLst/>
          </a:prstGeom>
          <a:noFill/>
          <a:ln>
            <a:noFill/>
          </a:ln>
        </p:spPr>
        <p:txBody>
          <a:bodyPr anchorCtr="0" anchor="t" bIns="81675" lIns="81675" spcFirstLastPara="1" rIns="81675" wrap="square" tIns="81675">
            <a:noAutofit/>
          </a:bodyPr>
          <a:lstStyle/>
          <a:p>
            <a:pPr indent="0" lvl="0" marL="0" rtl="0" algn="l">
              <a:spcBef>
                <a:spcPts val="0"/>
              </a:spcBef>
              <a:spcAft>
                <a:spcPts val="0"/>
              </a:spcAft>
              <a:buClr>
                <a:schemeClr val="dk1"/>
              </a:buClr>
              <a:buSzPts val="1100"/>
              <a:buFont typeface="Arial"/>
              <a:buNone/>
            </a:pPr>
            <a:r>
              <a:rPr lang="en-US" sz="1752">
                <a:solidFill>
                  <a:schemeClr val="dk1"/>
                </a:solidFill>
                <a:latin typeface="Sora"/>
                <a:ea typeface="Sora"/>
                <a:cs typeface="Sora"/>
                <a:sym typeface="Sora"/>
              </a:rPr>
              <a:t>Learning is driven by exploration, inquiry, and reflection.</a:t>
            </a:r>
            <a:endParaRPr sz="1752">
              <a:solidFill>
                <a:schemeClr val="dk1"/>
              </a:solidFill>
              <a:latin typeface="Sora"/>
              <a:ea typeface="Sora"/>
              <a:cs typeface="Sora"/>
              <a:sym typeface="Sora"/>
            </a:endParaRPr>
          </a:p>
        </p:txBody>
      </p:sp>
      <p:sp>
        <p:nvSpPr>
          <p:cNvPr id="253" name="Google Shape;253;g3f63ac4e93a_1_112"/>
          <p:cNvSpPr/>
          <p:nvPr/>
        </p:nvSpPr>
        <p:spPr>
          <a:xfrm>
            <a:off x="622797" y="1749015"/>
            <a:ext cx="96000" cy="673500"/>
          </a:xfrm>
          <a:prstGeom prst="rect">
            <a:avLst/>
          </a:prstGeom>
          <a:solidFill>
            <a:srgbClr val="32CDD7"/>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54" name="Google Shape;254;g3f63ac4e93a_1_112"/>
          <p:cNvSpPr/>
          <p:nvPr/>
        </p:nvSpPr>
        <p:spPr>
          <a:xfrm>
            <a:off x="622800" y="3504038"/>
            <a:ext cx="96000" cy="624000"/>
          </a:xfrm>
          <a:prstGeom prst="rect">
            <a:avLst/>
          </a:prstGeom>
          <a:solidFill>
            <a:schemeClr val="accent4"/>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55" name="Google Shape;255;g3f63ac4e93a_1_112"/>
          <p:cNvSpPr/>
          <p:nvPr/>
        </p:nvSpPr>
        <p:spPr>
          <a:xfrm>
            <a:off x="619909" y="2622183"/>
            <a:ext cx="96000" cy="624000"/>
          </a:xfrm>
          <a:prstGeom prst="rect">
            <a:avLst/>
          </a:prstGeom>
          <a:solidFill>
            <a:srgbClr val="FF6B45"/>
          </a:solidFill>
          <a:ln cap="flat" cmpd="sng" w="14825">
            <a:solidFill>
              <a:srgbClr val="FF6B45">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56" name="Google Shape;256;g3f63ac4e93a_1_112"/>
          <p:cNvSpPr/>
          <p:nvPr/>
        </p:nvSpPr>
        <p:spPr>
          <a:xfrm>
            <a:off x="622797" y="4319034"/>
            <a:ext cx="96000" cy="624000"/>
          </a:xfrm>
          <a:prstGeom prst="rect">
            <a:avLst/>
          </a:prstGeom>
          <a:solidFill>
            <a:srgbClr val="7E2DFF"/>
          </a:solidFill>
          <a:ln cap="flat" cmpd="sng" w="14825">
            <a:solidFill>
              <a:srgbClr val="39C6E6">
                <a:alpha val="0"/>
              </a:srgbClr>
            </a:solidFill>
            <a:prstDash val="solid"/>
            <a:round/>
            <a:headEnd len="sm" w="sm" type="none"/>
            <a:tailEnd len="sm" w="sm" type="none"/>
          </a:ln>
        </p:spPr>
        <p:txBody>
          <a:bodyPr anchorCtr="0" anchor="ctr" bIns="106725" lIns="106725" spcFirstLastPara="1" rIns="106725" wrap="square" tIns="106725">
            <a:noAutofit/>
          </a:bodyPr>
          <a:lstStyle/>
          <a:p>
            <a:pPr indent="0" lvl="0" marL="0" marR="0" rtl="0" algn="l">
              <a:lnSpc>
                <a:spcPct val="100000"/>
              </a:lnSpc>
              <a:spcBef>
                <a:spcPts val="0"/>
              </a:spcBef>
              <a:spcAft>
                <a:spcPts val="0"/>
              </a:spcAft>
              <a:buClr>
                <a:srgbClr val="000000"/>
              </a:buClr>
              <a:buSzPts val="1634"/>
              <a:buFont typeface="Arial"/>
              <a:buNone/>
            </a:pPr>
            <a:r>
              <a:t/>
            </a:r>
            <a:endParaRPr i="0" sz="1634" u="none" cap="none" strike="noStrike">
              <a:solidFill>
                <a:srgbClr val="000000"/>
              </a:solidFill>
              <a:latin typeface="Sora"/>
              <a:ea typeface="Sora"/>
              <a:cs typeface="Sora"/>
              <a:sym typeface="Sora"/>
            </a:endParaRPr>
          </a:p>
        </p:txBody>
      </p:sp>
      <p:sp>
        <p:nvSpPr>
          <p:cNvPr id="257" name="Google Shape;257;g3f63ac4e93a_1_112"/>
          <p:cNvSpPr txBox="1"/>
          <p:nvPr/>
        </p:nvSpPr>
        <p:spPr>
          <a:xfrm rot="-5400000">
            <a:off x="-778075" y="3248100"/>
            <a:ext cx="2200200" cy="36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6E7C84"/>
                </a:solidFill>
                <a:latin typeface="Sora"/>
                <a:ea typeface="Sora"/>
                <a:cs typeface="Sora"/>
                <a:sym typeface="Sora"/>
              </a:rPr>
              <a:t>Key Characteristics</a:t>
            </a:r>
            <a:endParaRPr i="0" sz="1400" u="none" cap="none" strike="noStrike">
              <a:solidFill>
                <a:srgbClr val="6E7C84"/>
              </a:solidFill>
              <a:latin typeface="Sora"/>
              <a:ea typeface="Sora"/>
              <a:cs typeface="Sora"/>
              <a:sym typeface="Sora"/>
            </a:endParaRPr>
          </a:p>
        </p:txBody>
      </p:sp>
      <p:sp>
        <p:nvSpPr>
          <p:cNvPr id="258" name="Google Shape;258;g3f63ac4e93a_1_112"/>
          <p:cNvSpPr/>
          <p:nvPr/>
        </p:nvSpPr>
        <p:spPr>
          <a:xfrm>
            <a:off x="572250" y="5810525"/>
            <a:ext cx="197100" cy="204000"/>
          </a:xfrm>
          <a:prstGeom prst="ellipse">
            <a:avLst/>
          </a:prstGeom>
          <a:solidFill>
            <a:srgbClr val="3ACDE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59" name="Google Shape;259;g3f63ac4e93a_1_112"/>
          <p:cNvSpPr/>
          <p:nvPr/>
        </p:nvSpPr>
        <p:spPr>
          <a:xfrm>
            <a:off x="3200350" y="5810525"/>
            <a:ext cx="197100" cy="204000"/>
          </a:xfrm>
          <a:prstGeom prst="ellipse">
            <a:avLst/>
          </a:prstGeom>
          <a:solidFill>
            <a:srgbClr val="FF6B4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60" name="Google Shape;260;g3f63ac4e93a_1_112"/>
          <p:cNvSpPr/>
          <p:nvPr/>
        </p:nvSpPr>
        <p:spPr>
          <a:xfrm>
            <a:off x="5828438" y="5810525"/>
            <a:ext cx="197100" cy="2040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61" name="Google Shape;261;g3f63ac4e93a_1_112"/>
          <p:cNvSpPr/>
          <p:nvPr/>
        </p:nvSpPr>
        <p:spPr>
          <a:xfrm>
            <a:off x="9290800" y="5810525"/>
            <a:ext cx="197100" cy="204000"/>
          </a:xfrm>
          <a:prstGeom prst="ellipse">
            <a:avLst/>
          </a:prstGeom>
          <a:solidFill>
            <a:srgbClr val="7E37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ra"/>
              <a:ea typeface="Sora"/>
              <a:cs typeface="Sora"/>
              <a:sym typeface="Sora"/>
            </a:endParaRPr>
          </a:p>
        </p:txBody>
      </p:sp>
      <p:sp>
        <p:nvSpPr>
          <p:cNvPr id="262" name="Google Shape;262;g3f63ac4e93a_1_112"/>
          <p:cNvSpPr txBox="1"/>
          <p:nvPr/>
        </p:nvSpPr>
        <p:spPr>
          <a:xfrm>
            <a:off x="838200"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Projects</a:t>
            </a:r>
            <a:endParaRPr sz="1500">
              <a:solidFill>
                <a:srgbClr val="333333"/>
              </a:solidFill>
              <a:latin typeface="Sora"/>
              <a:ea typeface="Sora"/>
              <a:cs typeface="Sora"/>
              <a:sym typeface="Sora"/>
            </a:endParaRPr>
          </a:p>
        </p:txBody>
      </p:sp>
      <p:sp>
        <p:nvSpPr>
          <p:cNvPr id="263" name="Google Shape;263;g3f63ac4e93a_1_112"/>
          <p:cNvSpPr txBox="1"/>
          <p:nvPr/>
        </p:nvSpPr>
        <p:spPr>
          <a:xfrm>
            <a:off x="3490925" y="5681675"/>
            <a:ext cx="17859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Models</a:t>
            </a:r>
            <a:endParaRPr sz="1500">
              <a:solidFill>
                <a:srgbClr val="333333"/>
              </a:solidFill>
              <a:latin typeface="Sora"/>
              <a:ea typeface="Sora"/>
              <a:cs typeface="Sora"/>
              <a:sym typeface="Sora"/>
            </a:endParaRPr>
          </a:p>
        </p:txBody>
      </p:sp>
      <p:sp>
        <p:nvSpPr>
          <p:cNvPr id="264" name="Google Shape;264;g3f63ac4e93a_1_112"/>
          <p:cNvSpPr txBox="1"/>
          <p:nvPr/>
        </p:nvSpPr>
        <p:spPr>
          <a:xfrm>
            <a:off x="9594181" y="5681675"/>
            <a:ext cx="23385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Design challenges</a:t>
            </a:r>
            <a:endParaRPr sz="1500">
              <a:solidFill>
                <a:srgbClr val="333333"/>
              </a:solidFill>
              <a:latin typeface="Sora"/>
              <a:ea typeface="Sora"/>
              <a:cs typeface="Sora"/>
              <a:sym typeface="Sora"/>
            </a:endParaRPr>
          </a:p>
        </p:txBody>
      </p:sp>
      <p:sp>
        <p:nvSpPr>
          <p:cNvPr id="265" name="Google Shape;265;g3f63ac4e93a_1_112"/>
          <p:cNvSpPr txBox="1"/>
          <p:nvPr/>
        </p:nvSpPr>
        <p:spPr>
          <a:xfrm>
            <a:off x="6151575" y="5681675"/>
            <a:ext cx="28728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500">
                <a:solidFill>
                  <a:srgbClr val="333333"/>
                </a:solidFill>
                <a:latin typeface="Sora"/>
                <a:ea typeface="Sora"/>
                <a:cs typeface="Sora"/>
                <a:sym typeface="Sora"/>
              </a:rPr>
              <a:t>Coding &amp; Robotics</a:t>
            </a:r>
            <a:endParaRPr sz="1500">
              <a:solidFill>
                <a:srgbClr val="333333"/>
              </a:solidFill>
              <a:latin typeface="Sora"/>
              <a:ea typeface="Sora"/>
              <a:cs typeface="Sora"/>
              <a:sym typeface="Sora"/>
            </a:endParaRPr>
          </a:p>
          <a:p>
            <a:pPr indent="0" lvl="0" marL="0" rtl="0" algn="l">
              <a:spcBef>
                <a:spcPts val="0"/>
              </a:spcBef>
              <a:spcAft>
                <a:spcPts val="0"/>
              </a:spcAft>
              <a:buNone/>
            </a:pPr>
            <a:r>
              <a:t/>
            </a:r>
            <a:endParaRPr sz="1500">
              <a:solidFill>
                <a:srgbClr val="333333"/>
              </a:solidFill>
              <a:latin typeface="Sora"/>
              <a:ea typeface="Sora"/>
              <a:cs typeface="Sora"/>
              <a:sym typeface="Sora"/>
            </a:endParaRPr>
          </a:p>
          <a:p>
            <a:pPr indent="0" lvl="0" marL="0" rtl="0" algn="l">
              <a:spcBef>
                <a:spcPts val="0"/>
              </a:spcBef>
              <a:spcAft>
                <a:spcPts val="0"/>
              </a:spcAft>
              <a:buNone/>
            </a:pPr>
            <a:r>
              <a:t/>
            </a:r>
            <a:endParaRPr sz="1500">
              <a:solidFill>
                <a:srgbClr val="333333"/>
              </a:solidFill>
              <a:latin typeface="Sora"/>
              <a:ea typeface="Sora"/>
              <a:cs typeface="Sora"/>
              <a:sym typeface="Sora"/>
            </a:endParaRPr>
          </a:p>
        </p:txBody>
      </p:sp>
      <p:sp>
        <p:nvSpPr>
          <p:cNvPr id="266" name="Google Shape;266;g3f63ac4e93a_1_112"/>
          <p:cNvSpPr txBox="1"/>
          <p:nvPr/>
        </p:nvSpPr>
        <p:spPr>
          <a:xfrm>
            <a:off x="371950" y="5145913"/>
            <a:ext cx="10218000" cy="46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333333"/>
                </a:solidFill>
                <a:latin typeface="Sora"/>
                <a:ea typeface="Sora"/>
                <a:cs typeface="Sora"/>
                <a:sym typeface="Sora"/>
              </a:rPr>
              <a:t>Classroom examples</a:t>
            </a:r>
            <a:endParaRPr b="1" sz="1700">
              <a:solidFill>
                <a:srgbClr val="333333"/>
              </a:solidFill>
              <a:latin typeface="Sora"/>
              <a:ea typeface="Sora"/>
              <a:cs typeface="Sora"/>
              <a:sym typeface="Sora"/>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2026-06-17T04:13:49Z</dcterms:created>
  <dc:creator>OpenAI</dc:creator>
</cp:coreProperties>
</file>