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</p:sldIdLst>
  <p:sldSz cy="6858000" cx="12191675"/>
  <p:notesSz cx="6858000" cy="12191675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747775"/>
          </p15:clr>
        </p15:guide>
        <p15:guide id="2" pos="3840">
          <p15:clr>
            <a:srgbClr val="747775"/>
          </p15:clr>
        </p15:guide>
        <p15:guide id="3" orient="horz" pos="280">
          <p15:clr>
            <a:srgbClr val="747775"/>
          </p15:clr>
        </p15:guide>
        <p15:guide id="4" orient="horz" pos="750">
          <p15:clr>
            <a:srgbClr val="747775"/>
          </p15:clr>
        </p15:guide>
        <p15:guide id="5" orient="horz" pos="986">
          <p15:clr>
            <a:srgbClr val="747775"/>
          </p15:clr>
        </p15:guide>
        <p15:guide id="6" orient="horz" pos="3960">
          <p15:clr>
            <a:srgbClr val="747775"/>
          </p15:clr>
        </p15:guide>
      </p15:sldGuideLst>
    </p:ext>
    <p:ext uri="GoogleSlidesCustomDataVersion2">
      <go:slidesCustomData xmlns:go="http://customooxmlschemas.google.com/" r:id="rId33" roundtripDataSignature="AMtx7mhHU0EI3YIvCdICxKXm/EYOoZtvZ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  <p:guide pos="280" orient="horz"/>
        <p:guide pos="750" orient="horz"/>
        <p:guide pos="986" orient="horz"/>
        <p:guide pos="3960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customschemas.google.com/relationships/presentationmetadata" Target="metadata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g3f144b32601_4_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" name="Google Shape;13;g3f144b32601_4_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" name="Google Shape;14;g3f144b32601_4_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f2cbaa029f_0_7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7" name="Google Shape;177;g3f2cbaa029f_0_7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78" name="Google Shape;178;g3f2cbaa029f_0_7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3f2cbaa029f_0_1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3" name="Google Shape;213;g3f2cbaa029f_0_11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14" name="Google Shape;214;g3f2cbaa029f_0_11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3f94e90e0e6_0_27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7" name="Google Shape;237;g3f94e90e0e6_0_27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38" name="Google Shape;238;g3f94e90e0e6_0_27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3f2cbaa029f_0_19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9" name="Google Shape;259;g3f2cbaa029f_0_19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60" name="Google Shape;260;g3f2cbaa029f_0_19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3f94e90e0e6_0_37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3" name="Google Shape;283;g3f94e90e0e6_0_37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84" name="Google Shape;284;g3f94e90e0e6_0_37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3f94e90e0e6_0_40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8" name="Google Shape;308;g3f94e90e0e6_0_40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09" name="Google Shape;309;g3f94e90e0e6_0_40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g3f94e90e0e6_0_43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9" name="Google Shape;329;g3f94e90e0e6_0_43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30" name="Google Shape;330;g3f94e90e0e6_0_43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3f94e90e0e6_0_47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9" name="Google Shape;349;g3f94e90e0e6_0_47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50" name="Google Shape;350;g3f94e90e0e6_0_47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g3f94e90e0e6_0_50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4" name="Google Shape;374;g3f94e90e0e6_0_50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75" name="Google Shape;375;g3f94e90e0e6_0_50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g3f94e90e0e6_0_5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7" name="Google Shape;397;g3f94e90e0e6_0_57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98" name="Google Shape;398;g3f94e90e0e6_0_57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g3f13de36e37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3" name="Google Shape;23;g3f13de36e37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3f94e90e0e6_0_6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25" name="Google Shape;425;g3f94e90e0e6_0_62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26" name="Google Shape;426;g3f94e90e0e6_0_62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g3f94e90e0e6_0_66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0" name="Google Shape;450;g3f94e90e0e6_0_66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51" name="Google Shape;451;g3f94e90e0e6_0_66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g3f94e90e0e6_0_7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73" name="Google Shape;473;g3f94e90e0e6_0_71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74" name="Google Shape;474;g3f94e90e0e6_0_71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9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g3f2cbaa029f_0_25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01" name="Google Shape;501;g3f2cbaa029f_0_25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02" name="Google Shape;502;g3f2cbaa029f_0_25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g3f2cbaa029f_0_26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11" name="Google Shape;511;g3f2cbaa029f_0_26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12" name="Google Shape;512;g3f2cbaa029f_0_26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g3f2def4fcc7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9" name="Google Shape;529;g3f2def4fcc7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30" name="Google Shape;530;g3f2def4fcc7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7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g3f94e90e0e6_0_75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39" name="Google Shape;539;g3f94e90e0e6_0_75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40" name="Google Shape;540;g3f94e90e0e6_0_75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7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g3f26336981c_0_4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49" name="Google Shape;549;g3f26336981c_0_41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50" name="Google Shape;550;g3f26336981c_0_41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g3f9502ba78a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2" name="Google Shape;32;g3f9502ba78a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g3f960b1218d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" name="Google Shape;43;g3f960b1218d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" name="Google Shape;44;g3f960b1218d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f9502ba78a_0_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9" name="Google Shape;59;g3f9502ba78a_0_1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0" name="Google Shape;60;g3f9502ba78a_0_1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eda57aeb02_0_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1" name="Google Shape;81;g3eda57aeb02_0_1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2" name="Google Shape;82;g3eda57aeb02_0_1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f26336981c_0_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4" name="Google Shape;104;g3f26336981c_0_2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5" name="Google Shape;105;g3f26336981c_0_2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5" name="Google Shape;125;p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6" name="Google Shape;126;p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f2cbaa029f_0_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1" name="Google Shape;151;g3f2cbaa029f_0_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52" name="Google Shape;152;g3f2cbaa029f_0_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0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.png"/><Relationship Id="rId4" Type="http://schemas.openxmlformats.org/officeDocument/2006/relationships/image" Target="../media/image8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2.png"/><Relationship Id="rId4" Type="http://schemas.openxmlformats.org/officeDocument/2006/relationships/image" Target="../media/image11.png"/><Relationship Id="rId5" Type="http://schemas.openxmlformats.org/officeDocument/2006/relationships/image" Target="../media/image5.png"/><Relationship Id="rId6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s://vimeo.com/784907829" TargetMode="External"/><Relationship Id="rId4" Type="http://schemas.openxmlformats.org/officeDocument/2006/relationships/hyperlink" Target="https://vimeo.com/784907251" TargetMode="External"/><Relationship Id="rId5" Type="http://schemas.openxmlformats.org/officeDocument/2006/relationships/hyperlink" Target="https://vimeo.com/798127470" TargetMode="External"/><Relationship Id="rId6" Type="http://schemas.openxmlformats.org/officeDocument/2006/relationships/hyperlink" Target="https://web.mit.edu/jrankin/www/engin_as_lib_art/Design_thinking.pdf" TargetMode="Externa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png"/><Relationship Id="rId4" Type="http://schemas.openxmlformats.org/officeDocument/2006/relationships/image" Target="../media/image6.png"/><Relationship Id="rId5" Type="http://schemas.openxmlformats.org/officeDocument/2006/relationships/image" Target="../media/image10.png"/><Relationship Id="rId6" Type="http://schemas.openxmlformats.org/officeDocument/2006/relationships/image" Target="../media/image2.png"/><Relationship Id="rId7" Type="http://schemas.openxmlformats.org/officeDocument/2006/relationships/image" Target="../media/image1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62C44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g3f144b32601_4_5"/>
          <p:cNvSpPr txBox="1"/>
          <p:nvPr/>
        </p:nvSpPr>
        <p:spPr>
          <a:xfrm>
            <a:off x="722900" y="705575"/>
            <a:ext cx="7698000" cy="15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1" i="0" lang="en-US" sz="3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Welcome to</a:t>
            </a:r>
            <a:r>
              <a:rPr b="1" i="0" lang="en-US" sz="4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1" i="0" sz="4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</a:pPr>
            <a:r>
              <a:rPr b="1" i="0" lang="en-US" sz="5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#AI-Native 2026</a:t>
            </a:r>
            <a:endParaRPr b="1" i="0" sz="5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7;g3f144b32601_4_5"/>
          <p:cNvSpPr txBox="1"/>
          <p:nvPr/>
        </p:nvSpPr>
        <p:spPr>
          <a:xfrm>
            <a:off x="722900" y="2565550"/>
            <a:ext cx="4923600" cy="8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en-US" sz="2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100-Day STEAM &amp; AI Educators </a:t>
            </a:r>
            <a:endParaRPr b="1" i="0" sz="2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en-US" sz="2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Upskilling Journey </a:t>
            </a:r>
            <a:endParaRPr b="1" i="0" sz="2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8;g3f144b32601_4_5"/>
          <p:cNvSpPr txBox="1"/>
          <p:nvPr/>
        </p:nvSpPr>
        <p:spPr>
          <a:xfrm>
            <a:off x="722900" y="3572550"/>
            <a:ext cx="37122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Day 1: </a:t>
            </a:r>
            <a:r>
              <a:rPr b="1" lang="en-US" sz="2000">
                <a:solidFill>
                  <a:schemeClr val="lt1"/>
                </a:solidFill>
              </a:rPr>
              <a:t>30</a:t>
            </a:r>
            <a:r>
              <a:rPr b="1" lang="en-US" sz="2100">
                <a:solidFill>
                  <a:schemeClr val="lt1"/>
                </a:solidFill>
              </a:rPr>
              <a:t>th </a:t>
            </a:r>
            <a:r>
              <a:rPr b="1" baseline="3000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July, 2026</a:t>
            </a:r>
            <a:endParaRPr b="1" i="0" sz="2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g3f144b32601_4_5"/>
          <p:cNvSpPr txBox="1"/>
          <p:nvPr/>
        </p:nvSpPr>
        <p:spPr>
          <a:xfrm>
            <a:off x="722900" y="4153550"/>
            <a:ext cx="5373000" cy="18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-US" sz="2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Presented By:</a:t>
            </a:r>
            <a:endParaRPr b="1" i="0" sz="2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61950" lvl="0" marL="45720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Arial"/>
              <a:buChar char="●"/>
            </a:pPr>
            <a:r>
              <a:rPr b="1" i="0" lang="en-US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Academic Lead: </a:t>
            </a:r>
            <a:r>
              <a:rPr b="0" i="0" lang="en-US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Ronak Jogeshwar</a:t>
            </a:r>
            <a:endParaRPr b="0" i="0" sz="21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619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Arial"/>
              <a:buChar char="●"/>
            </a:pPr>
            <a:r>
              <a:rPr b="1" i="0" lang="en-US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Teaching Fellow: </a:t>
            </a:r>
            <a:r>
              <a:rPr b="0" i="0" lang="en-US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Muskan Rajak</a:t>
            </a:r>
            <a:endParaRPr b="0" i="0" sz="21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619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Arial"/>
              <a:buChar char="●"/>
            </a:pPr>
            <a:r>
              <a:rPr b="1" i="0" lang="en-US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Program Manager:</a:t>
            </a:r>
            <a:r>
              <a:rPr b="0" i="0" lang="en-US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Shivani Mahto</a:t>
            </a:r>
            <a:endParaRPr b="0" i="0" sz="2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g3f144b32601_4_5" title="Screenshot_2026-06-25_011250-removebg-preview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933475" y="1389375"/>
            <a:ext cx="5258200" cy="5468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3f2cbaa029f_0_71"/>
          <p:cNvSpPr/>
          <p:nvPr/>
        </p:nvSpPr>
        <p:spPr>
          <a:xfrm>
            <a:off x="594360" y="215398"/>
            <a:ext cx="42063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B45"/>
              </a:buClr>
              <a:buSzPts val="900"/>
              <a:buFont typeface="Arial"/>
              <a:buNone/>
            </a:pPr>
            <a:r>
              <a:rPr b="1" lang="en-US" sz="900">
                <a:solidFill>
                  <a:srgbClr val="FF6B45"/>
                </a:solidFill>
              </a:rPr>
              <a:t>EMPATHIZE</a:t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g3f2cbaa029f_0_71"/>
          <p:cNvSpPr/>
          <p:nvPr/>
        </p:nvSpPr>
        <p:spPr>
          <a:xfrm>
            <a:off x="608075" y="443999"/>
            <a:ext cx="7955400" cy="74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3000"/>
              <a:buFont typeface="Arial"/>
              <a:buNone/>
            </a:pPr>
            <a:r>
              <a:rPr b="1" lang="en-US" sz="4300">
                <a:solidFill>
                  <a:srgbClr val="111827"/>
                </a:solidFill>
              </a:rPr>
              <a:t>How To Empathize?</a:t>
            </a:r>
            <a:endParaRPr b="0" i="0" sz="4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g3f2cbaa029f_0_71"/>
          <p:cNvSpPr/>
          <p:nvPr/>
        </p:nvSpPr>
        <p:spPr>
          <a:xfrm>
            <a:off x="594350" y="1172975"/>
            <a:ext cx="11247000" cy="41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6271"/>
              </a:buClr>
              <a:buSzPts val="1400"/>
              <a:buFont typeface="Arial"/>
              <a:buNone/>
            </a:pPr>
            <a:r>
              <a:rPr lang="en-US">
                <a:solidFill>
                  <a:srgbClr val="536271"/>
                </a:solidFill>
              </a:rPr>
              <a:t>To design meaningful learning experiences, we must first understand our learners through purposeful observation and conversation.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g3f2cbaa029f_0_71"/>
          <p:cNvSpPr/>
          <p:nvPr/>
        </p:nvSpPr>
        <p:spPr>
          <a:xfrm>
            <a:off x="411480" y="6492240"/>
            <a:ext cx="2194500" cy="16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6271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536271"/>
                </a:solidFill>
                <a:latin typeface="Arial"/>
                <a:ea typeface="Arial"/>
                <a:cs typeface="Arial"/>
                <a:sym typeface="Arial"/>
              </a:rPr>
              <a:t>#AI-Native Program</a:t>
            </a:r>
            <a:endParaRPr b="0" i="0" sz="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g3f2cbaa029f_0_71"/>
          <p:cNvSpPr/>
          <p:nvPr/>
        </p:nvSpPr>
        <p:spPr>
          <a:xfrm>
            <a:off x="11475720" y="6446520"/>
            <a:ext cx="365700" cy="18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6271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536271"/>
                </a:solidFill>
                <a:latin typeface="Arial"/>
                <a:ea typeface="Arial"/>
                <a:cs typeface="Arial"/>
                <a:sym typeface="Arial"/>
              </a:rPr>
              <a:t>06</a:t>
            </a:r>
            <a:endParaRPr b="0" i="0" sz="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85" name="Google Shape;185;g3f2cbaa029f_0_71"/>
          <p:cNvCxnSpPr/>
          <p:nvPr/>
        </p:nvCxnSpPr>
        <p:spPr>
          <a:xfrm>
            <a:off x="411480" y="6382512"/>
            <a:ext cx="11338500" cy="0"/>
          </a:xfrm>
          <a:prstGeom prst="straightConnector1">
            <a:avLst/>
          </a:prstGeom>
          <a:noFill/>
          <a:ln cap="flat" cmpd="sng" w="9525">
            <a:solidFill>
              <a:srgbClr val="D0D7DE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86" name="Google Shape;186;g3f2cbaa029f_0_71"/>
          <p:cNvSpPr/>
          <p:nvPr/>
        </p:nvSpPr>
        <p:spPr>
          <a:xfrm>
            <a:off x="418647" y="2174387"/>
            <a:ext cx="2983200" cy="603600"/>
          </a:xfrm>
          <a:prstGeom prst="roundRect">
            <a:avLst>
              <a:gd fmla="val 16667" name="adj"/>
            </a:avLst>
          </a:prstGeom>
          <a:solidFill>
            <a:schemeClr val="accent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g3f2cbaa029f_0_71"/>
          <p:cNvSpPr txBox="1"/>
          <p:nvPr/>
        </p:nvSpPr>
        <p:spPr>
          <a:xfrm>
            <a:off x="644059" y="2286833"/>
            <a:ext cx="2426100" cy="37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900">
                <a:solidFill>
                  <a:schemeClr val="dk1"/>
                </a:solidFill>
              </a:rPr>
              <a:t>OBSERVE</a:t>
            </a:r>
            <a:endParaRPr b="1" sz="1900">
              <a:solidFill>
                <a:schemeClr val="dk1"/>
              </a:solidFill>
            </a:endParaRPr>
          </a:p>
        </p:txBody>
      </p:sp>
      <p:sp>
        <p:nvSpPr>
          <p:cNvPr id="188" name="Google Shape;188;g3f2cbaa029f_0_71"/>
          <p:cNvSpPr/>
          <p:nvPr/>
        </p:nvSpPr>
        <p:spPr>
          <a:xfrm>
            <a:off x="4667334" y="2174386"/>
            <a:ext cx="2983200" cy="603600"/>
          </a:xfrm>
          <a:prstGeom prst="roundRect">
            <a:avLst>
              <a:gd fmla="val 16667" name="adj"/>
            </a:avLst>
          </a:prstGeom>
          <a:solidFill>
            <a:schemeClr val="accen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g3f2cbaa029f_0_71"/>
          <p:cNvSpPr/>
          <p:nvPr/>
        </p:nvSpPr>
        <p:spPr>
          <a:xfrm>
            <a:off x="8916020" y="2137763"/>
            <a:ext cx="2983200" cy="676500"/>
          </a:xfrm>
          <a:prstGeom prst="roundRect">
            <a:avLst>
              <a:gd fmla="val 16667" name="adj"/>
            </a:avLst>
          </a:prstGeom>
          <a:solidFill>
            <a:schemeClr val="accent5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g3f2cbaa029f_0_71"/>
          <p:cNvSpPr txBox="1"/>
          <p:nvPr/>
        </p:nvSpPr>
        <p:spPr>
          <a:xfrm>
            <a:off x="4892746" y="2286808"/>
            <a:ext cx="2426100" cy="37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900">
                <a:solidFill>
                  <a:schemeClr val="dk1"/>
                </a:solidFill>
              </a:rPr>
              <a:t>LISTEN</a:t>
            </a:r>
            <a:endParaRPr b="1" sz="1900">
              <a:solidFill>
                <a:schemeClr val="dk1"/>
              </a:solidFill>
            </a:endParaRPr>
          </a:p>
        </p:txBody>
      </p:sp>
      <p:sp>
        <p:nvSpPr>
          <p:cNvPr id="191" name="Google Shape;191;g3f2cbaa029f_0_71"/>
          <p:cNvSpPr txBox="1"/>
          <p:nvPr/>
        </p:nvSpPr>
        <p:spPr>
          <a:xfrm>
            <a:off x="9259686" y="2263762"/>
            <a:ext cx="2426100" cy="42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900">
                <a:solidFill>
                  <a:schemeClr val="dk1"/>
                </a:solidFill>
              </a:rPr>
              <a:t>ENGAGE</a:t>
            </a:r>
            <a:endParaRPr b="1" sz="1900">
              <a:solidFill>
                <a:schemeClr val="dk1"/>
              </a:solidFill>
            </a:endParaRPr>
          </a:p>
        </p:txBody>
      </p:sp>
      <p:sp>
        <p:nvSpPr>
          <p:cNvPr id="192" name="Google Shape;192;g3f2cbaa029f_0_71"/>
          <p:cNvSpPr/>
          <p:nvPr/>
        </p:nvSpPr>
        <p:spPr>
          <a:xfrm>
            <a:off x="307925" y="3153203"/>
            <a:ext cx="224400" cy="278400"/>
          </a:xfrm>
          <a:prstGeom prst="roundRect">
            <a:avLst>
              <a:gd fmla="val 16667" name="adj"/>
            </a:avLst>
          </a:prstGeom>
          <a:solidFill>
            <a:schemeClr val="accent6"/>
          </a:solidFill>
          <a:ln cap="flat" cmpd="sng" w="15875">
            <a:solidFill>
              <a:srgbClr val="44546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52550" lIns="152550" spcFirstLastPara="1" rIns="152550" wrap="square" tIns="1525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36"/>
          </a:p>
        </p:txBody>
      </p:sp>
      <p:sp>
        <p:nvSpPr>
          <p:cNvPr id="193" name="Google Shape;193;g3f2cbaa029f_0_71"/>
          <p:cNvSpPr txBox="1"/>
          <p:nvPr/>
        </p:nvSpPr>
        <p:spPr>
          <a:xfrm>
            <a:off x="570919" y="3033850"/>
            <a:ext cx="3109500" cy="51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4725" lIns="94725" spcFirstLastPara="1" rIns="94725" wrap="square" tIns="94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7"/>
              <a:t>Watch how learners participate </a:t>
            </a:r>
            <a:endParaRPr sz="1277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7"/>
              <a:t>and interact.</a:t>
            </a:r>
            <a:endParaRPr sz="1277"/>
          </a:p>
        </p:txBody>
      </p:sp>
      <p:sp>
        <p:nvSpPr>
          <p:cNvPr id="194" name="Google Shape;194;g3f2cbaa029f_0_71"/>
          <p:cNvSpPr/>
          <p:nvPr/>
        </p:nvSpPr>
        <p:spPr>
          <a:xfrm>
            <a:off x="307925" y="4149770"/>
            <a:ext cx="224400" cy="278400"/>
          </a:xfrm>
          <a:prstGeom prst="roundRect">
            <a:avLst>
              <a:gd fmla="val 16667" name="adj"/>
            </a:avLst>
          </a:prstGeom>
          <a:solidFill>
            <a:srgbClr val="7E37FF"/>
          </a:solidFill>
          <a:ln cap="flat" cmpd="sng" w="15875">
            <a:solidFill>
              <a:srgbClr val="44546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52550" lIns="152550" spcFirstLastPara="1" rIns="152550" wrap="square" tIns="1525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36"/>
          </a:p>
        </p:txBody>
      </p:sp>
      <p:sp>
        <p:nvSpPr>
          <p:cNvPr id="195" name="Google Shape;195;g3f2cbaa029f_0_71"/>
          <p:cNvSpPr txBox="1"/>
          <p:nvPr/>
        </p:nvSpPr>
        <p:spPr>
          <a:xfrm>
            <a:off x="570919" y="4059753"/>
            <a:ext cx="3109500" cy="51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4725" lIns="94725" spcFirstLastPara="1" rIns="94725" wrap="square" tIns="94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7"/>
              <a:t>Notice what excites, frustrates, or disengages them. </a:t>
            </a:r>
            <a:endParaRPr sz="1277"/>
          </a:p>
        </p:txBody>
      </p:sp>
      <p:sp>
        <p:nvSpPr>
          <p:cNvPr id="196" name="Google Shape;196;g3f2cbaa029f_0_71"/>
          <p:cNvSpPr/>
          <p:nvPr/>
        </p:nvSpPr>
        <p:spPr>
          <a:xfrm>
            <a:off x="307925" y="5146362"/>
            <a:ext cx="224400" cy="278400"/>
          </a:xfrm>
          <a:prstGeom prst="roundRect">
            <a:avLst>
              <a:gd fmla="val 16667" name="adj"/>
            </a:avLst>
          </a:prstGeom>
          <a:solidFill>
            <a:srgbClr val="0070C0"/>
          </a:solidFill>
          <a:ln cap="flat" cmpd="sng" w="15875">
            <a:solidFill>
              <a:srgbClr val="44546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52550" lIns="152550" spcFirstLastPara="1" rIns="152550" wrap="square" tIns="1525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36"/>
          </a:p>
        </p:txBody>
      </p:sp>
      <p:sp>
        <p:nvSpPr>
          <p:cNvPr id="197" name="Google Shape;197;g3f2cbaa029f_0_71"/>
          <p:cNvSpPr txBox="1"/>
          <p:nvPr/>
        </p:nvSpPr>
        <p:spPr>
          <a:xfrm>
            <a:off x="570919" y="5027124"/>
            <a:ext cx="3109500" cy="51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4725" lIns="94725" spcFirstLastPara="1" rIns="94725" wrap="square" tIns="94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7"/>
              <a:t>Look beyond marks to understand </a:t>
            </a:r>
            <a:endParaRPr sz="1277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7"/>
              <a:t>behaviors.</a:t>
            </a:r>
            <a:endParaRPr sz="1277"/>
          </a:p>
        </p:txBody>
      </p:sp>
      <p:sp>
        <p:nvSpPr>
          <p:cNvPr id="198" name="Google Shape;198;g3f2cbaa029f_0_71"/>
          <p:cNvSpPr/>
          <p:nvPr/>
        </p:nvSpPr>
        <p:spPr>
          <a:xfrm>
            <a:off x="4369738" y="3144515"/>
            <a:ext cx="229500" cy="278400"/>
          </a:xfrm>
          <a:prstGeom prst="roundRect">
            <a:avLst>
              <a:gd fmla="val 16667" name="adj"/>
            </a:avLst>
          </a:prstGeom>
          <a:solidFill>
            <a:schemeClr val="accent6"/>
          </a:solidFill>
          <a:ln cap="flat" cmpd="sng" w="15875">
            <a:solidFill>
              <a:srgbClr val="44546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52550" lIns="152550" spcFirstLastPara="1" rIns="152550" wrap="square" tIns="1525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36"/>
          </a:p>
        </p:txBody>
      </p:sp>
      <p:sp>
        <p:nvSpPr>
          <p:cNvPr id="199" name="Google Shape;199;g3f2cbaa029f_0_71"/>
          <p:cNvSpPr txBox="1"/>
          <p:nvPr/>
        </p:nvSpPr>
        <p:spPr>
          <a:xfrm>
            <a:off x="4638959" y="3004775"/>
            <a:ext cx="3183300" cy="51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4725" lIns="94725" spcFirstLastPara="1" rIns="94725" wrap="square" tIns="94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7"/>
              <a:t>Listen actively without making </a:t>
            </a:r>
            <a:endParaRPr sz="1277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7"/>
              <a:t>assumptions.</a:t>
            </a:r>
            <a:endParaRPr sz="1277"/>
          </a:p>
        </p:txBody>
      </p:sp>
      <p:sp>
        <p:nvSpPr>
          <p:cNvPr id="200" name="Google Shape;200;g3f2cbaa029f_0_71"/>
          <p:cNvSpPr/>
          <p:nvPr/>
        </p:nvSpPr>
        <p:spPr>
          <a:xfrm>
            <a:off x="4369738" y="4141081"/>
            <a:ext cx="229500" cy="278400"/>
          </a:xfrm>
          <a:prstGeom prst="roundRect">
            <a:avLst>
              <a:gd fmla="val 16667" name="adj"/>
            </a:avLst>
          </a:prstGeom>
          <a:solidFill>
            <a:srgbClr val="7E37FF"/>
          </a:solidFill>
          <a:ln cap="flat" cmpd="sng" w="15875">
            <a:solidFill>
              <a:srgbClr val="44546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52550" lIns="152550" spcFirstLastPara="1" rIns="152550" wrap="square" tIns="1525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36"/>
          </a:p>
        </p:txBody>
      </p:sp>
      <p:sp>
        <p:nvSpPr>
          <p:cNvPr id="201" name="Google Shape;201;g3f2cbaa029f_0_71"/>
          <p:cNvSpPr txBox="1"/>
          <p:nvPr/>
        </p:nvSpPr>
        <p:spPr>
          <a:xfrm>
            <a:off x="4638954" y="3988773"/>
            <a:ext cx="3183300" cy="51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4725" lIns="94725" spcFirstLastPara="1" rIns="94725" wrap="square" tIns="94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7"/>
              <a:t>Pay attention to both verbal and </a:t>
            </a:r>
            <a:endParaRPr sz="1277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7"/>
              <a:t>non-verbal cues.</a:t>
            </a:r>
            <a:endParaRPr sz="1277"/>
          </a:p>
        </p:txBody>
      </p:sp>
      <p:sp>
        <p:nvSpPr>
          <p:cNvPr id="202" name="Google Shape;202;g3f2cbaa029f_0_71"/>
          <p:cNvSpPr/>
          <p:nvPr/>
        </p:nvSpPr>
        <p:spPr>
          <a:xfrm>
            <a:off x="4369738" y="5137671"/>
            <a:ext cx="229500" cy="278400"/>
          </a:xfrm>
          <a:prstGeom prst="roundRect">
            <a:avLst>
              <a:gd fmla="val 16667" name="adj"/>
            </a:avLst>
          </a:prstGeom>
          <a:solidFill>
            <a:srgbClr val="0070C0"/>
          </a:solidFill>
          <a:ln cap="flat" cmpd="sng" w="15875">
            <a:solidFill>
              <a:srgbClr val="44546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52550" lIns="152550" spcFirstLastPara="1" rIns="152550" wrap="square" tIns="1525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36"/>
          </a:p>
        </p:txBody>
      </p:sp>
      <p:sp>
        <p:nvSpPr>
          <p:cNvPr id="203" name="Google Shape;203;g3f2cbaa029f_0_71"/>
          <p:cNvSpPr txBox="1"/>
          <p:nvPr/>
        </p:nvSpPr>
        <p:spPr>
          <a:xfrm>
            <a:off x="4638954" y="4993650"/>
            <a:ext cx="3183300" cy="51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4725" lIns="94725" spcFirstLastPara="1" rIns="94725" wrap="square" tIns="94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7"/>
              <a:t>Encourage learners to express their </a:t>
            </a:r>
            <a:endParaRPr sz="1277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7"/>
              <a:t>thoughts and feelings.</a:t>
            </a:r>
            <a:endParaRPr sz="1277"/>
          </a:p>
        </p:txBody>
      </p:sp>
      <p:sp>
        <p:nvSpPr>
          <p:cNvPr id="204" name="Google Shape;204;g3f2cbaa029f_0_71"/>
          <p:cNvSpPr/>
          <p:nvPr/>
        </p:nvSpPr>
        <p:spPr>
          <a:xfrm>
            <a:off x="8563475" y="3162715"/>
            <a:ext cx="225300" cy="278400"/>
          </a:xfrm>
          <a:prstGeom prst="roundRect">
            <a:avLst>
              <a:gd fmla="val 16667" name="adj"/>
            </a:avLst>
          </a:prstGeom>
          <a:solidFill>
            <a:schemeClr val="accent6"/>
          </a:solidFill>
          <a:ln cap="flat" cmpd="sng" w="15875">
            <a:solidFill>
              <a:srgbClr val="44546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52550" lIns="152550" spcFirstLastPara="1" rIns="152550" wrap="square" tIns="1525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36"/>
          </a:p>
        </p:txBody>
      </p:sp>
      <p:sp>
        <p:nvSpPr>
          <p:cNvPr id="205" name="Google Shape;205;g3f2cbaa029f_0_71"/>
          <p:cNvSpPr txBox="1"/>
          <p:nvPr/>
        </p:nvSpPr>
        <p:spPr>
          <a:xfrm>
            <a:off x="8827648" y="3046875"/>
            <a:ext cx="3123300" cy="5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4725" lIns="94725" spcFirstLastPara="1" rIns="94725" wrap="square" tIns="94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7"/>
              <a:t>Talk to learners about their </a:t>
            </a:r>
            <a:endParaRPr sz="1277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7"/>
              <a:t>experiences.</a:t>
            </a:r>
            <a:endParaRPr sz="1277"/>
          </a:p>
        </p:txBody>
      </p:sp>
      <p:sp>
        <p:nvSpPr>
          <p:cNvPr id="206" name="Google Shape;206;g3f2cbaa029f_0_71"/>
          <p:cNvSpPr/>
          <p:nvPr/>
        </p:nvSpPr>
        <p:spPr>
          <a:xfrm>
            <a:off x="8563475" y="4159281"/>
            <a:ext cx="225300" cy="278400"/>
          </a:xfrm>
          <a:prstGeom prst="roundRect">
            <a:avLst>
              <a:gd fmla="val 16667" name="adj"/>
            </a:avLst>
          </a:prstGeom>
          <a:solidFill>
            <a:srgbClr val="7E37FF"/>
          </a:solidFill>
          <a:ln cap="flat" cmpd="sng" w="15875">
            <a:solidFill>
              <a:srgbClr val="44546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52550" lIns="152550" spcFirstLastPara="1" rIns="152550" wrap="square" tIns="1525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36"/>
          </a:p>
        </p:txBody>
      </p:sp>
      <p:sp>
        <p:nvSpPr>
          <p:cNvPr id="207" name="Google Shape;207;g3f2cbaa029f_0_71"/>
          <p:cNvSpPr txBox="1"/>
          <p:nvPr/>
        </p:nvSpPr>
        <p:spPr>
          <a:xfrm>
            <a:off x="8834210" y="4006973"/>
            <a:ext cx="3123300" cy="51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4725" lIns="94725" spcFirstLastPara="1" rIns="94725" wrap="square" tIns="94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chemeClr val="dk1"/>
                </a:solidFill>
              </a:rPr>
              <a:t>Ask open-ended questions like </a:t>
            </a:r>
            <a:endParaRPr sz="125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50">
                <a:solidFill>
                  <a:schemeClr val="dk1"/>
                </a:solidFill>
              </a:rPr>
              <a:t>"Why?"</a:t>
            </a:r>
            <a:r>
              <a:rPr lang="en-US" sz="1250">
                <a:solidFill>
                  <a:schemeClr val="dk1"/>
                </a:solidFill>
              </a:rPr>
              <a:t> and </a:t>
            </a:r>
            <a:r>
              <a:rPr b="1" lang="en-US" sz="1250">
                <a:solidFill>
                  <a:schemeClr val="dk1"/>
                </a:solidFill>
              </a:rPr>
              <a:t>"Tell me more."</a:t>
            </a:r>
            <a:r>
              <a:rPr lang="en-US" sz="1250">
                <a:solidFill>
                  <a:schemeClr val="dk1"/>
                </a:solidFill>
              </a:rPr>
              <a:t> </a:t>
            </a:r>
            <a:endParaRPr sz="1250"/>
          </a:p>
        </p:txBody>
      </p:sp>
      <p:sp>
        <p:nvSpPr>
          <p:cNvPr id="208" name="Google Shape;208;g3f2cbaa029f_0_71"/>
          <p:cNvSpPr/>
          <p:nvPr/>
        </p:nvSpPr>
        <p:spPr>
          <a:xfrm>
            <a:off x="8563475" y="5155872"/>
            <a:ext cx="225300" cy="278400"/>
          </a:xfrm>
          <a:prstGeom prst="roundRect">
            <a:avLst>
              <a:gd fmla="val 16667" name="adj"/>
            </a:avLst>
          </a:prstGeom>
          <a:solidFill>
            <a:srgbClr val="0070C0"/>
          </a:solidFill>
          <a:ln cap="flat" cmpd="sng" w="15875">
            <a:solidFill>
              <a:srgbClr val="44546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52550" lIns="152550" spcFirstLastPara="1" rIns="152550" wrap="square" tIns="1525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36"/>
          </a:p>
        </p:txBody>
      </p:sp>
      <p:sp>
        <p:nvSpPr>
          <p:cNvPr id="209" name="Google Shape;209;g3f2cbaa029f_0_71"/>
          <p:cNvSpPr txBox="1"/>
          <p:nvPr/>
        </p:nvSpPr>
        <p:spPr>
          <a:xfrm>
            <a:off x="8827651" y="5036625"/>
            <a:ext cx="3123300" cy="51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4725" lIns="94725" spcFirstLastPara="1" rIns="94725" wrap="square" tIns="94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7"/>
              <a:t>Create a safe space for honest conversations.</a:t>
            </a:r>
            <a:endParaRPr sz="1277"/>
          </a:p>
        </p:txBody>
      </p:sp>
      <p:sp>
        <p:nvSpPr>
          <p:cNvPr id="210" name="Google Shape;210;g3f2cbaa029f_0_71"/>
          <p:cNvSpPr txBox="1"/>
          <p:nvPr/>
        </p:nvSpPr>
        <p:spPr>
          <a:xfrm>
            <a:off x="1086139" y="5912150"/>
            <a:ext cx="10019400" cy="3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i="1" lang="en-US" sz="1500"/>
              <a:t>Empathy begins with curiosity—observe carefully, listen actively, and understand deeply before designing solutions. </a:t>
            </a:r>
            <a:endParaRPr i="1" sz="15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i="1" sz="15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62C44"/>
        </a:solidFill>
      </p:bgPr>
    </p:bg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f2cbaa029f_0_110"/>
          <p:cNvSpPr txBox="1"/>
          <p:nvPr/>
        </p:nvSpPr>
        <p:spPr>
          <a:xfrm>
            <a:off x="502920" y="6537960"/>
            <a:ext cx="27432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0" lang="en-US" sz="600" u="none" cap="none" strike="noStrike">
                <a:solidFill>
                  <a:srgbClr val="788287"/>
                </a:solidFill>
                <a:latin typeface="Arial"/>
                <a:ea typeface="Arial"/>
                <a:cs typeface="Arial"/>
                <a:sym typeface="Arial"/>
              </a:rPr>
              <a:t>#AI-Native Program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g3f2cbaa029f_0_110"/>
          <p:cNvSpPr/>
          <p:nvPr/>
        </p:nvSpPr>
        <p:spPr>
          <a:xfrm>
            <a:off x="11475720" y="6446520"/>
            <a:ext cx="365700" cy="18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6271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536271"/>
                </a:solidFill>
                <a:latin typeface="Arial"/>
                <a:ea typeface="Arial"/>
                <a:cs typeface="Arial"/>
                <a:sym typeface="Arial"/>
              </a:rPr>
              <a:t>07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g3f2cbaa029f_0_110"/>
          <p:cNvSpPr/>
          <p:nvPr/>
        </p:nvSpPr>
        <p:spPr>
          <a:xfrm>
            <a:off x="316605" y="6464815"/>
            <a:ext cx="2194500" cy="16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6271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536271"/>
                </a:solidFill>
                <a:latin typeface="Arial"/>
                <a:ea typeface="Arial"/>
                <a:cs typeface="Arial"/>
                <a:sym typeface="Arial"/>
              </a:rPr>
              <a:t>#AI-Native Program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g3f2cbaa029f_0_110"/>
          <p:cNvSpPr/>
          <p:nvPr/>
        </p:nvSpPr>
        <p:spPr>
          <a:xfrm>
            <a:off x="11475720" y="6446520"/>
            <a:ext cx="365700" cy="18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6271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536271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g3f2cbaa029f_0_110"/>
          <p:cNvSpPr txBox="1"/>
          <p:nvPr/>
        </p:nvSpPr>
        <p:spPr>
          <a:xfrm>
            <a:off x="516200" y="444500"/>
            <a:ext cx="87039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4700">
                <a:solidFill>
                  <a:schemeClr val="lt1"/>
                </a:solidFill>
              </a:rPr>
              <a:t>Step 2: Define</a:t>
            </a:r>
            <a:endParaRPr b="1" i="0" sz="6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g3f2cbaa029f_0_110"/>
          <p:cNvSpPr/>
          <p:nvPr/>
        </p:nvSpPr>
        <p:spPr>
          <a:xfrm>
            <a:off x="608210" y="215898"/>
            <a:ext cx="42063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B45"/>
              </a:buClr>
              <a:buSzPts val="900"/>
              <a:buFont typeface="Arial"/>
              <a:buNone/>
            </a:pPr>
            <a:r>
              <a:rPr b="1" lang="en-US" sz="900">
                <a:solidFill>
                  <a:srgbClr val="FF6B45"/>
                </a:solidFill>
              </a:rPr>
              <a:t>DEFINE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g3f2cbaa029f_0_110"/>
          <p:cNvSpPr txBox="1"/>
          <p:nvPr/>
        </p:nvSpPr>
        <p:spPr>
          <a:xfrm>
            <a:off x="502925" y="1204575"/>
            <a:ext cx="11038800" cy="40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lt1"/>
                </a:solidFill>
              </a:rPr>
              <a:t>Once we understand our learners, the next step is to clearly define the real problem before exploring possible solutions. 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23" name="Google Shape;223;g3f2cbaa029f_0_110"/>
          <p:cNvSpPr txBox="1"/>
          <p:nvPr/>
        </p:nvSpPr>
        <p:spPr>
          <a:xfrm>
            <a:off x="678950" y="2281475"/>
            <a:ext cx="5316600" cy="3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81675" lIns="81675" spcFirstLastPara="1" rIns="81675" wrap="square" tIns="816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52">
                <a:solidFill>
                  <a:schemeClr val="lt1"/>
                </a:solidFill>
              </a:rPr>
              <a:t>Makes sense of insights gathered during empathy. </a:t>
            </a:r>
            <a:endParaRPr sz="1752">
              <a:solidFill>
                <a:schemeClr val="lt1"/>
              </a:solidFill>
            </a:endParaRPr>
          </a:p>
        </p:txBody>
      </p:sp>
      <p:sp>
        <p:nvSpPr>
          <p:cNvPr id="224" name="Google Shape;224;g3f2cbaa029f_0_110"/>
          <p:cNvSpPr txBox="1"/>
          <p:nvPr/>
        </p:nvSpPr>
        <p:spPr>
          <a:xfrm>
            <a:off x="678927" y="4121918"/>
            <a:ext cx="5080200" cy="3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81675" lIns="81675" spcFirstLastPara="1" rIns="81675" wrap="square" tIns="816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52">
                <a:solidFill>
                  <a:schemeClr val="lt1"/>
                </a:solidFill>
              </a:rPr>
              <a:t>Aligns the team around a common problem.</a:t>
            </a:r>
            <a:endParaRPr sz="1752">
              <a:solidFill>
                <a:schemeClr val="lt1"/>
              </a:solidFill>
            </a:endParaRPr>
          </a:p>
        </p:txBody>
      </p:sp>
      <p:sp>
        <p:nvSpPr>
          <p:cNvPr id="225" name="Google Shape;225;g3f2cbaa029f_0_110"/>
          <p:cNvSpPr txBox="1"/>
          <p:nvPr/>
        </p:nvSpPr>
        <p:spPr>
          <a:xfrm>
            <a:off x="678930" y="4958562"/>
            <a:ext cx="5851500" cy="3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81675" lIns="81675" spcFirstLastPara="1" rIns="81675" wrap="square" tIns="8167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1752">
                <a:solidFill>
                  <a:schemeClr val="lt1"/>
                </a:solidFill>
              </a:rPr>
              <a:t>Creates focus before generating ideas.</a:t>
            </a:r>
            <a:endParaRPr sz="1752">
              <a:solidFill>
                <a:schemeClr val="lt1"/>
              </a:solidFill>
            </a:endParaRPr>
          </a:p>
        </p:txBody>
      </p:sp>
      <p:sp>
        <p:nvSpPr>
          <p:cNvPr id="226" name="Google Shape;226;g3f2cbaa029f_0_110"/>
          <p:cNvSpPr/>
          <p:nvPr/>
        </p:nvSpPr>
        <p:spPr>
          <a:xfrm>
            <a:off x="8861650" y="2779100"/>
            <a:ext cx="2475900" cy="2541300"/>
          </a:xfrm>
          <a:prstGeom prst="roundRect">
            <a:avLst>
              <a:gd fmla="val 16667" name="adj"/>
            </a:avLst>
          </a:prstGeom>
          <a:solidFill>
            <a:srgbClr val="3D85C6"/>
          </a:solidFill>
          <a:ln cap="flat" cmpd="sng" w="11700">
            <a:solidFill>
              <a:srgbClr val="3D85C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2800" lIns="112800" spcFirstLastPara="1" rIns="112800" wrap="square" tIns="1128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28"/>
          </a:p>
        </p:txBody>
      </p:sp>
      <p:sp>
        <p:nvSpPr>
          <p:cNvPr id="227" name="Google Shape;227;g3f2cbaa029f_0_110"/>
          <p:cNvSpPr txBox="1"/>
          <p:nvPr/>
        </p:nvSpPr>
        <p:spPr>
          <a:xfrm>
            <a:off x="8916550" y="3234525"/>
            <a:ext cx="2366100" cy="19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12800" lIns="112800" spcFirstLastPara="1" rIns="112800" wrap="square" tIns="1128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80">
                <a:solidFill>
                  <a:schemeClr val="lt1"/>
                </a:solidFill>
              </a:rPr>
              <a:t>Once we understand our learners, the next step is to clearly define the real problem before exploring possible solutions. </a:t>
            </a:r>
            <a:endParaRPr sz="2630">
              <a:solidFill>
                <a:schemeClr val="lt1"/>
              </a:solidFill>
            </a:endParaRPr>
          </a:p>
        </p:txBody>
      </p:sp>
      <p:sp>
        <p:nvSpPr>
          <p:cNvPr id="228" name="Google Shape;228;g3f2cbaa029f_0_110"/>
          <p:cNvSpPr txBox="1"/>
          <p:nvPr/>
        </p:nvSpPr>
        <p:spPr>
          <a:xfrm>
            <a:off x="2160286" y="5962375"/>
            <a:ext cx="7871100" cy="30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-US" sz="1500">
                <a:solidFill>
                  <a:schemeClr val="lt1"/>
                </a:solidFill>
              </a:rPr>
              <a:t>A clear definition of the problem lays the foundation for meaningful and impactful solutions.</a:t>
            </a:r>
            <a:endParaRPr i="1" sz="15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i="1" sz="1500">
              <a:solidFill>
                <a:schemeClr val="lt1"/>
              </a:solidFill>
            </a:endParaRPr>
          </a:p>
        </p:txBody>
      </p:sp>
      <p:sp>
        <p:nvSpPr>
          <p:cNvPr id="229" name="Google Shape;229;g3f2cbaa029f_0_110"/>
          <p:cNvSpPr txBox="1"/>
          <p:nvPr/>
        </p:nvSpPr>
        <p:spPr>
          <a:xfrm>
            <a:off x="678924" y="3201700"/>
            <a:ext cx="5851500" cy="3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81675" lIns="81675" spcFirstLastPara="1" rIns="81675" wrap="square" tIns="816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752">
                <a:solidFill>
                  <a:schemeClr val="lt1"/>
                </a:solidFill>
              </a:rPr>
              <a:t>Narrows broad observations into one clear challenge.</a:t>
            </a:r>
            <a:endParaRPr sz="1752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752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52">
              <a:solidFill>
                <a:schemeClr val="lt1"/>
              </a:solidFill>
            </a:endParaRPr>
          </a:p>
        </p:txBody>
      </p:sp>
      <p:sp>
        <p:nvSpPr>
          <p:cNvPr id="230" name="Google Shape;230;g3f2cbaa029f_0_110"/>
          <p:cNvSpPr/>
          <p:nvPr/>
        </p:nvSpPr>
        <p:spPr>
          <a:xfrm>
            <a:off x="531697" y="2105602"/>
            <a:ext cx="96000" cy="673500"/>
          </a:xfrm>
          <a:prstGeom prst="rect">
            <a:avLst/>
          </a:prstGeom>
          <a:solidFill>
            <a:srgbClr val="32CDD7"/>
          </a:solidFill>
          <a:ln cap="flat" cmpd="sng" w="14825">
            <a:solidFill>
              <a:srgbClr val="FF6B45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6725" lIns="106725" spcFirstLastPara="1" rIns="106725" wrap="square" tIns="106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34"/>
              <a:buFont typeface="Arial"/>
              <a:buNone/>
            </a:pPr>
            <a:r>
              <a:t/>
            </a:r>
            <a:endParaRPr b="0" i="0" sz="1634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Google Shape;231;g3f2cbaa029f_0_110"/>
          <p:cNvSpPr/>
          <p:nvPr/>
        </p:nvSpPr>
        <p:spPr>
          <a:xfrm>
            <a:off x="516200" y="3999808"/>
            <a:ext cx="96000" cy="624000"/>
          </a:xfrm>
          <a:prstGeom prst="rect">
            <a:avLst/>
          </a:prstGeom>
          <a:solidFill>
            <a:schemeClr val="accent4"/>
          </a:solidFill>
          <a:ln cap="flat" cmpd="sng" w="14825">
            <a:solidFill>
              <a:srgbClr val="FF6B45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6725" lIns="106725" spcFirstLastPara="1" rIns="106725" wrap="square" tIns="106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34"/>
              <a:buFont typeface="Arial"/>
              <a:buNone/>
            </a:pPr>
            <a:r>
              <a:t/>
            </a:r>
            <a:endParaRPr b="0" i="0" sz="1634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g3f2cbaa029f_0_110"/>
          <p:cNvSpPr/>
          <p:nvPr/>
        </p:nvSpPr>
        <p:spPr>
          <a:xfrm>
            <a:off x="531697" y="3077407"/>
            <a:ext cx="96000" cy="624000"/>
          </a:xfrm>
          <a:prstGeom prst="rect">
            <a:avLst/>
          </a:prstGeom>
          <a:solidFill>
            <a:srgbClr val="FF6B45"/>
          </a:solidFill>
          <a:ln cap="flat" cmpd="sng" w="14825">
            <a:solidFill>
              <a:srgbClr val="FF6B45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6725" lIns="106725" spcFirstLastPara="1" rIns="106725" wrap="square" tIns="106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34"/>
              <a:buFont typeface="Arial"/>
              <a:buNone/>
            </a:pPr>
            <a:r>
              <a:t/>
            </a:r>
            <a:endParaRPr b="0" i="0" sz="1634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g3f2cbaa029f_0_110"/>
          <p:cNvSpPr/>
          <p:nvPr/>
        </p:nvSpPr>
        <p:spPr>
          <a:xfrm>
            <a:off x="531697" y="4862871"/>
            <a:ext cx="96000" cy="624000"/>
          </a:xfrm>
          <a:prstGeom prst="rect">
            <a:avLst/>
          </a:prstGeom>
          <a:solidFill>
            <a:srgbClr val="7E2DFF"/>
          </a:solidFill>
          <a:ln cap="flat" cmpd="sng" w="14825">
            <a:solidFill>
              <a:srgbClr val="39C6E6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6725" lIns="106725" spcFirstLastPara="1" rIns="106725" wrap="square" tIns="106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34"/>
              <a:buFont typeface="Arial"/>
              <a:buNone/>
            </a:pPr>
            <a:r>
              <a:t/>
            </a:r>
            <a:endParaRPr b="0" i="0" sz="1634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g3f2cbaa029f_0_110"/>
          <p:cNvSpPr txBox="1"/>
          <p:nvPr/>
        </p:nvSpPr>
        <p:spPr>
          <a:xfrm>
            <a:off x="8916550" y="2829525"/>
            <a:ext cx="2366100" cy="46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9050" lIns="99050" spcFirstLastPara="1" rIns="99050" wrap="square" tIns="990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42">
                <a:solidFill>
                  <a:schemeClr val="lt1"/>
                </a:solidFill>
              </a:rPr>
              <a:t>WHAT IS DEFINE?</a:t>
            </a:r>
            <a:endParaRPr b="1" sz="1842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7F8F5"/>
        </a:solidFill>
      </p:bgPr>
    </p:bg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3f94e90e0e6_0_274"/>
          <p:cNvSpPr/>
          <p:nvPr/>
        </p:nvSpPr>
        <p:spPr>
          <a:xfrm>
            <a:off x="411480" y="6492240"/>
            <a:ext cx="2194500" cy="16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6271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536271"/>
                </a:solidFill>
                <a:latin typeface="Arial"/>
                <a:ea typeface="Arial"/>
                <a:cs typeface="Arial"/>
                <a:sym typeface="Arial"/>
              </a:rPr>
              <a:t>#AI-Native Program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g3f94e90e0e6_0_274"/>
          <p:cNvSpPr/>
          <p:nvPr/>
        </p:nvSpPr>
        <p:spPr>
          <a:xfrm>
            <a:off x="11475720" y="6446520"/>
            <a:ext cx="365700" cy="18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6271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536271"/>
                </a:solidFill>
                <a:latin typeface="Arial"/>
                <a:ea typeface="Arial"/>
                <a:cs typeface="Arial"/>
                <a:sym typeface="Arial"/>
              </a:rPr>
              <a:t>05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g3f94e90e0e6_0_274"/>
          <p:cNvSpPr txBox="1"/>
          <p:nvPr/>
        </p:nvSpPr>
        <p:spPr>
          <a:xfrm>
            <a:off x="522070" y="6491285"/>
            <a:ext cx="27432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0" lang="en-US" sz="600" u="none" cap="none" strike="noStrike">
                <a:solidFill>
                  <a:srgbClr val="788287"/>
                </a:solidFill>
                <a:latin typeface="Arial"/>
                <a:ea typeface="Arial"/>
                <a:cs typeface="Arial"/>
                <a:sym typeface="Arial"/>
              </a:rPr>
              <a:t>#AI-Native Program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g3f94e90e0e6_0_274"/>
          <p:cNvSpPr txBox="1"/>
          <p:nvPr/>
        </p:nvSpPr>
        <p:spPr>
          <a:xfrm>
            <a:off x="522075" y="453244"/>
            <a:ext cx="8245200" cy="70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2000" lIns="0" spcFirstLastPara="1" rIns="8405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1011"/>
              <a:buFont typeface="Arial"/>
              <a:buNone/>
            </a:pPr>
            <a:r>
              <a:rPr b="1" lang="en-US" sz="4300">
                <a:solidFill>
                  <a:schemeClr val="dk1"/>
                </a:solidFill>
              </a:rPr>
              <a:t>Why Define?</a:t>
            </a:r>
            <a:endParaRPr b="1" i="0" sz="4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g3f94e90e0e6_0_274"/>
          <p:cNvSpPr/>
          <p:nvPr/>
        </p:nvSpPr>
        <p:spPr>
          <a:xfrm>
            <a:off x="609236" y="221675"/>
            <a:ext cx="3984600" cy="23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B45"/>
              </a:buClr>
              <a:buSzPts val="827"/>
              <a:buFont typeface="Arial"/>
              <a:buNone/>
            </a:pPr>
            <a:r>
              <a:rPr b="1" lang="en-US" sz="827">
                <a:solidFill>
                  <a:srgbClr val="FF6B45"/>
                </a:solidFill>
              </a:rPr>
              <a:t>DEFINE</a:t>
            </a:r>
            <a:endParaRPr b="0" i="0" sz="827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g3f94e90e0e6_0_274"/>
          <p:cNvSpPr/>
          <p:nvPr/>
        </p:nvSpPr>
        <p:spPr>
          <a:xfrm>
            <a:off x="522075" y="1951400"/>
            <a:ext cx="417600" cy="404400"/>
          </a:xfrm>
          <a:prstGeom prst="roundRect">
            <a:avLst>
              <a:gd fmla="val 16667" name="adj"/>
            </a:avLst>
          </a:prstGeom>
          <a:solidFill>
            <a:schemeClr val="accent5"/>
          </a:solidFill>
          <a:ln cap="flat" cmpd="sng" w="14550">
            <a:solidFill>
              <a:srgbClr val="44546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9675" lIns="139675" spcFirstLastPara="1" rIns="139675" wrap="square" tIns="1396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39"/>
          </a:p>
        </p:txBody>
      </p:sp>
      <p:sp>
        <p:nvSpPr>
          <p:cNvPr id="246" name="Google Shape;246;g3f94e90e0e6_0_274"/>
          <p:cNvSpPr/>
          <p:nvPr/>
        </p:nvSpPr>
        <p:spPr>
          <a:xfrm>
            <a:off x="522075" y="2740688"/>
            <a:ext cx="417600" cy="404400"/>
          </a:xfrm>
          <a:prstGeom prst="roundRect">
            <a:avLst>
              <a:gd fmla="val 16667" name="adj"/>
            </a:avLst>
          </a:prstGeom>
          <a:solidFill>
            <a:schemeClr val="accent4"/>
          </a:solidFill>
          <a:ln cap="flat" cmpd="sng" w="14550">
            <a:solidFill>
              <a:srgbClr val="44546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9675" lIns="139675" spcFirstLastPara="1" rIns="139675" wrap="square" tIns="1396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39"/>
          </a:p>
        </p:txBody>
      </p:sp>
      <p:sp>
        <p:nvSpPr>
          <p:cNvPr id="247" name="Google Shape;247;g3f94e90e0e6_0_274"/>
          <p:cNvSpPr/>
          <p:nvPr/>
        </p:nvSpPr>
        <p:spPr>
          <a:xfrm>
            <a:off x="522075" y="3529977"/>
            <a:ext cx="417600" cy="404400"/>
          </a:xfrm>
          <a:prstGeom prst="roundRect">
            <a:avLst>
              <a:gd fmla="val 16667" name="adj"/>
            </a:avLst>
          </a:prstGeom>
          <a:solidFill>
            <a:schemeClr val="accent2"/>
          </a:solidFill>
          <a:ln cap="flat" cmpd="sng" w="14550">
            <a:solidFill>
              <a:srgbClr val="44546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9675" lIns="139675" spcFirstLastPara="1" rIns="139675" wrap="square" tIns="1396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39"/>
          </a:p>
        </p:txBody>
      </p:sp>
      <p:sp>
        <p:nvSpPr>
          <p:cNvPr id="248" name="Google Shape;248;g3f94e90e0e6_0_274"/>
          <p:cNvSpPr/>
          <p:nvPr/>
        </p:nvSpPr>
        <p:spPr>
          <a:xfrm>
            <a:off x="522075" y="4307117"/>
            <a:ext cx="417600" cy="404400"/>
          </a:xfrm>
          <a:prstGeom prst="roundRect">
            <a:avLst>
              <a:gd fmla="val 16667" name="adj"/>
            </a:avLst>
          </a:prstGeom>
          <a:solidFill>
            <a:srgbClr val="7E37FF"/>
          </a:solidFill>
          <a:ln cap="flat" cmpd="sng" w="14550">
            <a:solidFill>
              <a:srgbClr val="44546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9675" lIns="139675" spcFirstLastPara="1" rIns="139675" wrap="square" tIns="1396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39"/>
          </a:p>
        </p:txBody>
      </p:sp>
      <p:sp>
        <p:nvSpPr>
          <p:cNvPr id="249" name="Google Shape;249;g3f94e90e0e6_0_274"/>
          <p:cNvSpPr/>
          <p:nvPr/>
        </p:nvSpPr>
        <p:spPr>
          <a:xfrm>
            <a:off x="522075" y="5096406"/>
            <a:ext cx="417600" cy="404400"/>
          </a:xfrm>
          <a:prstGeom prst="roundRect">
            <a:avLst>
              <a:gd fmla="val 16667" name="adj"/>
            </a:avLst>
          </a:prstGeom>
          <a:solidFill>
            <a:schemeClr val="accent6"/>
          </a:solidFill>
          <a:ln cap="flat" cmpd="sng" w="14550">
            <a:solidFill>
              <a:srgbClr val="44546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9675" lIns="139675" spcFirstLastPara="1" rIns="139675" wrap="square" tIns="1396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39"/>
          </a:p>
        </p:txBody>
      </p:sp>
      <p:sp>
        <p:nvSpPr>
          <p:cNvPr id="250" name="Google Shape;250;g3f94e90e0e6_0_274"/>
          <p:cNvSpPr txBox="1"/>
          <p:nvPr/>
        </p:nvSpPr>
        <p:spPr>
          <a:xfrm>
            <a:off x="1233741" y="1951415"/>
            <a:ext cx="8163600" cy="44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9450" lIns="99450" spcFirstLastPara="1" rIns="99450" wrap="square" tIns="994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</a:rPr>
              <a:t>Provides clarity</a:t>
            </a:r>
            <a:r>
              <a:rPr lang="en-US" sz="1600">
                <a:solidFill>
                  <a:schemeClr val="dk1"/>
                </a:solidFill>
              </a:rPr>
              <a:t> by focusing on the most important challenge. </a:t>
            </a:r>
            <a:endParaRPr sz="2240"/>
          </a:p>
        </p:txBody>
      </p:sp>
      <p:sp>
        <p:nvSpPr>
          <p:cNvPr id="251" name="Google Shape;251;g3f94e90e0e6_0_274"/>
          <p:cNvSpPr txBox="1"/>
          <p:nvPr/>
        </p:nvSpPr>
        <p:spPr>
          <a:xfrm>
            <a:off x="1233741" y="2740687"/>
            <a:ext cx="8163600" cy="44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9450" lIns="99450" spcFirstLastPara="1" rIns="99450" wrap="square" tIns="994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600">
                <a:solidFill>
                  <a:schemeClr val="dk1"/>
                </a:solidFill>
              </a:rPr>
              <a:t>Prevents solving the wrong problem</a:t>
            </a:r>
            <a:r>
              <a:rPr lang="en-US" sz="1600">
                <a:solidFill>
                  <a:schemeClr val="dk1"/>
                </a:solidFill>
              </a:rPr>
              <a:t> or addressing only the symptoms.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40"/>
          </a:p>
        </p:txBody>
      </p:sp>
      <p:sp>
        <p:nvSpPr>
          <p:cNvPr id="252" name="Google Shape;252;g3f94e90e0e6_0_274"/>
          <p:cNvSpPr txBox="1"/>
          <p:nvPr/>
        </p:nvSpPr>
        <p:spPr>
          <a:xfrm>
            <a:off x="1233741" y="3507713"/>
            <a:ext cx="8163600" cy="44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9450" lIns="99450" spcFirstLastPara="1" rIns="99450" wrap="square" tIns="994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600">
                <a:solidFill>
                  <a:schemeClr val="dk1"/>
                </a:solidFill>
              </a:rPr>
              <a:t>Aligns everyone</a:t>
            </a:r>
            <a:r>
              <a:rPr lang="en-US" sz="1600">
                <a:solidFill>
                  <a:schemeClr val="dk1"/>
                </a:solidFill>
              </a:rPr>
              <a:t> around a shared understanding of the challenge.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40"/>
          </a:p>
        </p:txBody>
      </p:sp>
      <p:sp>
        <p:nvSpPr>
          <p:cNvPr id="253" name="Google Shape;253;g3f94e90e0e6_0_274"/>
          <p:cNvSpPr txBox="1"/>
          <p:nvPr/>
        </p:nvSpPr>
        <p:spPr>
          <a:xfrm>
            <a:off x="1233741" y="4323389"/>
            <a:ext cx="8163600" cy="44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9450" lIns="99450" spcFirstLastPara="1" rIns="99450" wrap="square" tIns="994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600">
                <a:solidFill>
                  <a:schemeClr val="dk1"/>
                </a:solidFill>
              </a:rPr>
              <a:t>Saves time and effort</a:t>
            </a:r>
            <a:r>
              <a:rPr lang="en-US" sz="1600">
                <a:solidFill>
                  <a:schemeClr val="dk1"/>
                </a:solidFill>
              </a:rPr>
              <a:t> by directing ideas toward a clear goal.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40"/>
          </a:p>
        </p:txBody>
      </p:sp>
      <p:sp>
        <p:nvSpPr>
          <p:cNvPr id="254" name="Google Shape;254;g3f94e90e0e6_0_274"/>
          <p:cNvSpPr txBox="1"/>
          <p:nvPr/>
        </p:nvSpPr>
        <p:spPr>
          <a:xfrm>
            <a:off x="1233741" y="5074274"/>
            <a:ext cx="8163600" cy="44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9450" lIns="99450" spcFirstLastPara="1" rIns="99450" wrap="square" tIns="9945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-US" sz="1600">
                <a:solidFill>
                  <a:schemeClr val="dk1"/>
                </a:solidFill>
              </a:rPr>
              <a:t>Creates a strong foundation</a:t>
            </a:r>
            <a:r>
              <a:rPr lang="en-US" sz="1600">
                <a:solidFill>
                  <a:schemeClr val="dk1"/>
                </a:solidFill>
              </a:rPr>
              <a:t> for meaningful and innovative solutions.</a:t>
            </a:r>
            <a:endParaRPr sz="1600"/>
          </a:p>
        </p:txBody>
      </p:sp>
      <p:sp>
        <p:nvSpPr>
          <p:cNvPr id="255" name="Google Shape;255;g3f94e90e0e6_0_274"/>
          <p:cNvSpPr txBox="1"/>
          <p:nvPr/>
        </p:nvSpPr>
        <p:spPr>
          <a:xfrm>
            <a:off x="2261387" y="5906125"/>
            <a:ext cx="7668900" cy="3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-US" sz="1500"/>
              <a:t>Defining the right challenge is the first step toward creating meaningful change with AI.</a:t>
            </a:r>
            <a:endParaRPr i="1" sz="15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i="1" sz="15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i="1" sz="1500"/>
          </a:p>
        </p:txBody>
      </p:sp>
      <p:sp>
        <p:nvSpPr>
          <p:cNvPr id="256" name="Google Shape;256;g3f94e90e0e6_0_274"/>
          <p:cNvSpPr txBox="1"/>
          <p:nvPr/>
        </p:nvSpPr>
        <p:spPr>
          <a:xfrm>
            <a:off x="522075" y="1175325"/>
            <a:ext cx="6085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6E7C84"/>
                </a:solidFill>
              </a:rPr>
              <a:t>A solution is only as effective as the problem it is designed to solve. </a:t>
            </a:r>
            <a:endParaRPr>
              <a:solidFill>
                <a:srgbClr val="6E7C84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3f2cbaa029f_0_198"/>
          <p:cNvSpPr/>
          <p:nvPr/>
        </p:nvSpPr>
        <p:spPr>
          <a:xfrm>
            <a:off x="594360" y="215398"/>
            <a:ext cx="42063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B45"/>
              </a:buClr>
              <a:buSzPts val="900"/>
              <a:buFont typeface="Arial"/>
              <a:buNone/>
            </a:pPr>
            <a:r>
              <a:rPr b="1" lang="en-US" sz="900">
                <a:solidFill>
                  <a:srgbClr val="FF6B45"/>
                </a:solidFill>
              </a:rPr>
              <a:t>DEFINE</a:t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" name="Google Shape;263;g3f2cbaa029f_0_198"/>
          <p:cNvSpPr/>
          <p:nvPr/>
        </p:nvSpPr>
        <p:spPr>
          <a:xfrm>
            <a:off x="594350" y="444000"/>
            <a:ext cx="7955400" cy="74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3000"/>
              <a:buFont typeface="Arial"/>
              <a:buNone/>
            </a:pPr>
            <a:r>
              <a:rPr b="1" lang="en-US" sz="4300">
                <a:solidFill>
                  <a:srgbClr val="111827"/>
                </a:solidFill>
              </a:rPr>
              <a:t>How To Define?</a:t>
            </a:r>
            <a:endParaRPr b="0" i="0" sz="4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" name="Google Shape;264;g3f2cbaa029f_0_198"/>
          <p:cNvSpPr/>
          <p:nvPr/>
        </p:nvSpPr>
        <p:spPr>
          <a:xfrm>
            <a:off x="594348" y="1182125"/>
            <a:ext cx="10627800" cy="41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6271"/>
              </a:buClr>
              <a:buSzPts val="1400"/>
              <a:buFont typeface="Arial"/>
              <a:buNone/>
            </a:pPr>
            <a:r>
              <a:rPr lang="en-US">
                <a:solidFill>
                  <a:srgbClr val="536271"/>
                </a:solidFill>
              </a:rPr>
              <a:t>Once we've understood our learners, the next step is to organize those insights into a clear and actionable problem statement.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" name="Google Shape;265;g3f2cbaa029f_0_198"/>
          <p:cNvSpPr/>
          <p:nvPr/>
        </p:nvSpPr>
        <p:spPr>
          <a:xfrm>
            <a:off x="411480" y="6492240"/>
            <a:ext cx="2194500" cy="16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6271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536271"/>
                </a:solidFill>
                <a:latin typeface="Arial"/>
                <a:ea typeface="Arial"/>
                <a:cs typeface="Arial"/>
                <a:sym typeface="Arial"/>
              </a:rPr>
              <a:t>#AI-Native Program</a:t>
            </a:r>
            <a:endParaRPr b="0" i="0" sz="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g3f2cbaa029f_0_198"/>
          <p:cNvSpPr/>
          <p:nvPr/>
        </p:nvSpPr>
        <p:spPr>
          <a:xfrm>
            <a:off x="11475720" y="6446520"/>
            <a:ext cx="365700" cy="18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6271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536271"/>
                </a:solidFill>
                <a:latin typeface="Arial"/>
                <a:ea typeface="Arial"/>
                <a:cs typeface="Arial"/>
                <a:sym typeface="Arial"/>
              </a:rPr>
              <a:t>09</a:t>
            </a:r>
            <a:endParaRPr b="0" i="0" sz="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67" name="Google Shape;267;g3f2cbaa029f_0_198"/>
          <p:cNvCxnSpPr/>
          <p:nvPr/>
        </p:nvCxnSpPr>
        <p:spPr>
          <a:xfrm>
            <a:off x="411480" y="6382512"/>
            <a:ext cx="11338500" cy="0"/>
          </a:xfrm>
          <a:prstGeom prst="straightConnector1">
            <a:avLst/>
          </a:prstGeom>
          <a:noFill/>
          <a:ln cap="flat" cmpd="sng" w="9525">
            <a:solidFill>
              <a:srgbClr val="D0D7DE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68" name="Google Shape;268;g3f2cbaa029f_0_198"/>
          <p:cNvSpPr/>
          <p:nvPr/>
        </p:nvSpPr>
        <p:spPr>
          <a:xfrm>
            <a:off x="418647" y="2174387"/>
            <a:ext cx="2983200" cy="603600"/>
          </a:xfrm>
          <a:prstGeom prst="roundRect">
            <a:avLst>
              <a:gd fmla="val 16667" name="adj"/>
            </a:avLst>
          </a:prstGeom>
          <a:solidFill>
            <a:schemeClr val="accent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9" name="Google Shape;269;g3f2cbaa029f_0_198"/>
          <p:cNvSpPr txBox="1"/>
          <p:nvPr/>
        </p:nvSpPr>
        <p:spPr>
          <a:xfrm>
            <a:off x="279150" y="2286550"/>
            <a:ext cx="3262200" cy="37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700">
                <a:solidFill>
                  <a:schemeClr val="dk1"/>
                </a:solidFill>
              </a:rPr>
              <a:t>IDENTIFY YOUR AUDIENCE</a:t>
            </a:r>
            <a:endParaRPr b="1" sz="1700">
              <a:solidFill>
                <a:schemeClr val="dk1"/>
              </a:solidFill>
            </a:endParaRPr>
          </a:p>
        </p:txBody>
      </p:sp>
      <p:sp>
        <p:nvSpPr>
          <p:cNvPr id="270" name="Google Shape;270;g3f2cbaa029f_0_198"/>
          <p:cNvSpPr/>
          <p:nvPr/>
        </p:nvSpPr>
        <p:spPr>
          <a:xfrm>
            <a:off x="4667334" y="2174386"/>
            <a:ext cx="2983200" cy="603600"/>
          </a:xfrm>
          <a:prstGeom prst="roundRect">
            <a:avLst>
              <a:gd fmla="val 16667" name="adj"/>
            </a:avLst>
          </a:prstGeom>
          <a:solidFill>
            <a:schemeClr val="accen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Google Shape;271;g3f2cbaa029f_0_198"/>
          <p:cNvSpPr/>
          <p:nvPr/>
        </p:nvSpPr>
        <p:spPr>
          <a:xfrm>
            <a:off x="8916020" y="2137763"/>
            <a:ext cx="2983200" cy="676500"/>
          </a:xfrm>
          <a:prstGeom prst="roundRect">
            <a:avLst>
              <a:gd fmla="val 16667" name="adj"/>
            </a:avLst>
          </a:prstGeom>
          <a:solidFill>
            <a:schemeClr val="accent5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2" name="Google Shape;272;g3f2cbaa029f_0_198"/>
          <p:cNvSpPr txBox="1"/>
          <p:nvPr/>
        </p:nvSpPr>
        <p:spPr>
          <a:xfrm>
            <a:off x="4527838" y="2286550"/>
            <a:ext cx="3262200" cy="37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700">
                <a:solidFill>
                  <a:schemeClr val="dk1"/>
                </a:solidFill>
              </a:rPr>
              <a:t>REVEAL NEEDS</a:t>
            </a:r>
            <a:endParaRPr b="1" sz="1700">
              <a:solidFill>
                <a:schemeClr val="dk1"/>
              </a:solidFill>
            </a:endParaRPr>
          </a:p>
        </p:txBody>
      </p:sp>
      <p:sp>
        <p:nvSpPr>
          <p:cNvPr id="273" name="Google Shape;273;g3f2cbaa029f_0_198"/>
          <p:cNvSpPr txBox="1"/>
          <p:nvPr/>
        </p:nvSpPr>
        <p:spPr>
          <a:xfrm>
            <a:off x="8758200" y="2286713"/>
            <a:ext cx="3262200" cy="37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700">
                <a:solidFill>
                  <a:schemeClr val="dk1"/>
                </a:solidFill>
              </a:rPr>
              <a:t>ARTICULATE INSIGHTS</a:t>
            </a:r>
            <a:endParaRPr b="1" sz="1700">
              <a:solidFill>
                <a:schemeClr val="dk1"/>
              </a:solidFill>
            </a:endParaRPr>
          </a:p>
        </p:txBody>
      </p:sp>
      <p:sp>
        <p:nvSpPr>
          <p:cNvPr id="274" name="Google Shape;274;g3f2cbaa029f_0_198"/>
          <p:cNvSpPr/>
          <p:nvPr/>
        </p:nvSpPr>
        <p:spPr>
          <a:xfrm>
            <a:off x="454650" y="3180913"/>
            <a:ext cx="2911200" cy="1725900"/>
          </a:xfrm>
          <a:prstGeom prst="roundRect">
            <a:avLst>
              <a:gd fmla="val 16667" name="adj"/>
            </a:avLst>
          </a:prstGeom>
          <a:solidFill>
            <a:srgbClr val="B6D7A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" name="Google Shape;275;g3f2cbaa029f_0_198"/>
          <p:cNvSpPr txBox="1"/>
          <p:nvPr/>
        </p:nvSpPr>
        <p:spPr>
          <a:xfrm>
            <a:off x="760075" y="3298150"/>
            <a:ext cx="2328300" cy="147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>
                <a:solidFill>
                  <a:schemeClr val="dk1"/>
                </a:solidFill>
              </a:rPr>
              <a:t>Develop an understanding of the type of person you are designing for – your Audience.</a:t>
            </a:r>
            <a:endParaRPr sz="1700">
              <a:solidFill>
                <a:schemeClr val="dk1"/>
              </a:solidFill>
            </a:endParaRPr>
          </a:p>
        </p:txBody>
      </p:sp>
      <p:sp>
        <p:nvSpPr>
          <p:cNvPr id="276" name="Google Shape;276;g3f2cbaa029f_0_198"/>
          <p:cNvSpPr/>
          <p:nvPr/>
        </p:nvSpPr>
        <p:spPr>
          <a:xfrm>
            <a:off x="4703325" y="3180913"/>
            <a:ext cx="2911200" cy="1725900"/>
          </a:xfrm>
          <a:prstGeom prst="roundRect">
            <a:avLst>
              <a:gd fmla="val 16667" name="adj"/>
            </a:avLst>
          </a:prstGeom>
          <a:solidFill>
            <a:srgbClr val="B6D7A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Google Shape;277;g3f2cbaa029f_0_198"/>
          <p:cNvSpPr txBox="1"/>
          <p:nvPr/>
        </p:nvSpPr>
        <p:spPr>
          <a:xfrm>
            <a:off x="4994775" y="3452125"/>
            <a:ext cx="2328300" cy="118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650">
                <a:solidFill>
                  <a:schemeClr val="dk1"/>
                </a:solidFill>
              </a:rPr>
              <a:t>Create and select a limited set of NEEDS that you think are important to fulfill</a:t>
            </a:r>
            <a:endParaRPr sz="1650">
              <a:solidFill>
                <a:schemeClr val="dk1"/>
              </a:solidFill>
            </a:endParaRPr>
          </a:p>
        </p:txBody>
      </p:sp>
      <p:sp>
        <p:nvSpPr>
          <p:cNvPr id="278" name="Google Shape;278;g3f2cbaa029f_0_198"/>
          <p:cNvSpPr/>
          <p:nvPr/>
        </p:nvSpPr>
        <p:spPr>
          <a:xfrm>
            <a:off x="8933700" y="3180913"/>
            <a:ext cx="2911200" cy="1725900"/>
          </a:xfrm>
          <a:prstGeom prst="roundRect">
            <a:avLst>
              <a:gd fmla="val 16667" name="adj"/>
            </a:avLst>
          </a:prstGeom>
          <a:solidFill>
            <a:srgbClr val="B6D7A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9" name="Google Shape;279;g3f2cbaa029f_0_198"/>
          <p:cNvSpPr txBox="1"/>
          <p:nvPr/>
        </p:nvSpPr>
        <p:spPr>
          <a:xfrm>
            <a:off x="9243475" y="3206725"/>
            <a:ext cx="2328300" cy="167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650">
                <a:solidFill>
                  <a:schemeClr val="dk1"/>
                </a:solidFill>
              </a:rPr>
              <a:t>Work to express INSIGHTS you developed through the information gathered through empathy and research work</a:t>
            </a:r>
            <a:endParaRPr sz="1650">
              <a:solidFill>
                <a:schemeClr val="dk1"/>
              </a:solidFill>
            </a:endParaRPr>
          </a:p>
        </p:txBody>
      </p:sp>
      <p:sp>
        <p:nvSpPr>
          <p:cNvPr id="280" name="Google Shape;280;g3f2cbaa029f_0_198"/>
          <p:cNvSpPr txBox="1"/>
          <p:nvPr/>
        </p:nvSpPr>
        <p:spPr>
          <a:xfrm>
            <a:off x="2235925" y="5912150"/>
            <a:ext cx="7689600" cy="3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i="1" lang="en-US" sz="1500"/>
              <a:t>The clearer your problem statement, the more relevant and impactful your ideas will be. </a:t>
            </a:r>
            <a:endParaRPr i="1" sz="15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i="1" sz="15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62C44"/>
        </a:solidFill>
      </p:bgPr>
    </p:bg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3f94e90e0e6_0_372"/>
          <p:cNvSpPr txBox="1"/>
          <p:nvPr/>
        </p:nvSpPr>
        <p:spPr>
          <a:xfrm>
            <a:off x="502920" y="6537960"/>
            <a:ext cx="27432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0" lang="en-US" sz="600" u="none" cap="none" strike="noStrike">
                <a:solidFill>
                  <a:srgbClr val="788287"/>
                </a:solidFill>
                <a:latin typeface="Arial"/>
                <a:ea typeface="Arial"/>
                <a:cs typeface="Arial"/>
                <a:sym typeface="Arial"/>
              </a:rPr>
              <a:t>#AI-Native Program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Google Shape;287;g3f94e90e0e6_0_372"/>
          <p:cNvSpPr/>
          <p:nvPr/>
        </p:nvSpPr>
        <p:spPr>
          <a:xfrm>
            <a:off x="11475720" y="6446520"/>
            <a:ext cx="365700" cy="18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6271"/>
              </a:buClr>
              <a:buSzPts val="800"/>
              <a:buFont typeface="Arial"/>
              <a:buNone/>
            </a:pPr>
            <a:r>
              <a:rPr lang="en-US" sz="800">
                <a:solidFill>
                  <a:srgbClr val="536271"/>
                </a:solidFill>
              </a:rPr>
              <a:t>11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" name="Google Shape;288;g3f94e90e0e6_0_372"/>
          <p:cNvSpPr txBox="1"/>
          <p:nvPr/>
        </p:nvSpPr>
        <p:spPr>
          <a:xfrm>
            <a:off x="516200" y="444500"/>
            <a:ext cx="87039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4700">
                <a:solidFill>
                  <a:schemeClr val="lt1"/>
                </a:solidFill>
              </a:rPr>
              <a:t>Step 3: Ideate</a:t>
            </a:r>
            <a:endParaRPr b="1" i="0" sz="6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" name="Google Shape;289;g3f94e90e0e6_0_372"/>
          <p:cNvSpPr/>
          <p:nvPr/>
        </p:nvSpPr>
        <p:spPr>
          <a:xfrm>
            <a:off x="608210" y="215898"/>
            <a:ext cx="42063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B45"/>
              </a:buClr>
              <a:buSzPts val="900"/>
              <a:buFont typeface="Arial"/>
              <a:buNone/>
            </a:pPr>
            <a:r>
              <a:rPr b="1" lang="en-US" sz="900">
                <a:solidFill>
                  <a:srgbClr val="FF6B45"/>
                </a:solidFill>
              </a:rPr>
              <a:t>IDEATE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" name="Google Shape;290;g3f94e90e0e6_0_372"/>
          <p:cNvSpPr txBox="1"/>
          <p:nvPr/>
        </p:nvSpPr>
        <p:spPr>
          <a:xfrm>
            <a:off x="502925" y="1204575"/>
            <a:ext cx="11038800" cy="40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lt1"/>
                </a:solidFill>
              </a:rPr>
              <a:t>Once the problem is clearly defined, the next step is to explore possibilities without limiting creativity.</a:t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91" name="Google Shape;291;g3f94e90e0e6_0_372"/>
          <p:cNvSpPr txBox="1"/>
          <p:nvPr/>
        </p:nvSpPr>
        <p:spPr>
          <a:xfrm>
            <a:off x="755450" y="1984825"/>
            <a:ext cx="5316600" cy="3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81675" lIns="81675" spcFirstLastPara="1" rIns="81675" wrap="square" tIns="816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52">
                <a:solidFill>
                  <a:schemeClr val="lt1"/>
                </a:solidFill>
              </a:rPr>
              <a:t>Focuses on possibilities rather than limitations.</a:t>
            </a:r>
            <a:endParaRPr sz="1752">
              <a:solidFill>
                <a:schemeClr val="lt1"/>
              </a:solidFill>
            </a:endParaRPr>
          </a:p>
        </p:txBody>
      </p:sp>
      <p:sp>
        <p:nvSpPr>
          <p:cNvPr id="292" name="Google Shape;292;g3f94e90e0e6_0_372"/>
          <p:cNvSpPr txBox="1"/>
          <p:nvPr/>
        </p:nvSpPr>
        <p:spPr>
          <a:xfrm>
            <a:off x="782075" y="3686100"/>
            <a:ext cx="5822100" cy="3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81675" lIns="81675" spcFirstLastPara="1" rIns="81675" wrap="square" tIns="8167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752">
                <a:solidFill>
                  <a:schemeClr val="lt1"/>
                </a:solidFill>
              </a:rPr>
              <a:t>Explores multiple approaches to the same challenge.</a:t>
            </a:r>
            <a:endParaRPr sz="1752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752">
              <a:solidFill>
                <a:schemeClr val="lt1"/>
              </a:solidFill>
            </a:endParaRPr>
          </a:p>
        </p:txBody>
      </p:sp>
      <p:sp>
        <p:nvSpPr>
          <p:cNvPr id="293" name="Google Shape;293;g3f94e90e0e6_0_372"/>
          <p:cNvSpPr txBox="1"/>
          <p:nvPr/>
        </p:nvSpPr>
        <p:spPr>
          <a:xfrm>
            <a:off x="755430" y="4474662"/>
            <a:ext cx="5851500" cy="3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81675" lIns="81675" spcFirstLastPara="1" rIns="81675" wrap="square" tIns="8167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1752">
                <a:solidFill>
                  <a:schemeClr val="lt1"/>
                </a:solidFill>
              </a:rPr>
              <a:t>Builds on insights gathered from the previous stages.</a:t>
            </a:r>
            <a:endParaRPr sz="1752">
              <a:solidFill>
                <a:schemeClr val="lt1"/>
              </a:solidFill>
            </a:endParaRPr>
          </a:p>
        </p:txBody>
      </p:sp>
      <p:sp>
        <p:nvSpPr>
          <p:cNvPr id="294" name="Google Shape;294;g3f94e90e0e6_0_372"/>
          <p:cNvSpPr/>
          <p:nvPr/>
        </p:nvSpPr>
        <p:spPr>
          <a:xfrm>
            <a:off x="8861650" y="2265525"/>
            <a:ext cx="2475900" cy="2880900"/>
          </a:xfrm>
          <a:prstGeom prst="roundRect">
            <a:avLst>
              <a:gd fmla="val 16667" name="adj"/>
            </a:avLst>
          </a:prstGeom>
          <a:solidFill>
            <a:srgbClr val="3D85C6"/>
          </a:solidFill>
          <a:ln cap="flat" cmpd="sng" w="11700">
            <a:solidFill>
              <a:srgbClr val="3D85C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2800" lIns="112800" spcFirstLastPara="1" rIns="112800" wrap="square" tIns="1128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28"/>
          </a:p>
        </p:txBody>
      </p:sp>
      <p:sp>
        <p:nvSpPr>
          <p:cNvPr id="295" name="Google Shape;295;g3f94e90e0e6_0_372"/>
          <p:cNvSpPr txBox="1"/>
          <p:nvPr/>
        </p:nvSpPr>
        <p:spPr>
          <a:xfrm>
            <a:off x="8916550" y="2745925"/>
            <a:ext cx="2366100" cy="23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112800" lIns="112800" spcFirstLastPara="1" rIns="112800" wrap="square" tIns="1128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lt1"/>
                </a:solidFill>
              </a:rPr>
              <a:t>The Ideate stage is where we generate a wide range of possible solutions to the defined problem. It encourages creative thinking and the exploration of different perspectives before selecting the most suitable approach. </a:t>
            </a:r>
            <a:endParaRPr sz="3030">
              <a:solidFill>
                <a:schemeClr val="lt1"/>
              </a:solidFill>
            </a:endParaRPr>
          </a:p>
        </p:txBody>
      </p:sp>
      <p:sp>
        <p:nvSpPr>
          <p:cNvPr id="296" name="Google Shape;296;g3f94e90e0e6_0_372"/>
          <p:cNvSpPr txBox="1"/>
          <p:nvPr/>
        </p:nvSpPr>
        <p:spPr>
          <a:xfrm>
            <a:off x="2160286" y="5962375"/>
            <a:ext cx="7871100" cy="30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i="1" lang="en-US" sz="1500">
                <a:solidFill>
                  <a:schemeClr val="lt1"/>
                </a:solidFill>
              </a:rPr>
              <a:t>Great solutions begin with the willingness to explore many ideas before choosing one. </a:t>
            </a:r>
            <a:endParaRPr i="1" sz="15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i="1" sz="1500">
              <a:solidFill>
                <a:schemeClr val="lt1"/>
              </a:solidFill>
            </a:endParaRPr>
          </a:p>
        </p:txBody>
      </p:sp>
      <p:sp>
        <p:nvSpPr>
          <p:cNvPr id="297" name="Google Shape;297;g3f94e90e0e6_0_372"/>
          <p:cNvSpPr txBox="1"/>
          <p:nvPr/>
        </p:nvSpPr>
        <p:spPr>
          <a:xfrm>
            <a:off x="752537" y="2806413"/>
            <a:ext cx="5851500" cy="3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81675" lIns="81675" spcFirstLastPara="1" rIns="81675" wrap="square" tIns="8167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752">
                <a:solidFill>
                  <a:schemeClr val="lt1"/>
                </a:solidFill>
              </a:rPr>
              <a:t>Encourages creative and divergent thinking.</a:t>
            </a:r>
            <a:endParaRPr sz="1752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752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52">
              <a:solidFill>
                <a:schemeClr val="lt1"/>
              </a:solidFill>
            </a:endParaRPr>
          </a:p>
        </p:txBody>
      </p:sp>
      <p:sp>
        <p:nvSpPr>
          <p:cNvPr id="298" name="Google Shape;298;g3f94e90e0e6_0_372"/>
          <p:cNvSpPr/>
          <p:nvPr/>
        </p:nvSpPr>
        <p:spPr>
          <a:xfrm>
            <a:off x="608197" y="1808952"/>
            <a:ext cx="96000" cy="673500"/>
          </a:xfrm>
          <a:prstGeom prst="rect">
            <a:avLst/>
          </a:prstGeom>
          <a:solidFill>
            <a:srgbClr val="32CDD7"/>
          </a:solidFill>
          <a:ln cap="flat" cmpd="sng" w="14825">
            <a:solidFill>
              <a:srgbClr val="FF6B45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6725" lIns="106725" spcFirstLastPara="1" rIns="106725" wrap="square" tIns="106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34"/>
              <a:buFont typeface="Arial"/>
              <a:buNone/>
            </a:pPr>
            <a:r>
              <a:t/>
            </a:r>
            <a:endParaRPr b="0" i="0" sz="1634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" name="Google Shape;299;g3f94e90e0e6_0_372"/>
          <p:cNvSpPr/>
          <p:nvPr/>
        </p:nvSpPr>
        <p:spPr>
          <a:xfrm>
            <a:off x="608200" y="3563975"/>
            <a:ext cx="96000" cy="624000"/>
          </a:xfrm>
          <a:prstGeom prst="rect">
            <a:avLst/>
          </a:prstGeom>
          <a:solidFill>
            <a:schemeClr val="accent4"/>
          </a:solidFill>
          <a:ln cap="flat" cmpd="sng" w="14825">
            <a:solidFill>
              <a:srgbClr val="FF6B45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6725" lIns="106725" spcFirstLastPara="1" rIns="106725" wrap="square" tIns="106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34"/>
              <a:buFont typeface="Arial"/>
              <a:buNone/>
            </a:pPr>
            <a:r>
              <a:t/>
            </a:r>
            <a:endParaRPr b="0" i="0" sz="1634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g3f94e90e0e6_0_372"/>
          <p:cNvSpPr/>
          <p:nvPr/>
        </p:nvSpPr>
        <p:spPr>
          <a:xfrm>
            <a:off x="605309" y="2682120"/>
            <a:ext cx="96000" cy="624000"/>
          </a:xfrm>
          <a:prstGeom prst="rect">
            <a:avLst/>
          </a:prstGeom>
          <a:solidFill>
            <a:srgbClr val="FF6B45"/>
          </a:solidFill>
          <a:ln cap="flat" cmpd="sng" w="14825">
            <a:solidFill>
              <a:srgbClr val="FF6B45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6725" lIns="106725" spcFirstLastPara="1" rIns="106725" wrap="square" tIns="106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34"/>
              <a:buFont typeface="Arial"/>
              <a:buNone/>
            </a:pPr>
            <a:r>
              <a:t/>
            </a:r>
            <a:endParaRPr b="0" i="0" sz="1634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" name="Google Shape;301;g3f94e90e0e6_0_372"/>
          <p:cNvSpPr/>
          <p:nvPr/>
        </p:nvSpPr>
        <p:spPr>
          <a:xfrm>
            <a:off x="608197" y="4378971"/>
            <a:ext cx="96000" cy="624000"/>
          </a:xfrm>
          <a:prstGeom prst="rect">
            <a:avLst/>
          </a:prstGeom>
          <a:solidFill>
            <a:srgbClr val="7E2DFF"/>
          </a:solidFill>
          <a:ln cap="flat" cmpd="sng" w="14825">
            <a:solidFill>
              <a:srgbClr val="39C6E6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6725" lIns="106725" spcFirstLastPara="1" rIns="106725" wrap="square" tIns="106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34"/>
              <a:buFont typeface="Arial"/>
              <a:buNone/>
            </a:pPr>
            <a:r>
              <a:t/>
            </a:r>
            <a:endParaRPr b="0" i="0" sz="1634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" name="Google Shape;302;g3f94e90e0e6_0_372"/>
          <p:cNvSpPr txBox="1"/>
          <p:nvPr/>
        </p:nvSpPr>
        <p:spPr>
          <a:xfrm>
            <a:off x="755430" y="5266362"/>
            <a:ext cx="5851500" cy="3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81675" lIns="81675" spcFirstLastPara="1" rIns="81675" wrap="square" tIns="8167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1752">
                <a:solidFill>
                  <a:schemeClr val="lt1"/>
                </a:solidFill>
              </a:rPr>
              <a:t>Delays judgment until ideas have been fully explored.</a:t>
            </a:r>
            <a:endParaRPr sz="1752">
              <a:solidFill>
                <a:schemeClr val="lt1"/>
              </a:solidFill>
            </a:endParaRPr>
          </a:p>
        </p:txBody>
      </p:sp>
      <p:sp>
        <p:nvSpPr>
          <p:cNvPr id="303" name="Google Shape;303;g3f94e90e0e6_0_372"/>
          <p:cNvSpPr/>
          <p:nvPr/>
        </p:nvSpPr>
        <p:spPr>
          <a:xfrm>
            <a:off x="608197" y="5170671"/>
            <a:ext cx="96000" cy="624000"/>
          </a:xfrm>
          <a:prstGeom prst="rect">
            <a:avLst/>
          </a:prstGeom>
          <a:solidFill>
            <a:schemeClr val="accent6"/>
          </a:solidFill>
          <a:ln cap="flat" cmpd="sng" w="14825">
            <a:solidFill>
              <a:srgbClr val="39C6E6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6725" lIns="106725" spcFirstLastPara="1" rIns="106725" wrap="square" tIns="106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34"/>
              <a:buFont typeface="Arial"/>
              <a:buNone/>
            </a:pPr>
            <a:r>
              <a:t/>
            </a:r>
            <a:endParaRPr b="0" i="0" sz="1634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" name="Google Shape;304;g3f94e90e0e6_0_372"/>
          <p:cNvSpPr txBox="1"/>
          <p:nvPr/>
        </p:nvSpPr>
        <p:spPr>
          <a:xfrm rot="-5400000">
            <a:off x="-764800" y="3248088"/>
            <a:ext cx="2200200" cy="3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6E7C84"/>
                </a:solidFill>
              </a:rPr>
              <a:t>Key Characteristics</a:t>
            </a:r>
            <a:endParaRPr>
              <a:solidFill>
                <a:srgbClr val="6E7C84"/>
              </a:solidFill>
            </a:endParaRPr>
          </a:p>
        </p:txBody>
      </p:sp>
      <p:sp>
        <p:nvSpPr>
          <p:cNvPr id="305" name="Google Shape;305;g3f94e90e0e6_0_372"/>
          <p:cNvSpPr txBox="1"/>
          <p:nvPr/>
        </p:nvSpPr>
        <p:spPr>
          <a:xfrm>
            <a:off x="8970400" y="2328900"/>
            <a:ext cx="2258400" cy="46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9050" lIns="99050" spcFirstLastPara="1" rIns="99050" wrap="square" tIns="990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42">
                <a:solidFill>
                  <a:schemeClr val="lt1"/>
                </a:solidFill>
              </a:rPr>
              <a:t>WHAT IS IDEATE?</a:t>
            </a:r>
            <a:endParaRPr b="1" sz="1842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7F8F5"/>
        </a:solidFill>
      </p:bgPr>
    </p:bg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3f94e90e0e6_0_407"/>
          <p:cNvSpPr/>
          <p:nvPr/>
        </p:nvSpPr>
        <p:spPr>
          <a:xfrm>
            <a:off x="411480" y="6492240"/>
            <a:ext cx="2194500" cy="16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6271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536271"/>
                </a:solidFill>
                <a:latin typeface="Arial"/>
                <a:ea typeface="Arial"/>
                <a:cs typeface="Arial"/>
                <a:sym typeface="Arial"/>
              </a:rPr>
              <a:t>#AI-Native Program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g3f94e90e0e6_0_407"/>
          <p:cNvSpPr/>
          <p:nvPr/>
        </p:nvSpPr>
        <p:spPr>
          <a:xfrm>
            <a:off x="11475720" y="6446520"/>
            <a:ext cx="365700" cy="18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6271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536271"/>
                </a:solidFill>
                <a:latin typeface="Arial"/>
                <a:ea typeface="Arial"/>
                <a:cs typeface="Arial"/>
                <a:sym typeface="Arial"/>
              </a:rPr>
              <a:t>05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3" name="Google Shape;313;g3f94e90e0e6_0_407"/>
          <p:cNvSpPr txBox="1"/>
          <p:nvPr/>
        </p:nvSpPr>
        <p:spPr>
          <a:xfrm>
            <a:off x="522070" y="6491285"/>
            <a:ext cx="27432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0" lang="en-US" sz="600" u="none" cap="none" strike="noStrike">
                <a:solidFill>
                  <a:srgbClr val="788287"/>
                </a:solidFill>
                <a:latin typeface="Arial"/>
                <a:ea typeface="Arial"/>
                <a:cs typeface="Arial"/>
                <a:sym typeface="Arial"/>
              </a:rPr>
              <a:t>#AI-Native Program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4" name="Google Shape;314;g3f94e90e0e6_0_407"/>
          <p:cNvSpPr txBox="1"/>
          <p:nvPr/>
        </p:nvSpPr>
        <p:spPr>
          <a:xfrm>
            <a:off x="522075" y="453244"/>
            <a:ext cx="8245200" cy="707400"/>
          </a:xfrm>
          <a:prstGeom prst="rect">
            <a:avLst/>
          </a:prstGeom>
          <a:noFill/>
          <a:ln>
            <a:noFill/>
          </a:ln>
        </p:spPr>
        <p:txBody>
          <a:bodyPr anchorCtr="0" anchor="t" bIns="42000" lIns="0" spcFirstLastPara="1" rIns="8405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1011"/>
              <a:buFont typeface="Arial"/>
              <a:buNone/>
            </a:pPr>
            <a:r>
              <a:rPr b="1" lang="en-US" sz="4320">
                <a:solidFill>
                  <a:schemeClr val="dk1"/>
                </a:solidFill>
              </a:rPr>
              <a:t>Why Ideate?</a:t>
            </a:r>
            <a:endParaRPr b="1" i="0" sz="5883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" name="Google Shape;315;g3f94e90e0e6_0_407"/>
          <p:cNvSpPr/>
          <p:nvPr/>
        </p:nvSpPr>
        <p:spPr>
          <a:xfrm>
            <a:off x="609236" y="221675"/>
            <a:ext cx="3984600" cy="23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B45"/>
              </a:buClr>
              <a:buSzPts val="827"/>
              <a:buFont typeface="Arial"/>
              <a:buNone/>
            </a:pPr>
            <a:r>
              <a:rPr b="1" lang="en-US" sz="827">
                <a:solidFill>
                  <a:srgbClr val="FF6B45"/>
                </a:solidFill>
              </a:rPr>
              <a:t>IDEATE</a:t>
            </a:r>
            <a:endParaRPr b="0" i="0" sz="827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" name="Google Shape;316;g3f94e90e0e6_0_407"/>
          <p:cNvSpPr/>
          <p:nvPr/>
        </p:nvSpPr>
        <p:spPr>
          <a:xfrm>
            <a:off x="522075" y="2038897"/>
            <a:ext cx="417600" cy="435600"/>
          </a:xfrm>
          <a:prstGeom prst="roundRect">
            <a:avLst>
              <a:gd fmla="val 16667" name="adj"/>
            </a:avLst>
          </a:prstGeom>
          <a:solidFill>
            <a:schemeClr val="accent4"/>
          </a:solidFill>
          <a:ln cap="flat" cmpd="sng" w="14550">
            <a:solidFill>
              <a:srgbClr val="44546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9675" lIns="139675" spcFirstLastPara="1" rIns="139675" wrap="square" tIns="1396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39"/>
          </a:p>
        </p:txBody>
      </p:sp>
      <p:sp>
        <p:nvSpPr>
          <p:cNvPr id="317" name="Google Shape;317;g3f94e90e0e6_0_407"/>
          <p:cNvSpPr/>
          <p:nvPr/>
        </p:nvSpPr>
        <p:spPr>
          <a:xfrm>
            <a:off x="522075" y="2889110"/>
            <a:ext cx="417600" cy="435600"/>
          </a:xfrm>
          <a:prstGeom prst="roundRect">
            <a:avLst>
              <a:gd fmla="val 16667" name="adj"/>
            </a:avLst>
          </a:prstGeom>
          <a:solidFill>
            <a:schemeClr val="accent2"/>
          </a:solidFill>
          <a:ln cap="flat" cmpd="sng" w="14550">
            <a:solidFill>
              <a:srgbClr val="44546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9675" lIns="139675" spcFirstLastPara="1" rIns="139675" wrap="square" tIns="1396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39"/>
          </a:p>
        </p:txBody>
      </p:sp>
      <p:sp>
        <p:nvSpPr>
          <p:cNvPr id="318" name="Google Shape;318;g3f94e90e0e6_0_407"/>
          <p:cNvSpPr/>
          <p:nvPr/>
        </p:nvSpPr>
        <p:spPr>
          <a:xfrm>
            <a:off x="522075" y="3726237"/>
            <a:ext cx="417600" cy="435600"/>
          </a:xfrm>
          <a:prstGeom prst="roundRect">
            <a:avLst>
              <a:gd fmla="val 16667" name="adj"/>
            </a:avLst>
          </a:prstGeom>
          <a:solidFill>
            <a:srgbClr val="7E37FF"/>
          </a:solidFill>
          <a:ln cap="flat" cmpd="sng" w="14550">
            <a:solidFill>
              <a:srgbClr val="44546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9675" lIns="139675" spcFirstLastPara="1" rIns="139675" wrap="square" tIns="1396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39"/>
          </a:p>
        </p:txBody>
      </p:sp>
      <p:sp>
        <p:nvSpPr>
          <p:cNvPr id="319" name="Google Shape;319;g3f94e90e0e6_0_407"/>
          <p:cNvSpPr/>
          <p:nvPr/>
        </p:nvSpPr>
        <p:spPr>
          <a:xfrm>
            <a:off x="522075" y="4576449"/>
            <a:ext cx="417600" cy="435600"/>
          </a:xfrm>
          <a:prstGeom prst="roundRect">
            <a:avLst>
              <a:gd fmla="val 16667" name="adj"/>
            </a:avLst>
          </a:prstGeom>
          <a:solidFill>
            <a:schemeClr val="accent6"/>
          </a:solidFill>
          <a:ln cap="flat" cmpd="sng" w="14550">
            <a:solidFill>
              <a:srgbClr val="44546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9675" lIns="139675" spcFirstLastPara="1" rIns="139675" wrap="square" tIns="1396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39"/>
          </a:p>
        </p:txBody>
      </p:sp>
      <p:sp>
        <p:nvSpPr>
          <p:cNvPr id="320" name="Google Shape;320;g3f94e90e0e6_0_407"/>
          <p:cNvSpPr txBox="1"/>
          <p:nvPr/>
        </p:nvSpPr>
        <p:spPr>
          <a:xfrm>
            <a:off x="1124691" y="2013450"/>
            <a:ext cx="8163600" cy="48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9450" lIns="99450" spcFirstLastPara="1" rIns="99450" wrap="square" tIns="9945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</a:rPr>
              <a:t>To step beyond obvious solutions</a:t>
            </a:r>
            <a:endParaRPr b="1" sz="1300">
              <a:solidFill>
                <a:schemeClr val="dk1"/>
              </a:solidFill>
            </a:endParaRPr>
          </a:p>
        </p:txBody>
      </p:sp>
      <p:sp>
        <p:nvSpPr>
          <p:cNvPr id="321" name="Google Shape;321;g3f94e90e0e6_0_407"/>
          <p:cNvSpPr txBox="1"/>
          <p:nvPr/>
        </p:nvSpPr>
        <p:spPr>
          <a:xfrm>
            <a:off x="1124691" y="2869866"/>
            <a:ext cx="8163600" cy="48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9450" lIns="99450" spcFirstLastPara="1" rIns="99450" wrap="square" tIns="9945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</a:rPr>
              <a:t>To connect the collective perspectives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322" name="Google Shape;322;g3f94e90e0e6_0_407"/>
          <p:cNvSpPr txBox="1"/>
          <p:nvPr/>
        </p:nvSpPr>
        <p:spPr>
          <a:xfrm>
            <a:off x="1124691" y="3711219"/>
            <a:ext cx="8163600" cy="48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9450" lIns="99450" spcFirstLastPara="1" rIns="99450" wrap="square" tIns="9945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</a:rPr>
              <a:t>To uncover unexpected areas of exploration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323" name="Google Shape;323;g3f94e90e0e6_0_407"/>
          <p:cNvSpPr txBox="1"/>
          <p:nvPr/>
        </p:nvSpPr>
        <p:spPr>
          <a:xfrm>
            <a:off x="1124691" y="4579943"/>
            <a:ext cx="8163600" cy="48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9450" lIns="99450" spcFirstLastPara="1" rIns="99450" wrap="square" tIns="9945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800">
                <a:solidFill>
                  <a:schemeClr val="dk1"/>
                </a:solidFill>
              </a:rPr>
              <a:t>To create easy and flexible innovation options</a:t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324" name="Google Shape;324;g3f94e90e0e6_0_407"/>
          <p:cNvSpPr txBox="1"/>
          <p:nvPr/>
        </p:nvSpPr>
        <p:spPr>
          <a:xfrm>
            <a:off x="1528038" y="5925900"/>
            <a:ext cx="9135600" cy="3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i="1" lang="en-US" sz="1500"/>
              <a:t>The more ideas we explore, the greater our chances of discovering meaningful and innovative solutions. </a:t>
            </a:r>
            <a:endParaRPr i="1" sz="15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i="1" sz="15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i="1" sz="1500"/>
          </a:p>
        </p:txBody>
      </p:sp>
      <p:sp>
        <p:nvSpPr>
          <p:cNvPr id="325" name="Google Shape;325;g3f94e90e0e6_0_407"/>
          <p:cNvSpPr txBox="1"/>
          <p:nvPr/>
        </p:nvSpPr>
        <p:spPr>
          <a:xfrm>
            <a:off x="522075" y="1175325"/>
            <a:ext cx="9135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>
                <a:solidFill>
                  <a:srgbClr val="6E7C84"/>
                </a:solidFill>
              </a:rPr>
              <a:t>The best solutions rarely emerge from the first idea; they emerge from exploring many possibilities.</a:t>
            </a:r>
            <a:endParaRPr>
              <a:solidFill>
                <a:srgbClr val="6E7C84"/>
              </a:solidFill>
            </a:endParaRPr>
          </a:p>
        </p:txBody>
      </p:sp>
      <p:pic>
        <p:nvPicPr>
          <p:cNvPr id="326" name="Google Shape;326;g3f94e90e0e6_0_407" title="innovative_12445258-removebg-preview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767275" y="1952804"/>
            <a:ext cx="2431375" cy="2431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7F8F5"/>
        </a:solidFill>
      </p:bgPr>
    </p:bg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3f94e90e0e6_0_433"/>
          <p:cNvSpPr/>
          <p:nvPr/>
        </p:nvSpPr>
        <p:spPr>
          <a:xfrm>
            <a:off x="411480" y="6492240"/>
            <a:ext cx="2194500" cy="16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6271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536271"/>
                </a:solidFill>
                <a:latin typeface="Arial"/>
                <a:ea typeface="Arial"/>
                <a:cs typeface="Arial"/>
                <a:sym typeface="Arial"/>
              </a:rPr>
              <a:t>#AI-Native Program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g3f94e90e0e6_0_433"/>
          <p:cNvSpPr/>
          <p:nvPr/>
        </p:nvSpPr>
        <p:spPr>
          <a:xfrm>
            <a:off x="11475720" y="6446520"/>
            <a:ext cx="365700" cy="18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6271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536271"/>
                </a:solidFill>
                <a:latin typeface="Arial"/>
                <a:ea typeface="Arial"/>
                <a:cs typeface="Arial"/>
                <a:sym typeface="Arial"/>
              </a:rPr>
              <a:t>05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" name="Google Shape;334;g3f94e90e0e6_0_433"/>
          <p:cNvSpPr txBox="1"/>
          <p:nvPr/>
        </p:nvSpPr>
        <p:spPr>
          <a:xfrm>
            <a:off x="522070" y="6491285"/>
            <a:ext cx="27432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0" lang="en-US" sz="600" u="none" cap="none" strike="noStrike">
                <a:solidFill>
                  <a:srgbClr val="788287"/>
                </a:solidFill>
                <a:latin typeface="Arial"/>
                <a:ea typeface="Arial"/>
                <a:cs typeface="Arial"/>
                <a:sym typeface="Arial"/>
              </a:rPr>
              <a:t>#AI-Native Program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" name="Google Shape;335;g3f94e90e0e6_0_433"/>
          <p:cNvSpPr txBox="1"/>
          <p:nvPr/>
        </p:nvSpPr>
        <p:spPr>
          <a:xfrm>
            <a:off x="522075" y="453244"/>
            <a:ext cx="8245200" cy="707400"/>
          </a:xfrm>
          <a:prstGeom prst="rect">
            <a:avLst/>
          </a:prstGeom>
          <a:noFill/>
          <a:ln>
            <a:noFill/>
          </a:ln>
        </p:spPr>
        <p:txBody>
          <a:bodyPr anchorCtr="0" anchor="t" bIns="42000" lIns="0" spcFirstLastPara="1" rIns="8405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1011"/>
              <a:buFont typeface="Arial"/>
              <a:buNone/>
            </a:pPr>
            <a:r>
              <a:rPr b="1" lang="en-US" sz="4320">
                <a:solidFill>
                  <a:schemeClr val="dk1"/>
                </a:solidFill>
              </a:rPr>
              <a:t>How to Ideate?</a:t>
            </a:r>
            <a:endParaRPr b="1" i="0" sz="5883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" name="Google Shape;336;g3f94e90e0e6_0_433"/>
          <p:cNvSpPr/>
          <p:nvPr/>
        </p:nvSpPr>
        <p:spPr>
          <a:xfrm>
            <a:off x="609236" y="221675"/>
            <a:ext cx="3984600" cy="23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B45"/>
              </a:buClr>
              <a:buSzPts val="827"/>
              <a:buFont typeface="Arial"/>
              <a:buNone/>
            </a:pPr>
            <a:r>
              <a:rPr b="1" lang="en-US" sz="827">
                <a:solidFill>
                  <a:srgbClr val="FF6B45"/>
                </a:solidFill>
              </a:rPr>
              <a:t>IDEATE</a:t>
            </a:r>
            <a:endParaRPr b="0" i="0" sz="827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7" name="Google Shape;337;g3f94e90e0e6_0_433"/>
          <p:cNvSpPr txBox="1"/>
          <p:nvPr/>
        </p:nvSpPr>
        <p:spPr>
          <a:xfrm>
            <a:off x="2476347" y="5990463"/>
            <a:ext cx="7239300" cy="3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-US" sz="1500"/>
              <a:t>Effective ideation is about exploring possibilities first and evaluating solutions later.</a:t>
            </a:r>
            <a:endParaRPr i="1" sz="15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i="1" sz="15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i="1" sz="15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i="1" sz="1500"/>
          </a:p>
        </p:txBody>
      </p:sp>
      <p:sp>
        <p:nvSpPr>
          <p:cNvPr id="338" name="Google Shape;338;g3f94e90e0e6_0_433"/>
          <p:cNvSpPr txBox="1"/>
          <p:nvPr/>
        </p:nvSpPr>
        <p:spPr>
          <a:xfrm>
            <a:off x="522075" y="1175325"/>
            <a:ext cx="10676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>
                <a:solidFill>
                  <a:srgbClr val="6E7C84"/>
                </a:solidFill>
              </a:rPr>
              <a:t>Ideation is most effective when we suspend judgment, think broadly, and encourage every idea before choosing the best one. </a:t>
            </a:r>
            <a:endParaRPr>
              <a:solidFill>
                <a:srgbClr val="6E7C84"/>
              </a:solidFill>
            </a:endParaRPr>
          </a:p>
        </p:txBody>
      </p:sp>
      <p:pic>
        <p:nvPicPr>
          <p:cNvPr id="339" name="Google Shape;339;g3f94e90e0e6_0_433" title="images-removebg-preview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14400" y="1764445"/>
            <a:ext cx="2194500" cy="219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0" name="Google Shape;340;g3f94e90e0e6_0_433" title="3775731-removebg-preview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17986" y="1926000"/>
            <a:ext cx="1690425" cy="1690425"/>
          </a:xfrm>
          <a:prstGeom prst="rect">
            <a:avLst/>
          </a:prstGeom>
          <a:noFill/>
          <a:ln>
            <a:noFill/>
          </a:ln>
        </p:spPr>
      </p:pic>
      <p:sp>
        <p:nvSpPr>
          <p:cNvPr id="341" name="Google Shape;341;g3f94e90e0e6_0_433"/>
          <p:cNvSpPr txBox="1"/>
          <p:nvPr/>
        </p:nvSpPr>
        <p:spPr>
          <a:xfrm>
            <a:off x="1100925" y="3723525"/>
            <a:ext cx="3001200" cy="3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500"/>
              <a:t>REGULAR BRAINSTORMING</a:t>
            </a:r>
            <a:endParaRPr b="1" sz="1500"/>
          </a:p>
        </p:txBody>
      </p:sp>
      <p:sp>
        <p:nvSpPr>
          <p:cNvPr id="342" name="Google Shape;342;g3f94e90e0e6_0_433"/>
          <p:cNvSpPr txBox="1"/>
          <p:nvPr/>
        </p:nvSpPr>
        <p:spPr>
          <a:xfrm>
            <a:off x="7662588" y="3723525"/>
            <a:ext cx="3001200" cy="3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500"/>
              <a:t>REVERSE BRAINSTORMING</a:t>
            </a:r>
            <a:endParaRPr b="1" sz="1500"/>
          </a:p>
        </p:txBody>
      </p:sp>
      <p:sp>
        <p:nvSpPr>
          <p:cNvPr id="343" name="Google Shape;343;g3f94e90e0e6_0_433"/>
          <p:cNvSpPr txBox="1"/>
          <p:nvPr/>
        </p:nvSpPr>
        <p:spPr>
          <a:xfrm>
            <a:off x="609225" y="4163325"/>
            <a:ext cx="5303400" cy="13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en-US" sz="1900"/>
              <a:t>Encourage every idea without criticism.</a:t>
            </a:r>
            <a:endParaRPr sz="19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en-US" sz="1900"/>
              <a:t>Build on others' ideas collaboratively.</a:t>
            </a:r>
            <a:endParaRPr sz="19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en-US" sz="1900"/>
              <a:t>Aim for quantity before quality.</a:t>
            </a:r>
            <a:endParaRPr sz="19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en-US" sz="1900"/>
              <a:t>Capture all ideas for later evaluation.</a:t>
            </a:r>
            <a:endParaRPr sz="1900"/>
          </a:p>
        </p:txBody>
      </p:sp>
      <p:sp>
        <p:nvSpPr>
          <p:cNvPr id="344" name="Google Shape;344;g3f94e90e0e6_0_433"/>
          <p:cNvSpPr txBox="1"/>
          <p:nvPr/>
        </p:nvSpPr>
        <p:spPr>
          <a:xfrm>
            <a:off x="6068238" y="4159750"/>
            <a:ext cx="6189900" cy="169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en-US" sz="1900"/>
              <a:t>Ask</a:t>
            </a:r>
            <a:r>
              <a:rPr lang="en-US" sz="1900">
                <a:solidFill>
                  <a:schemeClr val="dk1"/>
                </a:solidFill>
              </a:rPr>
              <a:t>, </a:t>
            </a:r>
            <a:r>
              <a:rPr b="1" lang="en-US" sz="1900">
                <a:solidFill>
                  <a:schemeClr val="dk1"/>
                </a:solidFill>
              </a:rPr>
              <a:t>"How could we make this problem worse?"</a:t>
            </a:r>
            <a:endParaRPr sz="19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en-US" sz="1900"/>
              <a:t>Identify actions or barriers that create the problem. </a:t>
            </a:r>
            <a:endParaRPr sz="19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en-US" sz="1900"/>
              <a:t>Reverse those insights to discover innovative solutions. </a:t>
            </a:r>
            <a:endParaRPr sz="19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en-US" sz="1900"/>
              <a:t>Reveal hidden assumptions and opportunities.</a:t>
            </a:r>
            <a:endParaRPr sz="1900"/>
          </a:p>
        </p:txBody>
      </p:sp>
      <p:sp>
        <p:nvSpPr>
          <p:cNvPr id="345" name="Google Shape;345;g3f94e90e0e6_0_433"/>
          <p:cNvSpPr/>
          <p:nvPr/>
        </p:nvSpPr>
        <p:spPr>
          <a:xfrm>
            <a:off x="3370375" y="1734550"/>
            <a:ext cx="4985700" cy="707400"/>
          </a:xfrm>
          <a:prstGeom prst="curvedDownArrow">
            <a:avLst>
              <a:gd fmla="val 25000" name="adj1"/>
              <a:gd fmla="val 50000" name="adj2"/>
              <a:gd fmla="val 25000" name="adj3"/>
            </a:avLst>
          </a:prstGeom>
          <a:solidFill>
            <a:schemeClr val="accent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6" name="Google Shape;346;g3f94e90e0e6_0_433"/>
          <p:cNvSpPr/>
          <p:nvPr/>
        </p:nvSpPr>
        <p:spPr>
          <a:xfrm rot="10800000">
            <a:off x="3278725" y="2835725"/>
            <a:ext cx="5077500" cy="707400"/>
          </a:xfrm>
          <a:prstGeom prst="curvedDownArrow">
            <a:avLst>
              <a:gd fmla="val 25000" name="adj1"/>
              <a:gd fmla="val 50000" name="adj2"/>
              <a:gd fmla="val 25000" name="adj3"/>
            </a:avLst>
          </a:prstGeom>
          <a:solidFill>
            <a:schemeClr val="accent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62C44"/>
        </a:solidFill>
      </p:bgPr>
    </p:bg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3f94e90e0e6_0_470"/>
          <p:cNvSpPr txBox="1"/>
          <p:nvPr/>
        </p:nvSpPr>
        <p:spPr>
          <a:xfrm>
            <a:off x="502920" y="6537960"/>
            <a:ext cx="27432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0" lang="en-US" sz="600" u="none" cap="none" strike="noStrike">
                <a:solidFill>
                  <a:srgbClr val="788287"/>
                </a:solidFill>
                <a:latin typeface="Arial"/>
                <a:ea typeface="Arial"/>
                <a:cs typeface="Arial"/>
                <a:sym typeface="Arial"/>
              </a:rPr>
              <a:t>#AI-Native Program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" name="Google Shape;353;g3f94e90e0e6_0_470"/>
          <p:cNvSpPr/>
          <p:nvPr/>
        </p:nvSpPr>
        <p:spPr>
          <a:xfrm>
            <a:off x="11475720" y="6446520"/>
            <a:ext cx="365700" cy="18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6271"/>
              </a:buClr>
              <a:buSzPts val="800"/>
              <a:buFont typeface="Arial"/>
              <a:buNone/>
            </a:pPr>
            <a:r>
              <a:rPr lang="en-US" sz="800">
                <a:solidFill>
                  <a:srgbClr val="536271"/>
                </a:solidFill>
              </a:rPr>
              <a:t>11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g3f94e90e0e6_0_470"/>
          <p:cNvSpPr txBox="1"/>
          <p:nvPr/>
        </p:nvSpPr>
        <p:spPr>
          <a:xfrm>
            <a:off x="516200" y="444500"/>
            <a:ext cx="87039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4700">
                <a:solidFill>
                  <a:schemeClr val="lt1"/>
                </a:solidFill>
              </a:rPr>
              <a:t>Step 4: Prototyping</a:t>
            </a:r>
            <a:endParaRPr b="1" i="0" sz="6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5" name="Google Shape;355;g3f94e90e0e6_0_470"/>
          <p:cNvSpPr/>
          <p:nvPr/>
        </p:nvSpPr>
        <p:spPr>
          <a:xfrm>
            <a:off x="608210" y="215898"/>
            <a:ext cx="42063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B45"/>
              </a:buClr>
              <a:buSzPts val="900"/>
              <a:buFont typeface="Arial"/>
              <a:buNone/>
            </a:pPr>
            <a:r>
              <a:rPr b="1" lang="en-US" sz="900">
                <a:solidFill>
                  <a:srgbClr val="FF6B45"/>
                </a:solidFill>
              </a:rPr>
              <a:t>PROTOTYPING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6" name="Google Shape;356;g3f94e90e0e6_0_470"/>
          <p:cNvSpPr txBox="1"/>
          <p:nvPr/>
        </p:nvSpPr>
        <p:spPr>
          <a:xfrm>
            <a:off x="502925" y="1204575"/>
            <a:ext cx="11038800" cy="40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lt1"/>
                </a:solidFill>
              </a:rPr>
              <a:t>Ideas become meaningful only when we bring them to life. Prototyping is the first step toward turning concepts into reality. </a:t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57" name="Google Shape;357;g3f94e90e0e6_0_470"/>
          <p:cNvSpPr txBox="1"/>
          <p:nvPr/>
        </p:nvSpPr>
        <p:spPr>
          <a:xfrm>
            <a:off x="8780350" y="2144450"/>
            <a:ext cx="2557200" cy="46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9050" lIns="99050" spcFirstLastPara="1" rIns="99050" wrap="square" tIns="990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42">
                <a:solidFill>
                  <a:schemeClr val="lt1"/>
                </a:solidFill>
              </a:rPr>
              <a:t>What is Prototyping?</a:t>
            </a:r>
            <a:endParaRPr b="1" sz="1842">
              <a:solidFill>
                <a:schemeClr val="lt1"/>
              </a:solidFill>
            </a:endParaRPr>
          </a:p>
        </p:txBody>
      </p:sp>
      <p:sp>
        <p:nvSpPr>
          <p:cNvPr id="358" name="Google Shape;358;g3f94e90e0e6_0_470"/>
          <p:cNvSpPr txBox="1"/>
          <p:nvPr/>
        </p:nvSpPr>
        <p:spPr>
          <a:xfrm>
            <a:off x="755450" y="1984825"/>
            <a:ext cx="5316600" cy="3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81675" lIns="81675" spcFirstLastPara="1" rIns="81675" wrap="square" tIns="816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752">
                <a:solidFill>
                  <a:schemeClr val="lt1"/>
                </a:solidFill>
              </a:rPr>
              <a:t>Represents an idea in a simple and practical form.</a:t>
            </a:r>
            <a:endParaRPr sz="1752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752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52">
              <a:solidFill>
                <a:schemeClr val="lt1"/>
              </a:solidFill>
            </a:endParaRPr>
          </a:p>
        </p:txBody>
      </p:sp>
      <p:sp>
        <p:nvSpPr>
          <p:cNvPr id="359" name="Google Shape;359;g3f94e90e0e6_0_470"/>
          <p:cNvSpPr txBox="1"/>
          <p:nvPr/>
        </p:nvSpPr>
        <p:spPr>
          <a:xfrm>
            <a:off x="782075" y="3686100"/>
            <a:ext cx="5822100" cy="3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81675" lIns="81675" spcFirstLastPara="1" rIns="81675" wrap="square" tIns="8167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752">
                <a:solidFill>
                  <a:schemeClr val="lt1"/>
                </a:solidFill>
              </a:rPr>
              <a:t>Makes abstract ideas visible and testable.</a:t>
            </a:r>
            <a:endParaRPr sz="1752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752">
              <a:solidFill>
                <a:schemeClr val="lt1"/>
              </a:solidFill>
            </a:endParaRPr>
          </a:p>
        </p:txBody>
      </p:sp>
      <p:sp>
        <p:nvSpPr>
          <p:cNvPr id="360" name="Google Shape;360;g3f94e90e0e6_0_470"/>
          <p:cNvSpPr txBox="1"/>
          <p:nvPr/>
        </p:nvSpPr>
        <p:spPr>
          <a:xfrm>
            <a:off x="755430" y="4474662"/>
            <a:ext cx="5851500" cy="3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81675" lIns="81675" spcFirstLastPara="1" rIns="81675" wrap="square" tIns="8167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1752">
                <a:solidFill>
                  <a:schemeClr val="lt1"/>
                </a:solidFill>
              </a:rPr>
              <a:t>Encourages experimentation before full implementation.</a:t>
            </a:r>
            <a:endParaRPr sz="1752">
              <a:solidFill>
                <a:schemeClr val="lt1"/>
              </a:solidFill>
            </a:endParaRPr>
          </a:p>
        </p:txBody>
      </p:sp>
      <p:sp>
        <p:nvSpPr>
          <p:cNvPr id="361" name="Google Shape;361;g3f94e90e0e6_0_470"/>
          <p:cNvSpPr/>
          <p:nvPr/>
        </p:nvSpPr>
        <p:spPr>
          <a:xfrm>
            <a:off x="8861650" y="2661175"/>
            <a:ext cx="2475900" cy="2485200"/>
          </a:xfrm>
          <a:prstGeom prst="roundRect">
            <a:avLst>
              <a:gd fmla="val 16667" name="adj"/>
            </a:avLst>
          </a:prstGeom>
          <a:solidFill>
            <a:srgbClr val="3D85C6"/>
          </a:solidFill>
          <a:ln cap="flat" cmpd="sng" w="11700">
            <a:solidFill>
              <a:srgbClr val="3D85C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2800" lIns="112800" spcFirstLastPara="1" rIns="112800" wrap="square" tIns="1128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28"/>
          </a:p>
        </p:txBody>
      </p:sp>
      <p:sp>
        <p:nvSpPr>
          <p:cNvPr id="362" name="Google Shape;362;g3f94e90e0e6_0_470"/>
          <p:cNvSpPr txBox="1"/>
          <p:nvPr/>
        </p:nvSpPr>
        <p:spPr>
          <a:xfrm>
            <a:off x="8916550" y="2675825"/>
            <a:ext cx="2366100" cy="24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112800" lIns="112800" spcFirstLastPara="1" rIns="112800" wrap="square" tIns="112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>
                <a:solidFill>
                  <a:schemeClr val="lt1"/>
                </a:solidFill>
              </a:rPr>
              <a:t>The </a:t>
            </a:r>
            <a:r>
              <a:rPr b="1" lang="en-US" sz="1650">
                <a:solidFill>
                  <a:schemeClr val="lt1"/>
                </a:solidFill>
              </a:rPr>
              <a:t>Prototype</a:t>
            </a:r>
            <a:r>
              <a:rPr lang="en-US" sz="1650">
                <a:solidFill>
                  <a:schemeClr val="lt1"/>
                </a:solidFill>
              </a:rPr>
              <a:t> stage is the process of creating a </a:t>
            </a:r>
            <a:r>
              <a:rPr b="1" lang="en-US" sz="1650">
                <a:solidFill>
                  <a:schemeClr val="lt1"/>
                </a:solidFill>
              </a:rPr>
              <a:t>simple, tangible representation</a:t>
            </a:r>
            <a:r>
              <a:rPr lang="en-US" sz="1650">
                <a:solidFill>
                  <a:schemeClr val="lt1"/>
                </a:solidFill>
              </a:rPr>
              <a:t> of an idea to explore, demonstrate, and refine a possible solution. </a:t>
            </a:r>
            <a:endParaRPr sz="1650">
              <a:solidFill>
                <a:schemeClr val="lt1"/>
              </a:solidFill>
            </a:endParaRPr>
          </a:p>
        </p:txBody>
      </p:sp>
      <p:sp>
        <p:nvSpPr>
          <p:cNvPr id="363" name="Google Shape;363;g3f94e90e0e6_0_470"/>
          <p:cNvSpPr txBox="1"/>
          <p:nvPr/>
        </p:nvSpPr>
        <p:spPr>
          <a:xfrm>
            <a:off x="1033350" y="5931400"/>
            <a:ext cx="10125300" cy="30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381000" marR="381000" rtl="0" algn="ctr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i="1" lang="en-US" sz="1500">
                <a:solidFill>
                  <a:schemeClr val="lt1"/>
                </a:solidFill>
              </a:rPr>
              <a:t>A prototype transforms an idea from imagination into something that can be explored, shared, and improved.</a:t>
            </a:r>
            <a:endParaRPr i="1" sz="15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i="1" sz="1500">
              <a:solidFill>
                <a:schemeClr val="lt1"/>
              </a:solidFill>
            </a:endParaRPr>
          </a:p>
        </p:txBody>
      </p:sp>
      <p:sp>
        <p:nvSpPr>
          <p:cNvPr id="364" name="Google Shape;364;g3f94e90e0e6_0_470"/>
          <p:cNvSpPr txBox="1"/>
          <p:nvPr/>
        </p:nvSpPr>
        <p:spPr>
          <a:xfrm>
            <a:off x="752537" y="2806413"/>
            <a:ext cx="5851500" cy="3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81675" lIns="81675" spcFirstLastPara="1" rIns="81675" wrap="square" tIns="8167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752">
                <a:solidFill>
                  <a:schemeClr val="lt1"/>
                </a:solidFill>
              </a:rPr>
              <a:t>Focuses on learning rather than perfection.</a:t>
            </a:r>
            <a:endParaRPr sz="1752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752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52">
              <a:solidFill>
                <a:schemeClr val="lt1"/>
              </a:solidFill>
            </a:endParaRPr>
          </a:p>
        </p:txBody>
      </p:sp>
      <p:sp>
        <p:nvSpPr>
          <p:cNvPr id="365" name="Google Shape;365;g3f94e90e0e6_0_470"/>
          <p:cNvSpPr/>
          <p:nvPr/>
        </p:nvSpPr>
        <p:spPr>
          <a:xfrm>
            <a:off x="608197" y="1808952"/>
            <a:ext cx="96000" cy="673500"/>
          </a:xfrm>
          <a:prstGeom prst="rect">
            <a:avLst/>
          </a:prstGeom>
          <a:solidFill>
            <a:srgbClr val="32CDD7"/>
          </a:solidFill>
          <a:ln cap="flat" cmpd="sng" w="14825">
            <a:solidFill>
              <a:srgbClr val="FF6B45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6725" lIns="106725" spcFirstLastPara="1" rIns="106725" wrap="square" tIns="106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34"/>
              <a:buFont typeface="Arial"/>
              <a:buNone/>
            </a:pPr>
            <a:r>
              <a:t/>
            </a:r>
            <a:endParaRPr b="0" i="0" sz="1634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6" name="Google Shape;366;g3f94e90e0e6_0_470"/>
          <p:cNvSpPr/>
          <p:nvPr/>
        </p:nvSpPr>
        <p:spPr>
          <a:xfrm>
            <a:off x="608200" y="3563975"/>
            <a:ext cx="96000" cy="624000"/>
          </a:xfrm>
          <a:prstGeom prst="rect">
            <a:avLst/>
          </a:prstGeom>
          <a:solidFill>
            <a:schemeClr val="accent4"/>
          </a:solidFill>
          <a:ln cap="flat" cmpd="sng" w="14825">
            <a:solidFill>
              <a:srgbClr val="FF6B45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6725" lIns="106725" spcFirstLastPara="1" rIns="106725" wrap="square" tIns="106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34"/>
              <a:buFont typeface="Arial"/>
              <a:buNone/>
            </a:pPr>
            <a:r>
              <a:t/>
            </a:r>
            <a:endParaRPr b="0" i="0" sz="1634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7" name="Google Shape;367;g3f94e90e0e6_0_470"/>
          <p:cNvSpPr/>
          <p:nvPr/>
        </p:nvSpPr>
        <p:spPr>
          <a:xfrm>
            <a:off x="605309" y="2682120"/>
            <a:ext cx="96000" cy="624000"/>
          </a:xfrm>
          <a:prstGeom prst="rect">
            <a:avLst/>
          </a:prstGeom>
          <a:solidFill>
            <a:srgbClr val="FF6B45"/>
          </a:solidFill>
          <a:ln cap="flat" cmpd="sng" w="14825">
            <a:solidFill>
              <a:srgbClr val="FF6B45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6725" lIns="106725" spcFirstLastPara="1" rIns="106725" wrap="square" tIns="106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34"/>
              <a:buFont typeface="Arial"/>
              <a:buNone/>
            </a:pPr>
            <a:r>
              <a:t/>
            </a:r>
            <a:endParaRPr b="0" i="0" sz="1634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8" name="Google Shape;368;g3f94e90e0e6_0_470"/>
          <p:cNvSpPr/>
          <p:nvPr/>
        </p:nvSpPr>
        <p:spPr>
          <a:xfrm>
            <a:off x="608197" y="4378971"/>
            <a:ext cx="96000" cy="624000"/>
          </a:xfrm>
          <a:prstGeom prst="rect">
            <a:avLst/>
          </a:prstGeom>
          <a:solidFill>
            <a:srgbClr val="7E2DFF"/>
          </a:solidFill>
          <a:ln cap="flat" cmpd="sng" w="14825">
            <a:solidFill>
              <a:srgbClr val="39C6E6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6725" lIns="106725" spcFirstLastPara="1" rIns="106725" wrap="square" tIns="106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34"/>
              <a:buFont typeface="Arial"/>
              <a:buNone/>
            </a:pPr>
            <a:r>
              <a:t/>
            </a:r>
            <a:endParaRPr b="0" i="0" sz="1634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9" name="Google Shape;369;g3f94e90e0e6_0_470"/>
          <p:cNvSpPr txBox="1"/>
          <p:nvPr/>
        </p:nvSpPr>
        <p:spPr>
          <a:xfrm>
            <a:off x="755424" y="5266350"/>
            <a:ext cx="6555600" cy="3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81675" lIns="81675" spcFirstLastPara="1" rIns="81675" wrap="square" tIns="8167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1752">
                <a:solidFill>
                  <a:schemeClr val="lt1"/>
                </a:solidFill>
              </a:rPr>
              <a:t>Provides a basis for gathering feedback and improvement.</a:t>
            </a:r>
            <a:endParaRPr sz="1752">
              <a:solidFill>
                <a:schemeClr val="lt1"/>
              </a:solidFill>
            </a:endParaRPr>
          </a:p>
        </p:txBody>
      </p:sp>
      <p:sp>
        <p:nvSpPr>
          <p:cNvPr id="370" name="Google Shape;370;g3f94e90e0e6_0_470"/>
          <p:cNvSpPr/>
          <p:nvPr/>
        </p:nvSpPr>
        <p:spPr>
          <a:xfrm>
            <a:off x="608197" y="5170671"/>
            <a:ext cx="96000" cy="624000"/>
          </a:xfrm>
          <a:prstGeom prst="rect">
            <a:avLst/>
          </a:prstGeom>
          <a:solidFill>
            <a:schemeClr val="accent6"/>
          </a:solidFill>
          <a:ln cap="flat" cmpd="sng" w="14825">
            <a:solidFill>
              <a:srgbClr val="39C6E6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6725" lIns="106725" spcFirstLastPara="1" rIns="106725" wrap="square" tIns="106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34"/>
              <a:buFont typeface="Arial"/>
              <a:buNone/>
            </a:pPr>
            <a:r>
              <a:t/>
            </a:r>
            <a:endParaRPr b="0" i="0" sz="1634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1" name="Google Shape;371;g3f94e90e0e6_0_470"/>
          <p:cNvSpPr txBox="1"/>
          <p:nvPr/>
        </p:nvSpPr>
        <p:spPr>
          <a:xfrm rot="-5400000">
            <a:off x="-764800" y="3248088"/>
            <a:ext cx="2200200" cy="3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6E7C84"/>
                </a:solidFill>
              </a:rPr>
              <a:t>Key Characteristics</a:t>
            </a:r>
            <a:endParaRPr>
              <a:solidFill>
                <a:srgbClr val="6E7C84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7F8F5"/>
        </a:solidFill>
      </p:bgPr>
    </p:bg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g3f94e90e0e6_0_502"/>
          <p:cNvSpPr/>
          <p:nvPr/>
        </p:nvSpPr>
        <p:spPr>
          <a:xfrm>
            <a:off x="411480" y="6492240"/>
            <a:ext cx="2194500" cy="16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6271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536271"/>
                </a:solidFill>
                <a:latin typeface="Arial"/>
                <a:ea typeface="Arial"/>
                <a:cs typeface="Arial"/>
                <a:sym typeface="Arial"/>
              </a:rPr>
              <a:t>#AI-Native Program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8" name="Google Shape;378;g3f94e90e0e6_0_502"/>
          <p:cNvSpPr/>
          <p:nvPr/>
        </p:nvSpPr>
        <p:spPr>
          <a:xfrm>
            <a:off x="11475720" y="6446520"/>
            <a:ext cx="365700" cy="18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6271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536271"/>
                </a:solidFill>
                <a:latin typeface="Arial"/>
                <a:ea typeface="Arial"/>
                <a:cs typeface="Arial"/>
                <a:sym typeface="Arial"/>
              </a:rPr>
              <a:t>05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" name="Google Shape;379;g3f94e90e0e6_0_502"/>
          <p:cNvSpPr txBox="1"/>
          <p:nvPr/>
        </p:nvSpPr>
        <p:spPr>
          <a:xfrm>
            <a:off x="522070" y="6491285"/>
            <a:ext cx="27432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0" lang="en-US" sz="600" u="none" cap="none" strike="noStrike">
                <a:solidFill>
                  <a:srgbClr val="788287"/>
                </a:solidFill>
                <a:latin typeface="Arial"/>
                <a:ea typeface="Arial"/>
                <a:cs typeface="Arial"/>
                <a:sym typeface="Arial"/>
              </a:rPr>
              <a:t>#AI-Native Program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" name="Google Shape;380;g3f94e90e0e6_0_502"/>
          <p:cNvSpPr txBox="1"/>
          <p:nvPr/>
        </p:nvSpPr>
        <p:spPr>
          <a:xfrm>
            <a:off x="522075" y="453244"/>
            <a:ext cx="8245200" cy="707400"/>
          </a:xfrm>
          <a:prstGeom prst="rect">
            <a:avLst/>
          </a:prstGeom>
          <a:noFill/>
          <a:ln>
            <a:noFill/>
          </a:ln>
        </p:spPr>
        <p:txBody>
          <a:bodyPr anchorCtr="0" anchor="t" bIns="42000" lIns="0" spcFirstLastPara="1" rIns="8405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1011"/>
              <a:buFont typeface="Arial"/>
              <a:buNone/>
            </a:pPr>
            <a:r>
              <a:rPr b="1" lang="en-US" sz="4320">
                <a:solidFill>
                  <a:schemeClr val="dk1"/>
                </a:solidFill>
              </a:rPr>
              <a:t>Why Prototype?</a:t>
            </a:r>
            <a:endParaRPr b="1" i="0" sz="5883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" name="Google Shape;381;g3f94e90e0e6_0_502"/>
          <p:cNvSpPr/>
          <p:nvPr/>
        </p:nvSpPr>
        <p:spPr>
          <a:xfrm>
            <a:off x="609236" y="221675"/>
            <a:ext cx="3984600" cy="23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B45"/>
              </a:buClr>
              <a:buSzPts val="827"/>
              <a:buFont typeface="Arial"/>
              <a:buNone/>
            </a:pPr>
            <a:r>
              <a:rPr b="1" lang="en-US" sz="827">
                <a:solidFill>
                  <a:srgbClr val="FF6B45"/>
                </a:solidFill>
              </a:rPr>
              <a:t>PROTOTYPING</a:t>
            </a:r>
            <a:endParaRPr b="0" i="0" sz="827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" name="Google Shape;382;g3f94e90e0e6_0_502"/>
          <p:cNvSpPr txBox="1"/>
          <p:nvPr/>
        </p:nvSpPr>
        <p:spPr>
          <a:xfrm>
            <a:off x="893987" y="5925900"/>
            <a:ext cx="10403700" cy="3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i="1" lang="en-US" sz="1500"/>
              <a:t>Prototype early, learn continuously, and let learner feedback shape AI-enabled educational solutions. </a:t>
            </a:r>
            <a:endParaRPr i="1" sz="15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i="1" sz="1500"/>
          </a:p>
        </p:txBody>
      </p:sp>
      <p:sp>
        <p:nvSpPr>
          <p:cNvPr id="383" name="Google Shape;383;g3f94e90e0e6_0_502"/>
          <p:cNvSpPr txBox="1"/>
          <p:nvPr/>
        </p:nvSpPr>
        <p:spPr>
          <a:xfrm>
            <a:off x="522075" y="1175325"/>
            <a:ext cx="9135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>
                <a:solidFill>
                  <a:srgbClr val="6E7C84"/>
                </a:solidFill>
              </a:rPr>
              <a:t>The purpose of a prototype is to learn whether it works.</a:t>
            </a:r>
            <a:endParaRPr>
              <a:solidFill>
                <a:srgbClr val="6E7C84"/>
              </a:solidFill>
            </a:endParaRPr>
          </a:p>
        </p:txBody>
      </p:sp>
      <p:sp>
        <p:nvSpPr>
          <p:cNvPr id="384" name="Google Shape;384;g3f94e90e0e6_0_502"/>
          <p:cNvSpPr/>
          <p:nvPr/>
        </p:nvSpPr>
        <p:spPr>
          <a:xfrm>
            <a:off x="522075" y="1951400"/>
            <a:ext cx="417600" cy="404400"/>
          </a:xfrm>
          <a:prstGeom prst="roundRect">
            <a:avLst>
              <a:gd fmla="val 16667" name="adj"/>
            </a:avLst>
          </a:prstGeom>
          <a:solidFill>
            <a:schemeClr val="accent5"/>
          </a:solidFill>
          <a:ln cap="flat" cmpd="sng" w="14550">
            <a:solidFill>
              <a:srgbClr val="44546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9675" lIns="139675" spcFirstLastPara="1" rIns="139675" wrap="square" tIns="1396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39"/>
          </a:p>
        </p:txBody>
      </p:sp>
      <p:sp>
        <p:nvSpPr>
          <p:cNvPr id="385" name="Google Shape;385;g3f94e90e0e6_0_502"/>
          <p:cNvSpPr/>
          <p:nvPr/>
        </p:nvSpPr>
        <p:spPr>
          <a:xfrm>
            <a:off x="522075" y="2740688"/>
            <a:ext cx="417600" cy="404400"/>
          </a:xfrm>
          <a:prstGeom prst="roundRect">
            <a:avLst>
              <a:gd fmla="val 16667" name="adj"/>
            </a:avLst>
          </a:prstGeom>
          <a:solidFill>
            <a:schemeClr val="accent4"/>
          </a:solidFill>
          <a:ln cap="flat" cmpd="sng" w="14550">
            <a:solidFill>
              <a:srgbClr val="44546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9675" lIns="139675" spcFirstLastPara="1" rIns="139675" wrap="square" tIns="1396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39"/>
          </a:p>
        </p:txBody>
      </p:sp>
      <p:sp>
        <p:nvSpPr>
          <p:cNvPr id="386" name="Google Shape;386;g3f94e90e0e6_0_502"/>
          <p:cNvSpPr/>
          <p:nvPr/>
        </p:nvSpPr>
        <p:spPr>
          <a:xfrm>
            <a:off x="522075" y="3529977"/>
            <a:ext cx="417600" cy="404400"/>
          </a:xfrm>
          <a:prstGeom prst="roundRect">
            <a:avLst>
              <a:gd fmla="val 16667" name="adj"/>
            </a:avLst>
          </a:prstGeom>
          <a:solidFill>
            <a:schemeClr val="accent2"/>
          </a:solidFill>
          <a:ln cap="flat" cmpd="sng" w="14550">
            <a:solidFill>
              <a:srgbClr val="44546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9675" lIns="139675" spcFirstLastPara="1" rIns="139675" wrap="square" tIns="1396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39"/>
          </a:p>
        </p:txBody>
      </p:sp>
      <p:sp>
        <p:nvSpPr>
          <p:cNvPr id="387" name="Google Shape;387;g3f94e90e0e6_0_502"/>
          <p:cNvSpPr/>
          <p:nvPr/>
        </p:nvSpPr>
        <p:spPr>
          <a:xfrm>
            <a:off x="522075" y="4307117"/>
            <a:ext cx="417600" cy="404400"/>
          </a:xfrm>
          <a:prstGeom prst="roundRect">
            <a:avLst>
              <a:gd fmla="val 16667" name="adj"/>
            </a:avLst>
          </a:prstGeom>
          <a:solidFill>
            <a:srgbClr val="7E37FF"/>
          </a:solidFill>
          <a:ln cap="flat" cmpd="sng" w="14550">
            <a:solidFill>
              <a:srgbClr val="44546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9675" lIns="139675" spcFirstLastPara="1" rIns="139675" wrap="square" tIns="1396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39"/>
          </a:p>
        </p:txBody>
      </p:sp>
      <p:sp>
        <p:nvSpPr>
          <p:cNvPr id="388" name="Google Shape;388;g3f94e90e0e6_0_502"/>
          <p:cNvSpPr/>
          <p:nvPr/>
        </p:nvSpPr>
        <p:spPr>
          <a:xfrm>
            <a:off x="522075" y="5096406"/>
            <a:ext cx="417600" cy="404400"/>
          </a:xfrm>
          <a:prstGeom prst="roundRect">
            <a:avLst>
              <a:gd fmla="val 16667" name="adj"/>
            </a:avLst>
          </a:prstGeom>
          <a:solidFill>
            <a:schemeClr val="accent6"/>
          </a:solidFill>
          <a:ln cap="flat" cmpd="sng" w="14550">
            <a:solidFill>
              <a:srgbClr val="44546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9675" lIns="139675" spcFirstLastPara="1" rIns="139675" wrap="square" tIns="1396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39"/>
          </a:p>
        </p:txBody>
      </p:sp>
      <p:sp>
        <p:nvSpPr>
          <p:cNvPr id="389" name="Google Shape;389;g3f94e90e0e6_0_502"/>
          <p:cNvSpPr txBox="1"/>
          <p:nvPr/>
        </p:nvSpPr>
        <p:spPr>
          <a:xfrm>
            <a:off x="1233741" y="1951415"/>
            <a:ext cx="8163600" cy="44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9450" lIns="99450" spcFirstLastPara="1" rIns="99450" wrap="square" tIns="994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</a:rPr>
              <a:t>Validate</a:t>
            </a:r>
            <a:r>
              <a:rPr lang="en-US" sz="1800">
                <a:solidFill>
                  <a:schemeClr val="dk1"/>
                </a:solidFill>
              </a:rPr>
              <a:t> AI-assisted ideas before full classroom implementation. </a:t>
            </a:r>
            <a:endParaRPr b="1" sz="1800">
              <a:solidFill>
                <a:schemeClr val="dk1"/>
              </a:solidFill>
            </a:endParaRPr>
          </a:p>
        </p:txBody>
      </p:sp>
      <p:sp>
        <p:nvSpPr>
          <p:cNvPr id="390" name="Google Shape;390;g3f94e90e0e6_0_502"/>
          <p:cNvSpPr txBox="1"/>
          <p:nvPr/>
        </p:nvSpPr>
        <p:spPr>
          <a:xfrm>
            <a:off x="1233741" y="2740687"/>
            <a:ext cx="8163600" cy="44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9450" lIns="99450" spcFirstLastPara="1" rIns="99450" wrap="square" tIns="9945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-US" sz="1800">
                <a:solidFill>
                  <a:schemeClr val="dk1"/>
                </a:solidFill>
              </a:rPr>
              <a:t>Identify</a:t>
            </a:r>
            <a:r>
              <a:rPr lang="en-US" sz="1800">
                <a:solidFill>
                  <a:schemeClr val="dk1"/>
                </a:solidFill>
              </a:rPr>
              <a:t> strengths, gaps, and opportunities through early experimentation.</a:t>
            </a:r>
            <a:endParaRPr sz="1800"/>
          </a:p>
        </p:txBody>
      </p:sp>
      <p:sp>
        <p:nvSpPr>
          <p:cNvPr id="391" name="Google Shape;391;g3f94e90e0e6_0_502"/>
          <p:cNvSpPr txBox="1"/>
          <p:nvPr/>
        </p:nvSpPr>
        <p:spPr>
          <a:xfrm>
            <a:off x="1233741" y="3507713"/>
            <a:ext cx="8163600" cy="44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9450" lIns="99450" spcFirstLastPara="1" rIns="99450" wrap="square" tIns="994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</a:rPr>
              <a:t>Gather</a:t>
            </a:r>
            <a:r>
              <a:rPr lang="en-US" sz="1800">
                <a:solidFill>
                  <a:schemeClr val="dk1"/>
                </a:solidFill>
              </a:rPr>
              <a:t> meaningful feedback from learners and stakeholders.</a:t>
            </a:r>
            <a:endParaRPr sz="1800"/>
          </a:p>
        </p:txBody>
      </p:sp>
      <p:sp>
        <p:nvSpPr>
          <p:cNvPr id="392" name="Google Shape;392;g3f94e90e0e6_0_502"/>
          <p:cNvSpPr txBox="1"/>
          <p:nvPr/>
        </p:nvSpPr>
        <p:spPr>
          <a:xfrm>
            <a:off x="1233741" y="4323389"/>
            <a:ext cx="8163600" cy="44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9450" lIns="99450" spcFirstLastPara="1" rIns="99450" wrap="square" tIns="994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</a:rPr>
              <a:t>Refine</a:t>
            </a:r>
            <a:r>
              <a:rPr lang="en-US" sz="1800">
                <a:solidFill>
                  <a:schemeClr val="dk1"/>
                </a:solidFill>
              </a:rPr>
              <a:t> solutions based on real classroom experiences.</a:t>
            </a:r>
            <a:endParaRPr b="1" sz="1800">
              <a:solidFill>
                <a:schemeClr val="dk1"/>
              </a:solidFill>
            </a:endParaRPr>
          </a:p>
        </p:txBody>
      </p:sp>
      <p:sp>
        <p:nvSpPr>
          <p:cNvPr id="393" name="Google Shape;393;g3f94e90e0e6_0_502"/>
          <p:cNvSpPr txBox="1"/>
          <p:nvPr/>
        </p:nvSpPr>
        <p:spPr>
          <a:xfrm>
            <a:off x="1233741" y="5074274"/>
            <a:ext cx="8163600" cy="44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9450" lIns="99450" spcFirstLastPara="1" rIns="99450" wrap="square" tIns="9945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-US" sz="1800">
                <a:solidFill>
                  <a:schemeClr val="dk1"/>
                </a:solidFill>
              </a:rPr>
              <a:t>Build</a:t>
            </a:r>
            <a:r>
              <a:rPr lang="en-US" sz="1800">
                <a:solidFill>
                  <a:schemeClr val="dk1"/>
                </a:solidFill>
              </a:rPr>
              <a:t> confidence through continuous iteration and improvement.</a:t>
            </a:r>
            <a:endParaRPr b="1" sz="1800">
              <a:solidFill>
                <a:schemeClr val="dk1"/>
              </a:solidFill>
            </a:endParaRPr>
          </a:p>
        </p:txBody>
      </p:sp>
      <p:pic>
        <p:nvPicPr>
          <p:cNvPr id="394" name="Google Shape;394;g3f94e90e0e6_0_502" title="18135583.png"/>
          <p:cNvPicPr preferRelativeResize="0"/>
          <p:nvPr/>
        </p:nvPicPr>
        <p:blipFill rotWithShape="1">
          <a:blip r:embed="rId3">
            <a:alphaModFix/>
          </a:blip>
          <a:srcRect b="6205" l="0" r="0" t="5650"/>
          <a:stretch/>
        </p:blipFill>
        <p:spPr>
          <a:xfrm>
            <a:off x="9159649" y="2408250"/>
            <a:ext cx="2316076" cy="20415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g3f94e90e0e6_0_577"/>
          <p:cNvSpPr/>
          <p:nvPr/>
        </p:nvSpPr>
        <p:spPr>
          <a:xfrm>
            <a:off x="9419800" y="3499050"/>
            <a:ext cx="1617900" cy="360600"/>
          </a:xfrm>
          <a:prstGeom prst="roundRect">
            <a:avLst>
              <a:gd fmla="val 16667" name="adj"/>
            </a:avLst>
          </a:prstGeom>
          <a:solidFill>
            <a:schemeClr val="accent5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1" name="Google Shape;401;g3f94e90e0e6_0_577"/>
          <p:cNvSpPr/>
          <p:nvPr/>
        </p:nvSpPr>
        <p:spPr>
          <a:xfrm>
            <a:off x="6312000" y="3499050"/>
            <a:ext cx="2414700" cy="360600"/>
          </a:xfrm>
          <a:prstGeom prst="roundRect">
            <a:avLst>
              <a:gd fmla="val 16667" name="adj"/>
            </a:avLst>
          </a:prstGeom>
          <a:solidFill>
            <a:schemeClr val="accent6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2" name="Google Shape;402;g3f94e90e0e6_0_577"/>
          <p:cNvSpPr/>
          <p:nvPr/>
        </p:nvSpPr>
        <p:spPr>
          <a:xfrm>
            <a:off x="3193725" y="3542000"/>
            <a:ext cx="2004000" cy="360600"/>
          </a:xfrm>
          <a:prstGeom prst="roundRect">
            <a:avLst>
              <a:gd fmla="val 16667" name="adj"/>
            </a:avLst>
          </a:prstGeom>
          <a:solidFill>
            <a:schemeClr val="accen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3" name="Google Shape;403;g3f94e90e0e6_0_577"/>
          <p:cNvSpPr/>
          <p:nvPr/>
        </p:nvSpPr>
        <p:spPr>
          <a:xfrm>
            <a:off x="720950" y="3542000"/>
            <a:ext cx="1617900" cy="360600"/>
          </a:xfrm>
          <a:prstGeom prst="roundRect">
            <a:avLst>
              <a:gd fmla="val 16667" name="adj"/>
            </a:avLst>
          </a:prstGeom>
          <a:solidFill>
            <a:schemeClr val="accent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4" name="Google Shape;404;g3f94e90e0e6_0_577"/>
          <p:cNvSpPr/>
          <p:nvPr/>
        </p:nvSpPr>
        <p:spPr>
          <a:xfrm>
            <a:off x="594360" y="215398"/>
            <a:ext cx="42063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B45"/>
              </a:buClr>
              <a:buSzPts val="900"/>
              <a:buFont typeface="Arial"/>
              <a:buNone/>
            </a:pPr>
            <a:r>
              <a:rPr b="1" lang="en-US" sz="900">
                <a:solidFill>
                  <a:srgbClr val="FF6B45"/>
                </a:solidFill>
              </a:rPr>
              <a:t>PROTOTYPING</a:t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5" name="Google Shape;405;g3f94e90e0e6_0_577"/>
          <p:cNvSpPr/>
          <p:nvPr/>
        </p:nvSpPr>
        <p:spPr>
          <a:xfrm>
            <a:off x="594350" y="444000"/>
            <a:ext cx="7955400" cy="74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3000"/>
              <a:buFont typeface="Arial"/>
              <a:buNone/>
            </a:pPr>
            <a:r>
              <a:rPr b="1" lang="en-US" sz="4300">
                <a:solidFill>
                  <a:srgbClr val="111827"/>
                </a:solidFill>
              </a:rPr>
              <a:t>How to Prototype?</a:t>
            </a:r>
            <a:endParaRPr b="0" i="0" sz="4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6" name="Google Shape;406;g3f94e90e0e6_0_577"/>
          <p:cNvSpPr/>
          <p:nvPr/>
        </p:nvSpPr>
        <p:spPr>
          <a:xfrm>
            <a:off x="594348" y="1182125"/>
            <a:ext cx="10627800" cy="41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6271"/>
              </a:buClr>
              <a:buSzPts val="1400"/>
              <a:buFont typeface="Arial"/>
              <a:buNone/>
            </a:pPr>
            <a:r>
              <a:rPr lang="en-US">
                <a:solidFill>
                  <a:srgbClr val="536271"/>
                </a:solidFill>
              </a:rPr>
              <a:t>A prototype just needs to be good enough to learn from and does not have to be perfect.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7" name="Google Shape;407;g3f94e90e0e6_0_577"/>
          <p:cNvSpPr/>
          <p:nvPr/>
        </p:nvSpPr>
        <p:spPr>
          <a:xfrm>
            <a:off x="411480" y="6492240"/>
            <a:ext cx="2194500" cy="16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6271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536271"/>
                </a:solidFill>
                <a:latin typeface="Arial"/>
                <a:ea typeface="Arial"/>
                <a:cs typeface="Arial"/>
                <a:sym typeface="Arial"/>
              </a:rPr>
              <a:t>#AI-Native Program</a:t>
            </a:r>
            <a:endParaRPr b="0" i="0" sz="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8" name="Google Shape;408;g3f94e90e0e6_0_577"/>
          <p:cNvSpPr/>
          <p:nvPr/>
        </p:nvSpPr>
        <p:spPr>
          <a:xfrm>
            <a:off x="11475720" y="6446520"/>
            <a:ext cx="365700" cy="18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6271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536271"/>
                </a:solidFill>
                <a:latin typeface="Arial"/>
                <a:ea typeface="Arial"/>
                <a:cs typeface="Arial"/>
                <a:sym typeface="Arial"/>
              </a:rPr>
              <a:t>09</a:t>
            </a:r>
            <a:endParaRPr b="0" i="0" sz="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09" name="Google Shape;409;g3f94e90e0e6_0_577"/>
          <p:cNvCxnSpPr/>
          <p:nvPr/>
        </p:nvCxnSpPr>
        <p:spPr>
          <a:xfrm>
            <a:off x="411480" y="6382512"/>
            <a:ext cx="11338500" cy="0"/>
          </a:xfrm>
          <a:prstGeom prst="straightConnector1">
            <a:avLst/>
          </a:prstGeom>
          <a:noFill/>
          <a:ln cap="flat" cmpd="sng" w="9525">
            <a:solidFill>
              <a:srgbClr val="D0D7DE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10" name="Google Shape;410;g3f94e90e0e6_0_577"/>
          <p:cNvSpPr txBox="1"/>
          <p:nvPr/>
        </p:nvSpPr>
        <p:spPr>
          <a:xfrm>
            <a:off x="1553575" y="5829725"/>
            <a:ext cx="9054300" cy="3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500"/>
              <a:t>Build small, test early, learn continuously, and let feedback, not assumptions, shape your final solution.</a:t>
            </a:r>
            <a:endParaRPr i="1" sz="1500"/>
          </a:p>
        </p:txBody>
      </p:sp>
      <p:pic>
        <p:nvPicPr>
          <p:cNvPr id="411" name="Google Shape;411;g3f94e90e0e6_0_577" title="5024802-200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0925" y="1820200"/>
            <a:ext cx="1905000" cy="190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2" name="Google Shape;412;g3f94e90e0e6_0_577" title="1000_F_278756270_TMhKwfXU0D6u0daMUtJQKJ03MaQaDWfX-removebg-preview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39825" y="2113888"/>
            <a:ext cx="1317625" cy="1317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3" name="Google Shape;413;g3f94e90e0e6_0_577" title="3889548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869825" y="2113900"/>
            <a:ext cx="1317626" cy="1317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14" name="Google Shape;414;g3f94e90e0e6_0_577" title="2773439-200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502388" y="2046349"/>
            <a:ext cx="1452700" cy="1452700"/>
          </a:xfrm>
          <a:prstGeom prst="rect">
            <a:avLst/>
          </a:prstGeom>
          <a:noFill/>
          <a:ln>
            <a:noFill/>
          </a:ln>
        </p:spPr>
      </p:pic>
      <p:sp>
        <p:nvSpPr>
          <p:cNvPr id="415" name="Google Shape;415;g3f94e90e0e6_0_577"/>
          <p:cNvSpPr txBox="1"/>
          <p:nvPr/>
        </p:nvSpPr>
        <p:spPr>
          <a:xfrm>
            <a:off x="704475" y="3541988"/>
            <a:ext cx="1617900" cy="3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KEEP IT SIMPLE</a:t>
            </a:r>
            <a:endParaRPr b="1"/>
          </a:p>
        </p:txBody>
      </p:sp>
      <p:sp>
        <p:nvSpPr>
          <p:cNvPr id="416" name="Google Shape;416;g3f94e90e0e6_0_577"/>
          <p:cNvSpPr txBox="1"/>
          <p:nvPr/>
        </p:nvSpPr>
        <p:spPr>
          <a:xfrm>
            <a:off x="3130563" y="3541988"/>
            <a:ext cx="2130300" cy="3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BUILD FOR THE USER</a:t>
            </a:r>
            <a:endParaRPr b="1"/>
          </a:p>
        </p:txBody>
      </p:sp>
      <p:sp>
        <p:nvSpPr>
          <p:cNvPr id="417" name="Google Shape;417;g3f94e90e0e6_0_577"/>
          <p:cNvSpPr txBox="1"/>
          <p:nvPr/>
        </p:nvSpPr>
        <p:spPr>
          <a:xfrm>
            <a:off x="6280938" y="3499050"/>
            <a:ext cx="2495400" cy="3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TEST ONE IDEA AT A TIME</a:t>
            </a:r>
            <a:endParaRPr b="1"/>
          </a:p>
        </p:txBody>
      </p:sp>
      <p:sp>
        <p:nvSpPr>
          <p:cNvPr id="418" name="Google Shape;418;g3f94e90e0e6_0_577"/>
          <p:cNvSpPr txBox="1"/>
          <p:nvPr/>
        </p:nvSpPr>
        <p:spPr>
          <a:xfrm>
            <a:off x="8981038" y="3499050"/>
            <a:ext cx="2495400" cy="3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ITERATE QUICKLY</a:t>
            </a:r>
            <a:endParaRPr b="1"/>
          </a:p>
        </p:txBody>
      </p:sp>
      <p:sp>
        <p:nvSpPr>
          <p:cNvPr id="419" name="Google Shape;419;g3f94e90e0e6_0_577"/>
          <p:cNvSpPr txBox="1"/>
          <p:nvPr/>
        </p:nvSpPr>
        <p:spPr>
          <a:xfrm>
            <a:off x="327300" y="3941100"/>
            <a:ext cx="2328300" cy="12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Build the simplest version of your idea.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Focus only on the core concept.</a:t>
            </a:r>
            <a:endParaRPr/>
          </a:p>
        </p:txBody>
      </p:sp>
      <p:sp>
        <p:nvSpPr>
          <p:cNvPr id="420" name="Google Shape;420;g3f94e90e0e6_0_577"/>
          <p:cNvSpPr txBox="1"/>
          <p:nvPr/>
        </p:nvSpPr>
        <p:spPr>
          <a:xfrm>
            <a:off x="2765475" y="3950825"/>
            <a:ext cx="2634600" cy="104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Design with the learner's needs in mind.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Keep the prototype relevant to the problem.</a:t>
            </a:r>
            <a:endParaRPr/>
          </a:p>
        </p:txBody>
      </p:sp>
      <p:sp>
        <p:nvSpPr>
          <p:cNvPr id="421" name="Google Shape;421;g3f94e90e0e6_0_577"/>
          <p:cNvSpPr txBox="1"/>
          <p:nvPr/>
        </p:nvSpPr>
        <p:spPr>
          <a:xfrm>
            <a:off x="6004175" y="3902588"/>
            <a:ext cx="2634600" cy="104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Decide what you want to validate.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Avoid testing multiple assumptions together.</a:t>
            </a:r>
            <a:endParaRPr/>
          </a:p>
        </p:txBody>
      </p:sp>
      <p:sp>
        <p:nvSpPr>
          <p:cNvPr id="422" name="Google Shape;422;g3f94e90e0e6_0_577"/>
          <p:cNvSpPr txBox="1"/>
          <p:nvPr/>
        </p:nvSpPr>
        <p:spPr>
          <a:xfrm>
            <a:off x="9053700" y="3902600"/>
            <a:ext cx="2811000" cy="104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/>
              <a:t>Gather feedback, improve, and repeat.</a:t>
            </a:r>
            <a:endParaRPr/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/>
              <a:t>Refine the prototype based on what you learn.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g3f13de36e37_0_0"/>
          <p:cNvSpPr txBox="1"/>
          <p:nvPr/>
        </p:nvSpPr>
        <p:spPr>
          <a:xfrm>
            <a:off x="502920" y="6537960"/>
            <a:ext cx="27432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0" lang="en-US" sz="600" u="none" cap="none" strike="noStrike">
                <a:solidFill>
                  <a:srgbClr val="96A0A5"/>
                </a:solidFill>
                <a:latin typeface="Arial"/>
                <a:ea typeface="Arial"/>
                <a:cs typeface="Arial"/>
                <a:sym typeface="Arial"/>
              </a:rPr>
              <a:t>#AI-Native Program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g3f13de36e37_0_0"/>
          <p:cNvSpPr txBox="1"/>
          <p:nvPr/>
        </p:nvSpPr>
        <p:spPr>
          <a:xfrm>
            <a:off x="502925" y="444500"/>
            <a:ext cx="10541400" cy="133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3900">
                <a:solidFill>
                  <a:schemeClr val="dk1"/>
                </a:solidFill>
              </a:rPr>
              <a:t>Why #AI-Native Educators Need to be Design Thinkers </a:t>
            </a:r>
            <a:endParaRPr b="1" i="0" sz="3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27;g3f13de36e37_0_0"/>
          <p:cNvSpPr/>
          <p:nvPr/>
        </p:nvSpPr>
        <p:spPr>
          <a:xfrm>
            <a:off x="385950" y="2308300"/>
            <a:ext cx="8067000" cy="17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73150" lIns="109725" spcFirstLastPara="1" rIns="109725" wrap="square" tIns="731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lang="en-US" sz="2400">
                <a:solidFill>
                  <a:schemeClr val="dk1"/>
                </a:solidFill>
              </a:rPr>
              <a:t>Great educators don't start </a:t>
            </a:r>
            <a:endParaRPr b="1" sz="24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lang="en-US" sz="2400">
                <a:solidFill>
                  <a:schemeClr val="dk1"/>
                </a:solidFill>
              </a:rPr>
              <a:t>with technology; </a:t>
            </a:r>
            <a:endParaRPr b="1" sz="24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lang="en-US" sz="2400">
                <a:solidFill>
                  <a:schemeClr val="dk1"/>
                </a:solidFill>
              </a:rPr>
              <a:t>they start with people and </a:t>
            </a:r>
            <a:endParaRPr b="1" sz="24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lang="en-US" sz="2400">
                <a:solidFill>
                  <a:schemeClr val="dk1"/>
                </a:solidFill>
              </a:rPr>
              <a:t>the problems that matter. 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28;g3f13de36e37_0_0"/>
          <p:cNvSpPr/>
          <p:nvPr/>
        </p:nvSpPr>
        <p:spPr>
          <a:xfrm>
            <a:off x="11475720" y="6446520"/>
            <a:ext cx="365700" cy="18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6271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536271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9;g3f13de36e37_0_0"/>
          <p:cNvSpPr/>
          <p:nvPr/>
        </p:nvSpPr>
        <p:spPr>
          <a:xfrm>
            <a:off x="594360" y="215898"/>
            <a:ext cx="42063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B45"/>
              </a:buClr>
              <a:buSzPts val="900"/>
              <a:buFont typeface="Arial"/>
              <a:buNone/>
            </a:pPr>
            <a:r>
              <a:rPr b="1" i="0" lang="en-US" sz="900" u="none" cap="none" strike="noStrike">
                <a:solidFill>
                  <a:srgbClr val="FF6B45"/>
                </a:solidFill>
                <a:latin typeface="Arial"/>
                <a:ea typeface="Arial"/>
                <a:cs typeface="Arial"/>
                <a:sym typeface="Arial"/>
              </a:rPr>
              <a:t>WHY AI NATIVE PROGRAM?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62C44"/>
        </a:solidFill>
      </p:bgPr>
    </p:bg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3f94e90e0e6_0_624"/>
          <p:cNvSpPr txBox="1"/>
          <p:nvPr/>
        </p:nvSpPr>
        <p:spPr>
          <a:xfrm>
            <a:off x="502920" y="6537960"/>
            <a:ext cx="27432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0" lang="en-US" sz="600" u="none" cap="none" strike="noStrike">
                <a:solidFill>
                  <a:srgbClr val="788287"/>
                </a:solidFill>
                <a:latin typeface="Arial"/>
                <a:ea typeface="Arial"/>
                <a:cs typeface="Arial"/>
                <a:sym typeface="Arial"/>
              </a:rPr>
              <a:t>#AI-Native Program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" name="Google Shape;429;g3f94e90e0e6_0_624"/>
          <p:cNvSpPr/>
          <p:nvPr/>
        </p:nvSpPr>
        <p:spPr>
          <a:xfrm>
            <a:off x="11475720" y="6446520"/>
            <a:ext cx="365700" cy="18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6271"/>
              </a:buClr>
              <a:buSzPts val="800"/>
              <a:buFont typeface="Arial"/>
              <a:buNone/>
            </a:pPr>
            <a:r>
              <a:rPr lang="en-US" sz="800">
                <a:solidFill>
                  <a:srgbClr val="536271"/>
                </a:solidFill>
              </a:rPr>
              <a:t>11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" name="Google Shape;430;g3f94e90e0e6_0_624"/>
          <p:cNvSpPr txBox="1"/>
          <p:nvPr/>
        </p:nvSpPr>
        <p:spPr>
          <a:xfrm>
            <a:off x="516200" y="444500"/>
            <a:ext cx="87039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4700">
                <a:solidFill>
                  <a:schemeClr val="lt1"/>
                </a:solidFill>
              </a:rPr>
              <a:t>Step 5: Testing</a:t>
            </a:r>
            <a:endParaRPr b="1" i="0" sz="6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" name="Google Shape;431;g3f94e90e0e6_0_624"/>
          <p:cNvSpPr/>
          <p:nvPr/>
        </p:nvSpPr>
        <p:spPr>
          <a:xfrm>
            <a:off x="608210" y="215898"/>
            <a:ext cx="42063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B45"/>
              </a:buClr>
              <a:buSzPts val="900"/>
              <a:buFont typeface="Arial"/>
              <a:buNone/>
            </a:pPr>
            <a:r>
              <a:rPr b="1" lang="en-US" sz="900">
                <a:solidFill>
                  <a:srgbClr val="FF6B45"/>
                </a:solidFill>
              </a:rPr>
              <a:t>TESTING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" name="Google Shape;432;g3f94e90e0e6_0_624"/>
          <p:cNvSpPr txBox="1"/>
          <p:nvPr/>
        </p:nvSpPr>
        <p:spPr>
          <a:xfrm>
            <a:off x="502925" y="1204575"/>
            <a:ext cx="11038800" cy="40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lt1"/>
                </a:solidFill>
              </a:rPr>
              <a:t>A solution is only effective when it works for the people it is designed to serve.</a:t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433" name="Google Shape;433;g3f94e90e0e6_0_624"/>
          <p:cNvSpPr txBox="1"/>
          <p:nvPr/>
        </p:nvSpPr>
        <p:spPr>
          <a:xfrm>
            <a:off x="8765225" y="1766788"/>
            <a:ext cx="2557200" cy="46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9050" lIns="99050" spcFirstLastPara="1" rIns="99050" wrap="square" tIns="990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42">
                <a:solidFill>
                  <a:schemeClr val="lt1"/>
                </a:solidFill>
              </a:rPr>
              <a:t>What is Testing?</a:t>
            </a:r>
            <a:endParaRPr b="1" sz="1842">
              <a:solidFill>
                <a:schemeClr val="lt1"/>
              </a:solidFill>
            </a:endParaRPr>
          </a:p>
        </p:txBody>
      </p:sp>
      <p:sp>
        <p:nvSpPr>
          <p:cNvPr id="434" name="Google Shape;434;g3f94e90e0e6_0_624"/>
          <p:cNvSpPr txBox="1"/>
          <p:nvPr/>
        </p:nvSpPr>
        <p:spPr>
          <a:xfrm>
            <a:off x="755450" y="1984825"/>
            <a:ext cx="7172400" cy="3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81675" lIns="81675" spcFirstLastPara="1" rIns="81675" wrap="square" tIns="816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</a:rPr>
              <a:t>Implement</a:t>
            </a:r>
            <a:r>
              <a:rPr lang="en-US" sz="1800">
                <a:solidFill>
                  <a:schemeClr val="lt1"/>
                </a:solidFill>
              </a:rPr>
              <a:t> the learning activity with students in a real classroom. </a:t>
            </a:r>
            <a:endParaRPr sz="18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435" name="Google Shape;435;g3f94e90e0e6_0_624"/>
          <p:cNvSpPr txBox="1"/>
          <p:nvPr/>
        </p:nvSpPr>
        <p:spPr>
          <a:xfrm>
            <a:off x="782075" y="3686100"/>
            <a:ext cx="5822100" cy="3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81675" lIns="81675" spcFirstLastPara="1" rIns="81675" wrap="square" tIns="8167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</a:rPr>
              <a:t>Collect</a:t>
            </a:r>
            <a:r>
              <a:rPr lang="en-US" sz="1800">
                <a:solidFill>
                  <a:schemeClr val="lt1"/>
                </a:solidFill>
              </a:rPr>
              <a:t> feedback from students and other stakeholders. </a:t>
            </a:r>
            <a:endParaRPr sz="18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436" name="Google Shape;436;g3f94e90e0e6_0_624"/>
          <p:cNvSpPr txBox="1"/>
          <p:nvPr/>
        </p:nvSpPr>
        <p:spPr>
          <a:xfrm>
            <a:off x="755424" y="4474650"/>
            <a:ext cx="7035300" cy="3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81675" lIns="81675" spcFirstLastPara="1" rIns="81675" wrap="square" tIns="8167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</a:rPr>
              <a:t>Evaluate</a:t>
            </a:r>
            <a:r>
              <a:rPr lang="en-US" sz="1800">
                <a:solidFill>
                  <a:schemeClr val="lt1"/>
                </a:solidFill>
              </a:rPr>
              <a:t> what worked well and what needs improvement. </a:t>
            </a:r>
            <a:endParaRPr sz="2452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752">
              <a:solidFill>
                <a:schemeClr val="lt1"/>
              </a:solidFill>
            </a:endParaRPr>
          </a:p>
        </p:txBody>
      </p:sp>
      <p:sp>
        <p:nvSpPr>
          <p:cNvPr id="437" name="Google Shape;437;g3f94e90e0e6_0_624"/>
          <p:cNvSpPr/>
          <p:nvPr/>
        </p:nvSpPr>
        <p:spPr>
          <a:xfrm>
            <a:off x="8846525" y="2283513"/>
            <a:ext cx="2557200" cy="2807700"/>
          </a:xfrm>
          <a:prstGeom prst="roundRect">
            <a:avLst>
              <a:gd fmla="val 16667" name="adj"/>
            </a:avLst>
          </a:prstGeom>
          <a:solidFill>
            <a:srgbClr val="3D85C6"/>
          </a:solidFill>
          <a:ln cap="flat" cmpd="sng" w="11700">
            <a:solidFill>
              <a:srgbClr val="3D85C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2800" lIns="112800" spcFirstLastPara="1" rIns="112800" wrap="square" tIns="1128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28"/>
          </a:p>
        </p:txBody>
      </p:sp>
      <p:sp>
        <p:nvSpPr>
          <p:cNvPr id="438" name="Google Shape;438;g3f94e90e0e6_0_624"/>
          <p:cNvSpPr txBox="1"/>
          <p:nvPr/>
        </p:nvSpPr>
        <p:spPr>
          <a:xfrm>
            <a:off x="8901425" y="2325962"/>
            <a:ext cx="2366100" cy="24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112800" lIns="112800" spcFirstLastPara="1" rIns="112800" wrap="square" tIns="112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chemeClr val="lt1"/>
                </a:solidFill>
              </a:rPr>
              <a:t>Testing is the process of implementing AI-supported learning experiences, collecting evidence from the classroom, and refining them based on student feedback and outcomes. </a:t>
            </a:r>
            <a:endParaRPr sz="2250">
              <a:solidFill>
                <a:schemeClr val="lt1"/>
              </a:solidFill>
            </a:endParaRPr>
          </a:p>
        </p:txBody>
      </p:sp>
      <p:sp>
        <p:nvSpPr>
          <p:cNvPr id="439" name="Google Shape;439;g3f94e90e0e6_0_624"/>
          <p:cNvSpPr txBox="1"/>
          <p:nvPr/>
        </p:nvSpPr>
        <p:spPr>
          <a:xfrm>
            <a:off x="2160275" y="5962375"/>
            <a:ext cx="8282700" cy="30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381000" marR="381000" rtl="0" algn="ctr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-US" sz="1100">
                <a:solidFill>
                  <a:schemeClr val="lt1"/>
                </a:solidFill>
              </a:rPr>
              <a:t>The true measure of any learning design is how students experience it in the classroom. </a:t>
            </a:r>
            <a:endParaRPr i="1" sz="1100">
              <a:solidFill>
                <a:schemeClr val="lt1"/>
              </a:solidFill>
            </a:endParaRPr>
          </a:p>
          <a:p>
            <a:pPr indent="0" lvl="0" marL="381000" marR="381000" rtl="0" algn="ctr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i="1" sz="1200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i="1" sz="1500">
              <a:solidFill>
                <a:schemeClr val="lt1"/>
              </a:solidFill>
            </a:endParaRPr>
          </a:p>
        </p:txBody>
      </p:sp>
      <p:sp>
        <p:nvSpPr>
          <p:cNvPr id="440" name="Google Shape;440;g3f94e90e0e6_0_624"/>
          <p:cNvSpPr txBox="1"/>
          <p:nvPr/>
        </p:nvSpPr>
        <p:spPr>
          <a:xfrm>
            <a:off x="752522" y="2806425"/>
            <a:ext cx="7439100" cy="3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81675" lIns="81675" spcFirstLastPara="1" rIns="81675" wrap="square" tIns="8167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</a:rPr>
              <a:t>Observe</a:t>
            </a:r>
            <a:r>
              <a:rPr lang="en-US" sz="1800">
                <a:solidFill>
                  <a:schemeClr val="lt1"/>
                </a:solidFill>
              </a:rPr>
              <a:t> student engagement, participation, and learning outcomes.</a:t>
            </a:r>
            <a:endParaRPr b="1" sz="18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441" name="Google Shape;441;g3f94e90e0e6_0_624"/>
          <p:cNvSpPr/>
          <p:nvPr/>
        </p:nvSpPr>
        <p:spPr>
          <a:xfrm>
            <a:off x="608197" y="1808952"/>
            <a:ext cx="96000" cy="673500"/>
          </a:xfrm>
          <a:prstGeom prst="rect">
            <a:avLst/>
          </a:prstGeom>
          <a:solidFill>
            <a:srgbClr val="32CDD7"/>
          </a:solidFill>
          <a:ln cap="flat" cmpd="sng" w="14825">
            <a:solidFill>
              <a:srgbClr val="FF6B45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6725" lIns="106725" spcFirstLastPara="1" rIns="106725" wrap="square" tIns="106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34"/>
              <a:buFont typeface="Arial"/>
              <a:buNone/>
            </a:pPr>
            <a:r>
              <a:t/>
            </a:r>
            <a:endParaRPr b="0" i="0" sz="1634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2" name="Google Shape;442;g3f94e90e0e6_0_624"/>
          <p:cNvSpPr/>
          <p:nvPr/>
        </p:nvSpPr>
        <p:spPr>
          <a:xfrm>
            <a:off x="608200" y="3563975"/>
            <a:ext cx="96000" cy="624000"/>
          </a:xfrm>
          <a:prstGeom prst="rect">
            <a:avLst/>
          </a:prstGeom>
          <a:solidFill>
            <a:schemeClr val="accent4"/>
          </a:solidFill>
          <a:ln cap="flat" cmpd="sng" w="14825">
            <a:solidFill>
              <a:srgbClr val="FF6B45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6725" lIns="106725" spcFirstLastPara="1" rIns="106725" wrap="square" tIns="106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34"/>
              <a:buFont typeface="Arial"/>
              <a:buNone/>
            </a:pPr>
            <a:r>
              <a:t/>
            </a:r>
            <a:endParaRPr b="0" i="0" sz="1634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3" name="Google Shape;443;g3f94e90e0e6_0_624"/>
          <p:cNvSpPr/>
          <p:nvPr/>
        </p:nvSpPr>
        <p:spPr>
          <a:xfrm>
            <a:off x="605309" y="2682120"/>
            <a:ext cx="96000" cy="624000"/>
          </a:xfrm>
          <a:prstGeom prst="rect">
            <a:avLst/>
          </a:prstGeom>
          <a:solidFill>
            <a:srgbClr val="FF6B45"/>
          </a:solidFill>
          <a:ln cap="flat" cmpd="sng" w="14825">
            <a:solidFill>
              <a:srgbClr val="FF6B45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6725" lIns="106725" spcFirstLastPara="1" rIns="106725" wrap="square" tIns="106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34"/>
              <a:buFont typeface="Arial"/>
              <a:buNone/>
            </a:pPr>
            <a:r>
              <a:t/>
            </a:r>
            <a:endParaRPr b="0" i="0" sz="1634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4" name="Google Shape;444;g3f94e90e0e6_0_624"/>
          <p:cNvSpPr/>
          <p:nvPr/>
        </p:nvSpPr>
        <p:spPr>
          <a:xfrm>
            <a:off x="608197" y="4378971"/>
            <a:ext cx="96000" cy="624000"/>
          </a:xfrm>
          <a:prstGeom prst="rect">
            <a:avLst/>
          </a:prstGeom>
          <a:solidFill>
            <a:srgbClr val="7E2DFF"/>
          </a:solidFill>
          <a:ln cap="flat" cmpd="sng" w="14825">
            <a:solidFill>
              <a:srgbClr val="39C6E6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6725" lIns="106725" spcFirstLastPara="1" rIns="106725" wrap="square" tIns="106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34"/>
              <a:buFont typeface="Arial"/>
              <a:buNone/>
            </a:pPr>
            <a:r>
              <a:t/>
            </a:r>
            <a:endParaRPr b="0" i="0" sz="1634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5" name="Google Shape;445;g3f94e90e0e6_0_624"/>
          <p:cNvSpPr txBox="1"/>
          <p:nvPr/>
        </p:nvSpPr>
        <p:spPr>
          <a:xfrm>
            <a:off x="755425" y="5266350"/>
            <a:ext cx="7551300" cy="3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81675" lIns="81675" spcFirstLastPara="1" rIns="81675" wrap="square" tIns="8167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-US" sz="1800">
                <a:solidFill>
                  <a:schemeClr val="lt1"/>
                </a:solidFill>
              </a:rPr>
              <a:t>Refine</a:t>
            </a:r>
            <a:r>
              <a:rPr lang="en-US" sz="1800">
                <a:solidFill>
                  <a:schemeClr val="lt1"/>
                </a:solidFill>
              </a:rPr>
              <a:t> the learning experience based on evidence and feedback. </a:t>
            </a:r>
            <a:endParaRPr sz="2452">
              <a:solidFill>
                <a:schemeClr val="lt1"/>
              </a:solidFill>
            </a:endParaRPr>
          </a:p>
        </p:txBody>
      </p:sp>
      <p:sp>
        <p:nvSpPr>
          <p:cNvPr id="446" name="Google Shape;446;g3f94e90e0e6_0_624"/>
          <p:cNvSpPr/>
          <p:nvPr/>
        </p:nvSpPr>
        <p:spPr>
          <a:xfrm>
            <a:off x="608197" y="5170671"/>
            <a:ext cx="96000" cy="624000"/>
          </a:xfrm>
          <a:prstGeom prst="rect">
            <a:avLst/>
          </a:prstGeom>
          <a:solidFill>
            <a:schemeClr val="accent6"/>
          </a:solidFill>
          <a:ln cap="flat" cmpd="sng" w="14825">
            <a:solidFill>
              <a:srgbClr val="39C6E6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6725" lIns="106725" spcFirstLastPara="1" rIns="106725" wrap="square" tIns="106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34"/>
              <a:buFont typeface="Arial"/>
              <a:buNone/>
            </a:pPr>
            <a:r>
              <a:t/>
            </a:r>
            <a:endParaRPr b="0" i="0" sz="1634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7" name="Google Shape;447;g3f94e90e0e6_0_624"/>
          <p:cNvSpPr txBox="1"/>
          <p:nvPr/>
        </p:nvSpPr>
        <p:spPr>
          <a:xfrm rot="-5400000">
            <a:off x="-764800" y="3248088"/>
            <a:ext cx="2200200" cy="3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6E7C84"/>
                </a:solidFill>
              </a:rPr>
              <a:t>Key Characteristics</a:t>
            </a:r>
            <a:endParaRPr>
              <a:solidFill>
                <a:srgbClr val="6E7C84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7F8F5"/>
        </a:solidFill>
      </p:bgPr>
    </p:bg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g3f94e90e0e6_0_662"/>
          <p:cNvSpPr/>
          <p:nvPr/>
        </p:nvSpPr>
        <p:spPr>
          <a:xfrm>
            <a:off x="411480" y="6492240"/>
            <a:ext cx="2194500" cy="16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6271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536271"/>
                </a:solidFill>
                <a:latin typeface="Arial"/>
                <a:ea typeface="Arial"/>
                <a:cs typeface="Arial"/>
                <a:sym typeface="Arial"/>
              </a:rPr>
              <a:t>#AI-Native Program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4" name="Google Shape;454;g3f94e90e0e6_0_662"/>
          <p:cNvSpPr/>
          <p:nvPr/>
        </p:nvSpPr>
        <p:spPr>
          <a:xfrm>
            <a:off x="11475720" y="6446520"/>
            <a:ext cx="365700" cy="18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6271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536271"/>
                </a:solidFill>
                <a:latin typeface="Arial"/>
                <a:ea typeface="Arial"/>
                <a:cs typeface="Arial"/>
                <a:sym typeface="Arial"/>
              </a:rPr>
              <a:t>05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5" name="Google Shape;455;g3f94e90e0e6_0_662"/>
          <p:cNvSpPr txBox="1"/>
          <p:nvPr/>
        </p:nvSpPr>
        <p:spPr>
          <a:xfrm>
            <a:off x="522070" y="6491285"/>
            <a:ext cx="27432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0" lang="en-US" sz="600" u="none" cap="none" strike="noStrike">
                <a:solidFill>
                  <a:srgbClr val="788287"/>
                </a:solidFill>
                <a:latin typeface="Arial"/>
                <a:ea typeface="Arial"/>
                <a:cs typeface="Arial"/>
                <a:sym typeface="Arial"/>
              </a:rPr>
              <a:t>#AI-Native Program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6" name="Google Shape;456;g3f94e90e0e6_0_662"/>
          <p:cNvSpPr txBox="1"/>
          <p:nvPr/>
        </p:nvSpPr>
        <p:spPr>
          <a:xfrm>
            <a:off x="522075" y="453244"/>
            <a:ext cx="8245200" cy="70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2000" lIns="0" spcFirstLastPara="1" rIns="8405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1011"/>
              <a:buFont typeface="Arial"/>
              <a:buNone/>
            </a:pPr>
            <a:r>
              <a:rPr b="1" lang="en-US" sz="4300">
                <a:solidFill>
                  <a:schemeClr val="dk1"/>
                </a:solidFill>
              </a:rPr>
              <a:t>Why Test?</a:t>
            </a:r>
            <a:endParaRPr b="1" i="0" sz="4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7" name="Google Shape;457;g3f94e90e0e6_0_662"/>
          <p:cNvSpPr/>
          <p:nvPr/>
        </p:nvSpPr>
        <p:spPr>
          <a:xfrm>
            <a:off x="609236" y="221675"/>
            <a:ext cx="3984600" cy="23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B45"/>
              </a:buClr>
              <a:buSzPts val="827"/>
              <a:buFont typeface="Arial"/>
              <a:buNone/>
            </a:pPr>
            <a:r>
              <a:rPr b="1" lang="en-US" sz="827">
                <a:solidFill>
                  <a:srgbClr val="FF6B45"/>
                </a:solidFill>
              </a:rPr>
              <a:t>TESTING</a:t>
            </a:r>
            <a:endParaRPr b="0" i="0" sz="827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8" name="Google Shape;458;g3f94e90e0e6_0_662"/>
          <p:cNvSpPr txBox="1"/>
          <p:nvPr/>
        </p:nvSpPr>
        <p:spPr>
          <a:xfrm>
            <a:off x="893987" y="5925900"/>
            <a:ext cx="10403700" cy="3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i="1" lang="en-US" sz="1500"/>
              <a:t>Every round of testing brings you closer to a more effective solution. </a:t>
            </a:r>
            <a:endParaRPr i="1" sz="1500"/>
          </a:p>
        </p:txBody>
      </p:sp>
      <p:sp>
        <p:nvSpPr>
          <p:cNvPr id="459" name="Google Shape;459;g3f94e90e0e6_0_662"/>
          <p:cNvSpPr txBox="1"/>
          <p:nvPr/>
        </p:nvSpPr>
        <p:spPr>
          <a:xfrm>
            <a:off x="522075" y="1175325"/>
            <a:ext cx="9135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>
                <a:solidFill>
                  <a:srgbClr val="6E7C84"/>
                </a:solidFill>
              </a:rPr>
              <a:t>Testing helps us learn what works, what doesn't, and what needs to improve.</a:t>
            </a:r>
            <a:endParaRPr>
              <a:solidFill>
                <a:srgbClr val="6E7C84"/>
              </a:solidFill>
            </a:endParaRPr>
          </a:p>
        </p:txBody>
      </p:sp>
      <p:sp>
        <p:nvSpPr>
          <p:cNvPr id="460" name="Google Shape;460;g3f94e90e0e6_0_662"/>
          <p:cNvSpPr/>
          <p:nvPr/>
        </p:nvSpPr>
        <p:spPr>
          <a:xfrm>
            <a:off x="522075" y="1951400"/>
            <a:ext cx="417600" cy="404400"/>
          </a:xfrm>
          <a:prstGeom prst="roundRect">
            <a:avLst>
              <a:gd fmla="val 16667" name="adj"/>
            </a:avLst>
          </a:prstGeom>
          <a:solidFill>
            <a:schemeClr val="accent5"/>
          </a:solidFill>
          <a:ln cap="flat" cmpd="sng" w="14550">
            <a:solidFill>
              <a:srgbClr val="44546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9675" lIns="139675" spcFirstLastPara="1" rIns="139675" wrap="square" tIns="1396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39"/>
          </a:p>
        </p:txBody>
      </p:sp>
      <p:sp>
        <p:nvSpPr>
          <p:cNvPr id="461" name="Google Shape;461;g3f94e90e0e6_0_662"/>
          <p:cNvSpPr/>
          <p:nvPr/>
        </p:nvSpPr>
        <p:spPr>
          <a:xfrm>
            <a:off x="522075" y="2740688"/>
            <a:ext cx="417600" cy="404400"/>
          </a:xfrm>
          <a:prstGeom prst="roundRect">
            <a:avLst>
              <a:gd fmla="val 16667" name="adj"/>
            </a:avLst>
          </a:prstGeom>
          <a:solidFill>
            <a:schemeClr val="accent4"/>
          </a:solidFill>
          <a:ln cap="flat" cmpd="sng" w="14550">
            <a:solidFill>
              <a:srgbClr val="44546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9675" lIns="139675" spcFirstLastPara="1" rIns="139675" wrap="square" tIns="1396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39"/>
          </a:p>
        </p:txBody>
      </p:sp>
      <p:sp>
        <p:nvSpPr>
          <p:cNvPr id="462" name="Google Shape;462;g3f94e90e0e6_0_662"/>
          <p:cNvSpPr/>
          <p:nvPr/>
        </p:nvSpPr>
        <p:spPr>
          <a:xfrm>
            <a:off x="522075" y="3529977"/>
            <a:ext cx="417600" cy="404400"/>
          </a:xfrm>
          <a:prstGeom prst="roundRect">
            <a:avLst>
              <a:gd fmla="val 16667" name="adj"/>
            </a:avLst>
          </a:prstGeom>
          <a:solidFill>
            <a:schemeClr val="accent2"/>
          </a:solidFill>
          <a:ln cap="flat" cmpd="sng" w="14550">
            <a:solidFill>
              <a:srgbClr val="44546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9675" lIns="139675" spcFirstLastPara="1" rIns="139675" wrap="square" tIns="1396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39"/>
          </a:p>
        </p:txBody>
      </p:sp>
      <p:sp>
        <p:nvSpPr>
          <p:cNvPr id="463" name="Google Shape;463;g3f94e90e0e6_0_662"/>
          <p:cNvSpPr/>
          <p:nvPr/>
        </p:nvSpPr>
        <p:spPr>
          <a:xfrm>
            <a:off x="522075" y="4307117"/>
            <a:ext cx="417600" cy="404400"/>
          </a:xfrm>
          <a:prstGeom prst="roundRect">
            <a:avLst>
              <a:gd fmla="val 16667" name="adj"/>
            </a:avLst>
          </a:prstGeom>
          <a:solidFill>
            <a:srgbClr val="7E37FF"/>
          </a:solidFill>
          <a:ln cap="flat" cmpd="sng" w="14550">
            <a:solidFill>
              <a:srgbClr val="44546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9675" lIns="139675" spcFirstLastPara="1" rIns="139675" wrap="square" tIns="1396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39"/>
          </a:p>
        </p:txBody>
      </p:sp>
      <p:sp>
        <p:nvSpPr>
          <p:cNvPr id="464" name="Google Shape;464;g3f94e90e0e6_0_662"/>
          <p:cNvSpPr/>
          <p:nvPr/>
        </p:nvSpPr>
        <p:spPr>
          <a:xfrm>
            <a:off x="522075" y="5096406"/>
            <a:ext cx="417600" cy="404400"/>
          </a:xfrm>
          <a:prstGeom prst="roundRect">
            <a:avLst>
              <a:gd fmla="val 16667" name="adj"/>
            </a:avLst>
          </a:prstGeom>
          <a:solidFill>
            <a:schemeClr val="accent6"/>
          </a:solidFill>
          <a:ln cap="flat" cmpd="sng" w="14550">
            <a:solidFill>
              <a:srgbClr val="44546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9675" lIns="139675" spcFirstLastPara="1" rIns="139675" wrap="square" tIns="1396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39"/>
          </a:p>
        </p:txBody>
      </p:sp>
      <p:sp>
        <p:nvSpPr>
          <p:cNvPr id="465" name="Google Shape;465;g3f94e90e0e6_0_662"/>
          <p:cNvSpPr txBox="1"/>
          <p:nvPr/>
        </p:nvSpPr>
        <p:spPr>
          <a:xfrm>
            <a:off x="1233741" y="1951415"/>
            <a:ext cx="8163600" cy="44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9450" lIns="99450" spcFirstLastPara="1" rIns="99450" wrap="square" tIns="994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</a:rPr>
              <a:t>Validate</a:t>
            </a:r>
            <a:r>
              <a:rPr lang="en-US" sz="1800">
                <a:solidFill>
                  <a:schemeClr val="dk1"/>
                </a:solidFill>
              </a:rPr>
              <a:t> whether the solution improves learner outcomes. </a:t>
            </a:r>
            <a:endParaRPr b="1" sz="1800">
              <a:solidFill>
                <a:schemeClr val="dk1"/>
              </a:solidFill>
            </a:endParaRPr>
          </a:p>
        </p:txBody>
      </p:sp>
      <p:sp>
        <p:nvSpPr>
          <p:cNvPr id="466" name="Google Shape;466;g3f94e90e0e6_0_662"/>
          <p:cNvSpPr txBox="1"/>
          <p:nvPr/>
        </p:nvSpPr>
        <p:spPr>
          <a:xfrm>
            <a:off x="1233741" y="2740687"/>
            <a:ext cx="8163600" cy="44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9450" lIns="99450" spcFirstLastPara="1" rIns="99450" wrap="square" tIns="9945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-US" sz="1800">
                <a:solidFill>
                  <a:schemeClr val="dk1"/>
                </a:solidFill>
              </a:rPr>
              <a:t>Refine</a:t>
            </a:r>
            <a:r>
              <a:rPr lang="en-US" sz="1800">
                <a:solidFill>
                  <a:schemeClr val="dk1"/>
                </a:solidFill>
              </a:rPr>
              <a:t> AI-assisted ideas using classroom feedback. </a:t>
            </a:r>
            <a:endParaRPr sz="1800"/>
          </a:p>
        </p:txBody>
      </p:sp>
      <p:sp>
        <p:nvSpPr>
          <p:cNvPr id="467" name="Google Shape;467;g3f94e90e0e6_0_662"/>
          <p:cNvSpPr txBox="1"/>
          <p:nvPr/>
        </p:nvSpPr>
        <p:spPr>
          <a:xfrm>
            <a:off x="1233741" y="3507713"/>
            <a:ext cx="8163600" cy="44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9450" lIns="99450" spcFirstLastPara="1" rIns="99450" wrap="square" tIns="994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</a:rPr>
              <a:t>Adapt </a:t>
            </a:r>
            <a:r>
              <a:rPr lang="en-US" sz="1800">
                <a:solidFill>
                  <a:schemeClr val="dk1"/>
                </a:solidFill>
              </a:rPr>
              <a:t>solutions to meet diverse learner needs. </a:t>
            </a:r>
            <a:endParaRPr sz="1800"/>
          </a:p>
        </p:txBody>
      </p:sp>
      <p:sp>
        <p:nvSpPr>
          <p:cNvPr id="468" name="Google Shape;468;g3f94e90e0e6_0_662"/>
          <p:cNvSpPr txBox="1"/>
          <p:nvPr/>
        </p:nvSpPr>
        <p:spPr>
          <a:xfrm>
            <a:off x="1233741" y="4323389"/>
            <a:ext cx="8163600" cy="44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9450" lIns="99450" spcFirstLastPara="1" rIns="99450" wrap="square" tIns="994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</a:rPr>
              <a:t>Identify</a:t>
            </a:r>
            <a:r>
              <a:rPr lang="en-US" sz="1800">
                <a:solidFill>
                  <a:schemeClr val="dk1"/>
                </a:solidFill>
              </a:rPr>
              <a:t> gaps, opportunities, and unexpected insights. </a:t>
            </a:r>
            <a:endParaRPr sz="1800"/>
          </a:p>
        </p:txBody>
      </p:sp>
      <p:sp>
        <p:nvSpPr>
          <p:cNvPr id="469" name="Google Shape;469;g3f94e90e0e6_0_662"/>
          <p:cNvSpPr txBox="1"/>
          <p:nvPr/>
        </p:nvSpPr>
        <p:spPr>
          <a:xfrm>
            <a:off x="1233741" y="5074274"/>
            <a:ext cx="8163600" cy="44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9450" lIns="99450" spcFirstLastPara="1" rIns="99450" wrap="square" tIns="9945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-US" sz="1800">
                <a:solidFill>
                  <a:schemeClr val="dk1"/>
                </a:solidFill>
              </a:rPr>
              <a:t>Build</a:t>
            </a:r>
            <a:r>
              <a:rPr lang="en-US" sz="1800">
                <a:solidFill>
                  <a:schemeClr val="dk1"/>
                </a:solidFill>
              </a:rPr>
              <a:t> confidence before scaling implementation. </a:t>
            </a:r>
            <a:endParaRPr b="1" sz="1800">
              <a:solidFill>
                <a:schemeClr val="dk1"/>
              </a:solidFill>
            </a:endParaRPr>
          </a:p>
        </p:txBody>
      </p:sp>
      <p:pic>
        <p:nvPicPr>
          <p:cNvPr id="470" name="Google Shape;470;g3f94e90e0e6_0_662" title="18135583.png"/>
          <p:cNvPicPr preferRelativeResize="0"/>
          <p:nvPr/>
        </p:nvPicPr>
        <p:blipFill rotWithShape="1">
          <a:blip r:embed="rId3">
            <a:alphaModFix/>
          </a:blip>
          <a:srcRect b="6205" l="0" r="0" t="5650"/>
          <a:stretch/>
        </p:blipFill>
        <p:spPr>
          <a:xfrm>
            <a:off x="9159649" y="2408250"/>
            <a:ext cx="2316076" cy="20415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5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g3f94e90e0e6_0_716"/>
          <p:cNvSpPr/>
          <p:nvPr/>
        </p:nvSpPr>
        <p:spPr>
          <a:xfrm>
            <a:off x="594360" y="215398"/>
            <a:ext cx="42063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B45"/>
              </a:buClr>
              <a:buSzPts val="900"/>
              <a:buFont typeface="Arial"/>
              <a:buNone/>
            </a:pPr>
            <a:r>
              <a:rPr b="1" lang="en-US" sz="900">
                <a:solidFill>
                  <a:srgbClr val="FF6B45"/>
                </a:solidFill>
              </a:rPr>
              <a:t>DEFINE</a:t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7" name="Google Shape;477;g3f94e90e0e6_0_716"/>
          <p:cNvSpPr/>
          <p:nvPr/>
        </p:nvSpPr>
        <p:spPr>
          <a:xfrm>
            <a:off x="594350" y="444000"/>
            <a:ext cx="7955400" cy="74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3000"/>
              <a:buFont typeface="Arial"/>
              <a:buNone/>
            </a:pPr>
            <a:r>
              <a:rPr b="1" lang="en-US" sz="4300">
                <a:solidFill>
                  <a:srgbClr val="111827"/>
                </a:solidFill>
              </a:rPr>
              <a:t>How to Test?</a:t>
            </a:r>
            <a:endParaRPr b="0" i="0" sz="4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8" name="Google Shape;478;g3f94e90e0e6_0_716"/>
          <p:cNvSpPr/>
          <p:nvPr/>
        </p:nvSpPr>
        <p:spPr>
          <a:xfrm>
            <a:off x="594348" y="1182125"/>
            <a:ext cx="10627800" cy="41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6271"/>
              </a:buClr>
              <a:buSzPts val="1400"/>
              <a:buFont typeface="Arial"/>
              <a:buNone/>
            </a:pPr>
            <a:r>
              <a:rPr lang="en-US">
                <a:solidFill>
                  <a:srgbClr val="536271"/>
                </a:solidFill>
              </a:rPr>
              <a:t>Testing helps educators understand how students experience a learning activity and what can be improved.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9" name="Google Shape;479;g3f94e90e0e6_0_716"/>
          <p:cNvSpPr/>
          <p:nvPr/>
        </p:nvSpPr>
        <p:spPr>
          <a:xfrm>
            <a:off x="411480" y="6492240"/>
            <a:ext cx="2194500" cy="16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6271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536271"/>
                </a:solidFill>
                <a:latin typeface="Arial"/>
                <a:ea typeface="Arial"/>
                <a:cs typeface="Arial"/>
                <a:sym typeface="Arial"/>
              </a:rPr>
              <a:t>#AI-Native Program</a:t>
            </a:r>
            <a:endParaRPr b="0" i="0" sz="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0" name="Google Shape;480;g3f94e90e0e6_0_716"/>
          <p:cNvSpPr/>
          <p:nvPr/>
        </p:nvSpPr>
        <p:spPr>
          <a:xfrm>
            <a:off x="11475720" y="6446520"/>
            <a:ext cx="365700" cy="18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6271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536271"/>
                </a:solidFill>
                <a:latin typeface="Arial"/>
                <a:ea typeface="Arial"/>
                <a:cs typeface="Arial"/>
                <a:sym typeface="Arial"/>
              </a:rPr>
              <a:t>09</a:t>
            </a:r>
            <a:endParaRPr b="0" i="0" sz="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81" name="Google Shape;481;g3f94e90e0e6_0_716"/>
          <p:cNvCxnSpPr/>
          <p:nvPr/>
        </p:nvCxnSpPr>
        <p:spPr>
          <a:xfrm>
            <a:off x="411480" y="6382512"/>
            <a:ext cx="11338500" cy="0"/>
          </a:xfrm>
          <a:prstGeom prst="straightConnector1">
            <a:avLst/>
          </a:prstGeom>
          <a:noFill/>
          <a:ln cap="flat" cmpd="sng" w="9525">
            <a:solidFill>
              <a:srgbClr val="D0D7DE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82" name="Google Shape;482;g3f94e90e0e6_0_716"/>
          <p:cNvSpPr/>
          <p:nvPr/>
        </p:nvSpPr>
        <p:spPr>
          <a:xfrm>
            <a:off x="418649" y="2174400"/>
            <a:ext cx="2194500" cy="603600"/>
          </a:xfrm>
          <a:prstGeom prst="roundRect">
            <a:avLst>
              <a:gd fmla="val 16667" name="adj"/>
            </a:avLst>
          </a:prstGeom>
          <a:solidFill>
            <a:schemeClr val="accent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3" name="Google Shape;483;g3f94e90e0e6_0_716"/>
          <p:cNvSpPr txBox="1"/>
          <p:nvPr/>
        </p:nvSpPr>
        <p:spPr>
          <a:xfrm>
            <a:off x="297500" y="2144150"/>
            <a:ext cx="23283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700">
                <a:solidFill>
                  <a:schemeClr val="dk1"/>
                </a:solidFill>
              </a:rPr>
              <a:t>IMPLEMENT IN THE CLASSROOM</a:t>
            </a:r>
            <a:endParaRPr b="1" sz="1700">
              <a:solidFill>
                <a:schemeClr val="dk1"/>
              </a:solidFill>
            </a:endParaRPr>
          </a:p>
        </p:txBody>
      </p:sp>
      <p:sp>
        <p:nvSpPr>
          <p:cNvPr id="484" name="Google Shape;484;g3f94e90e0e6_0_716"/>
          <p:cNvSpPr/>
          <p:nvPr/>
        </p:nvSpPr>
        <p:spPr>
          <a:xfrm>
            <a:off x="3424606" y="2234261"/>
            <a:ext cx="2210100" cy="603600"/>
          </a:xfrm>
          <a:prstGeom prst="roundRect">
            <a:avLst>
              <a:gd fmla="val 16667" name="adj"/>
            </a:avLst>
          </a:prstGeom>
          <a:solidFill>
            <a:schemeClr val="accen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5" name="Google Shape;485;g3f94e90e0e6_0_716"/>
          <p:cNvSpPr/>
          <p:nvPr/>
        </p:nvSpPr>
        <p:spPr>
          <a:xfrm>
            <a:off x="6607800" y="2254200"/>
            <a:ext cx="2622300" cy="603600"/>
          </a:xfrm>
          <a:prstGeom prst="roundRect">
            <a:avLst>
              <a:gd fmla="val 16667" name="adj"/>
            </a:avLst>
          </a:prstGeom>
          <a:solidFill>
            <a:schemeClr val="accent5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6" name="Google Shape;486;g3f94e90e0e6_0_716"/>
          <p:cNvSpPr txBox="1"/>
          <p:nvPr/>
        </p:nvSpPr>
        <p:spPr>
          <a:xfrm>
            <a:off x="3321275" y="2197650"/>
            <a:ext cx="2416800" cy="67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700">
                <a:solidFill>
                  <a:schemeClr val="dk1"/>
                </a:solidFill>
              </a:rPr>
              <a:t>OBSERVE STUDENT EXPERIENCES</a:t>
            </a:r>
            <a:endParaRPr b="1" sz="1700">
              <a:solidFill>
                <a:schemeClr val="dk1"/>
              </a:solidFill>
            </a:endParaRPr>
          </a:p>
        </p:txBody>
      </p:sp>
      <p:sp>
        <p:nvSpPr>
          <p:cNvPr id="487" name="Google Shape;487;g3f94e90e0e6_0_716"/>
          <p:cNvSpPr txBox="1"/>
          <p:nvPr/>
        </p:nvSpPr>
        <p:spPr>
          <a:xfrm>
            <a:off x="6364800" y="2207775"/>
            <a:ext cx="31083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700">
                <a:solidFill>
                  <a:schemeClr val="dk1"/>
                </a:solidFill>
              </a:rPr>
              <a:t>COLLECT</a:t>
            </a:r>
            <a:r>
              <a:rPr b="1" lang="en-US" sz="1700">
                <a:solidFill>
                  <a:schemeClr val="dk1"/>
                </a:solidFill>
              </a:rPr>
              <a:t> </a:t>
            </a:r>
            <a:r>
              <a:rPr b="1" lang="en-US" sz="1700">
                <a:solidFill>
                  <a:schemeClr val="dk1"/>
                </a:solidFill>
              </a:rPr>
              <a:t>MEANINGFUL FEEDBACK</a:t>
            </a:r>
            <a:endParaRPr b="1" sz="1700">
              <a:solidFill>
                <a:schemeClr val="dk1"/>
              </a:solidFill>
            </a:endParaRPr>
          </a:p>
        </p:txBody>
      </p:sp>
      <p:sp>
        <p:nvSpPr>
          <p:cNvPr id="488" name="Google Shape;488;g3f94e90e0e6_0_716"/>
          <p:cNvSpPr/>
          <p:nvPr/>
        </p:nvSpPr>
        <p:spPr>
          <a:xfrm>
            <a:off x="411475" y="3025575"/>
            <a:ext cx="2328300" cy="1872600"/>
          </a:xfrm>
          <a:prstGeom prst="roundRect">
            <a:avLst>
              <a:gd fmla="val 16667" name="adj"/>
            </a:avLst>
          </a:prstGeom>
          <a:solidFill>
            <a:srgbClr val="B6D7A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9" name="Google Shape;489;g3f94e90e0e6_0_716"/>
          <p:cNvSpPr txBox="1"/>
          <p:nvPr/>
        </p:nvSpPr>
        <p:spPr>
          <a:xfrm>
            <a:off x="644575" y="3265263"/>
            <a:ext cx="1862100" cy="144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>
                <a:solidFill>
                  <a:schemeClr val="dk1"/>
                </a:solidFill>
              </a:rPr>
              <a:t>Facilitate the activity with students in a real learning environment. </a:t>
            </a:r>
            <a:endParaRPr sz="1700">
              <a:solidFill>
                <a:schemeClr val="dk1"/>
              </a:solidFill>
            </a:endParaRPr>
          </a:p>
        </p:txBody>
      </p:sp>
      <p:sp>
        <p:nvSpPr>
          <p:cNvPr id="490" name="Google Shape;490;g3f94e90e0e6_0_716"/>
          <p:cNvSpPr/>
          <p:nvPr/>
        </p:nvSpPr>
        <p:spPr>
          <a:xfrm>
            <a:off x="3451275" y="3032600"/>
            <a:ext cx="2156700" cy="1872600"/>
          </a:xfrm>
          <a:prstGeom prst="roundRect">
            <a:avLst>
              <a:gd fmla="val 16667" name="adj"/>
            </a:avLst>
          </a:prstGeom>
          <a:solidFill>
            <a:srgbClr val="B6D7A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1" name="Google Shape;491;g3f94e90e0e6_0_716"/>
          <p:cNvSpPr txBox="1"/>
          <p:nvPr/>
        </p:nvSpPr>
        <p:spPr>
          <a:xfrm>
            <a:off x="3667175" y="3288387"/>
            <a:ext cx="1725000" cy="141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>
                <a:solidFill>
                  <a:schemeClr val="dk1"/>
                </a:solidFill>
              </a:rPr>
              <a:t>Watch how students engage, collaborate, and respond. </a:t>
            </a:r>
            <a:endParaRPr sz="1650">
              <a:solidFill>
                <a:schemeClr val="dk1"/>
              </a:solidFill>
            </a:endParaRPr>
          </a:p>
        </p:txBody>
      </p:sp>
      <p:sp>
        <p:nvSpPr>
          <p:cNvPr id="492" name="Google Shape;492;g3f94e90e0e6_0_716"/>
          <p:cNvSpPr/>
          <p:nvPr/>
        </p:nvSpPr>
        <p:spPr>
          <a:xfrm>
            <a:off x="6796925" y="3022477"/>
            <a:ext cx="2156700" cy="1872600"/>
          </a:xfrm>
          <a:prstGeom prst="roundRect">
            <a:avLst>
              <a:gd fmla="val 16667" name="adj"/>
            </a:avLst>
          </a:prstGeom>
          <a:solidFill>
            <a:srgbClr val="B6D7A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3" name="Google Shape;493;g3f94e90e0e6_0_716"/>
          <p:cNvSpPr txBox="1"/>
          <p:nvPr/>
        </p:nvSpPr>
        <p:spPr>
          <a:xfrm>
            <a:off x="7026991" y="3295167"/>
            <a:ext cx="1725000" cy="137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>
                <a:solidFill>
                  <a:schemeClr val="dk1"/>
                </a:solidFill>
              </a:rPr>
              <a:t>Ask students what helped them learn and what could be improved. </a:t>
            </a:r>
            <a:endParaRPr sz="1650">
              <a:solidFill>
                <a:schemeClr val="dk1"/>
              </a:solidFill>
            </a:endParaRPr>
          </a:p>
        </p:txBody>
      </p:sp>
      <p:sp>
        <p:nvSpPr>
          <p:cNvPr id="494" name="Google Shape;494;g3f94e90e0e6_0_716"/>
          <p:cNvSpPr txBox="1"/>
          <p:nvPr/>
        </p:nvSpPr>
        <p:spPr>
          <a:xfrm>
            <a:off x="2235925" y="5912150"/>
            <a:ext cx="7689600" cy="3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i="1" lang="en-US" sz="1500"/>
              <a:t>The clearer your problem statement, the more relevant and impactful your ideas will be. </a:t>
            </a:r>
            <a:endParaRPr i="1" sz="15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i="1" sz="1500"/>
          </a:p>
        </p:txBody>
      </p:sp>
      <p:sp>
        <p:nvSpPr>
          <p:cNvPr id="495" name="Google Shape;495;g3f94e90e0e6_0_716"/>
          <p:cNvSpPr/>
          <p:nvPr/>
        </p:nvSpPr>
        <p:spPr>
          <a:xfrm>
            <a:off x="9734856" y="2234261"/>
            <a:ext cx="2210100" cy="603600"/>
          </a:xfrm>
          <a:prstGeom prst="roundRect">
            <a:avLst>
              <a:gd fmla="val 16667" name="adj"/>
            </a:avLst>
          </a:prstGeom>
          <a:solidFill>
            <a:srgbClr val="7E2DF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6" name="Google Shape;496;g3f94e90e0e6_0_716"/>
          <p:cNvSpPr txBox="1"/>
          <p:nvPr/>
        </p:nvSpPr>
        <p:spPr>
          <a:xfrm>
            <a:off x="9881250" y="2197800"/>
            <a:ext cx="1917300" cy="67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700">
                <a:solidFill>
                  <a:schemeClr val="dk1"/>
                </a:solidFill>
              </a:rPr>
              <a:t>REFLECT &amp;</a:t>
            </a:r>
            <a:br>
              <a:rPr b="1" lang="en-US" sz="1700">
                <a:solidFill>
                  <a:schemeClr val="dk1"/>
                </a:solidFill>
              </a:rPr>
            </a:br>
            <a:r>
              <a:rPr b="1" lang="en-US" sz="1700">
                <a:solidFill>
                  <a:schemeClr val="dk1"/>
                </a:solidFill>
              </a:rPr>
              <a:t>REFINE</a:t>
            </a:r>
            <a:endParaRPr b="1" sz="1700">
              <a:solidFill>
                <a:schemeClr val="dk1"/>
              </a:solidFill>
            </a:endParaRPr>
          </a:p>
        </p:txBody>
      </p:sp>
      <p:sp>
        <p:nvSpPr>
          <p:cNvPr id="497" name="Google Shape;497;g3f94e90e0e6_0_716"/>
          <p:cNvSpPr/>
          <p:nvPr/>
        </p:nvSpPr>
        <p:spPr>
          <a:xfrm>
            <a:off x="9761525" y="3032600"/>
            <a:ext cx="2156700" cy="1872600"/>
          </a:xfrm>
          <a:prstGeom prst="roundRect">
            <a:avLst>
              <a:gd fmla="val 16667" name="adj"/>
            </a:avLst>
          </a:prstGeom>
          <a:solidFill>
            <a:srgbClr val="B6D7A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8" name="Google Shape;498;g3f94e90e0e6_0_716"/>
          <p:cNvSpPr txBox="1"/>
          <p:nvPr/>
        </p:nvSpPr>
        <p:spPr>
          <a:xfrm>
            <a:off x="9908825" y="3131250"/>
            <a:ext cx="1862100" cy="141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>
                <a:solidFill>
                  <a:schemeClr val="dk1"/>
                </a:solidFill>
              </a:rPr>
              <a:t>Use classroom evidence and AI insights to improve the learning experience. </a:t>
            </a:r>
            <a:endParaRPr sz="165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62C44"/>
        </a:solidFill>
      </p:bgPr>
    </p:bg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g3f2cbaa029f_0_255"/>
          <p:cNvSpPr txBox="1"/>
          <p:nvPr/>
        </p:nvSpPr>
        <p:spPr>
          <a:xfrm>
            <a:off x="522075" y="1817400"/>
            <a:ext cx="9802500" cy="340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810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●"/>
            </a:pPr>
            <a:r>
              <a:rPr b="0" i="0" lang="en-US" sz="17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Submit by</a:t>
            </a:r>
            <a:r>
              <a:rPr b="1" i="0" lang="en-US" sz="17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Wednesday, 11:59 PM (IST)</a:t>
            </a:r>
            <a:r>
              <a:rPr b="0" i="0" lang="en-US" sz="17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unless notified otherwise.</a:t>
            </a:r>
            <a:endParaRPr b="0" i="0" sz="17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10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●"/>
            </a:pPr>
            <a:r>
              <a:rPr b="0" i="0" lang="en-US" sz="17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Upload your assignment slides after the Assignment template in </a:t>
            </a:r>
            <a:r>
              <a:rPr b="1" i="0" lang="en-US" sz="17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corresponding lecture slides</a:t>
            </a:r>
            <a:r>
              <a:rPr b="0" i="0" lang="en-US" sz="17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shared with you, following the </a:t>
            </a:r>
            <a:r>
              <a:rPr b="1" i="0" lang="en-US" sz="17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prescribed format</a:t>
            </a:r>
            <a:r>
              <a:rPr b="0" i="0" lang="en-US" sz="17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b="1" i="0" sz="17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10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●"/>
            </a:pPr>
            <a:r>
              <a:rPr b="0" i="0" lang="en-US" sz="17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Ensure submissions are</a:t>
            </a:r>
            <a:r>
              <a:rPr b="1" i="0" lang="en-US" sz="17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complete, clearly named, and on time.</a:t>
            </a:r>
            <a:endParaRPr b="1" i="0" sz="17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10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●"/>
            </a:pPr>
            <a:r>
              <a:rPr b="0" i="0" lang="en-US" sz="17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Include your </a:t>
            </a:r>
            <a:r>
              <a:rPr b="1" i="0" lang="en-US" sz="17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Name, Roll No., Elective, and team details</a:t>
            </a:r>
            <a:r>
              <a:rPr b="0" i="0" lang="en-US" sz="17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(as applicable).</a:t>
            </a:r>
            <a:endParaRPr b="0" i="0" sz="17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10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●"/>
            </a:pPr>
            <a:r>
              <a:rPr b="0" i="0" lang="en-US" sz="17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Clearly define your </a:t>
            </a:r>
            <a:r>
              <a:rPr b="1" i="0" lang="en-US" sz="17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Theme/Problem Statement.</a:t>
            </a:r>
            <a:endParaRPr b="1" i="0" sz="17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10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●"/>
            </a:pPr>
            <a:r>
              <a:rPr b="0" i="0" lang="en-US" sz="17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Keep a personal backup of </a:t>
            </a:r>
            <a:r>
              <a:rPr b="1" i="0" lang="en-US" sz="17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all submitted files.</a:t>
            </a:r>
            <a:endParaRPr b="1" i="0" sz="17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10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●"/>
            </a:pPr>
            <a:r>
              <a:rPr b="0" i="0" lang="en-US" sz="17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Report any technical issues</a:t>
            </a:r>
            <a:r>
              <a:rPr b="1" i="0" lang="en-US" sz="17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before the submission deadline.</a:t>
            </a:r>
            <a:endParaRPr b="1" i="0" sz="2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5" name="Google Shape;505;g3f2cbaa029f_0_255"/>
          <p:cNvSpPr txBox="1"/>
          <p:nvPr/>
        </p:nvSpPr>
        <p:spPr>
          <a:xfrm>
            <a:off x="522076" y="634389"/>
            <a:ext cx="9046500" cy="78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1" i="0" lang="en-US" sz="3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Assignment Submission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96A0A5"/>
                </a:solidFill>
                <a:latin typeface="Arial"/>
                <a:ea typeface="Arial"/>
                <a:cs typeface="Arial"/>
                <a:sym typeface="Arial"/>
              </a:rPr>
              <a:t>Please follow these guidelines while submitting your assignments:</a:t>
            </a:r>
            <a:endParaRPr b="0" i="0" sz="1200" u="none" cap="none" strike="noStrike">
              <a:solidFill>
                <a:srgbClr val="96A0A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6" name="Google Shape;506;g3f2cbaa029f_0_255"/>
          <p:cNvSpPr/>
          <p:nvPr/>
        </p:nvSpPr>
        <p:spPr>
          <a:xfrm>
            <a:off x="411480" y="6492240"/>
            <a:ext cx="2194500" cy="16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6271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536271"/>
                </a:solidFill>
                <a:latin typeface="Arial"/>
                <a:ea typeface="Arial"/>
                <a:cs typeface="Arial"/>
                <a:sym typeface="Arial"/>
              </a:rPr>
              <a:t>#AI-Native Program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7" name="Google Shape;507;g3f2cbaa029f_0_255"/>
          <p:cNvSpPr/>
          <p:nvPr/>
        </p:nvSpPr>
        <p:spPr>
          <a:xfrm>
            <a:off x="11475720" y="6446520"/>
            <a:ext cx="365700" cy="18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6271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536271"/>
                </a:solidFill>
                <a:latin typeface="Arial"/>
                <a:ea typeface="Arial"/>
                <a:cs typeface="Arial"/>
                <a:sym typeface="Arial"/>
              </a:rPr>
              <a:t>10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8" name="Google Shape;508;g3f2cbaa029f_0_255"/>
          <p:cNvSpPr/>
          <p:nvPr/>
        </p:nvSpPr>
        <p:spPr>
          <a:xfrm>
            <a:off x="594360" y="384048"/>
            <a:ext cx="42063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B45"/>
              </a:buClr>
              <a:buSzPts val="900"/>
              <a:buFont typeface="Arial"/>
              <a:buNone/>
            </a:pPr>
            <a:r>
              <a:rPr b="1" i="0" lang="en-US" sz="900" u="none" cap="none" strike="noStrike">
                <a:solidFill>
                  <a:srgbClr val="FF6B45"/>
                </a:solidFill>
                <a:latin typeface="Arial"/>
                <a:ea typeface="Arial"/>
                <a:cs typeface="Arial"/>
                <a:sym typeface="Arial"/>
              </a:rPr>
              <a:t>GUIDELINES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3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g3f2cbaa029f_0_266"/>
          <p:cNvSpPr/>
          <p:nvPr/>
        </p:nvSpPr>
        <p:spPr>
          <a:xfrm>
            <a:off x="594360" y="215398"/>
            <a:ext cx="42063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B45"/>
              </a:buClr>
              <a:buSzPts val="900"/>
              <a:buFont typeface="Arial"/>
              <a:buNone/>
            </a:pPr>
            <a:r>
              <a:rPr b="1" i="0" lang="en-US" sz="900" u="none" cap="none" strike="noStrike">
                <a:solidFill>
                  <a:srgbClr val="FF6B45"/>
                </a:solidFill>
                <a:latin typeface="Arial"/>
                <a:ea typeface="Arial"/>
                <a:cs typeface="Arial"/>
                <a:sym typeface="Arial"/>
              </a:rPr>
              <a:t>MATERIAL</a:t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5" name="Google Shape;515;g3f2cbaa029f_0_266"/>
          <p:cNvSpPr/>
          <p:nvPr/>
        </p:nvSpPr>
        <p:spPr>
          <a:xfrm>
            <a:off x="608075" y="443999"/>
            <a:ext cx="7955400" cy="74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3000"/>
              <a:buFont typeface="Arial"/>
              <a:buNone/>
            </a:pPr>
            <a:r>
              <a:rPr b="1" i="0" lang="en-US" sz="3000" u="none" cap="none" strike="noStrike">
                <a:solidFill>
                  <a:srgbClr val="111827"/>
                </a:solidFill>
                <a:latin typeface="Arial"/>
                <a:ea typeface="Arial"/>
                <a:cs typeface="Arial"/>
                <a:sym typeface="Arial"/>
              </a:rPr>
              <a:t>Learning Resources </a:t>
            </a:r>
            <a:endParaRPr b="0" i="0" sz="3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6" name="Google Shape;516;g3f2cbaa029f_0_266"/>
          <p:cNvSpPr/>
          <p:nvPr/>
        </p:nvSpPr>
        <p:spPr>
          <a:xfrm>
            <a:off x="594348" y="1172975"/>
            <a:ext cx="10241400" cy="41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6271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The learning doesn't stop when the session ends—these resources will help you keep building your skills.</a:t>
            </a:r>
            <a:endParaRPr b="0" i="0" sz="1400" u="none" cap="none" strike="noStrike">
              <a:solidFill>
                <a:srgbClr val="43434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7" name="Google Shape;517;g3f2cbaa029f_0_266"/>
          <p:cNvSpPr txBox="1"/>
          <p:nvPr/>
        </p:nvSpPr>
        <p:spPr>
          <a:xfrm>
            <a:off x="1002800" y="2313548"/>
            <a:ext cx="5262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lang="en-US"/>
              <a:t>Short Videos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8" name="Google Shape;518;g3f2cbaa029f_0_266"/>
          <p:cNvSpPr/>
          <p:nvPr/>
        </p:nvSpPr>
        <p:spPr>
          <a:xfrm>
            <a:off x="731525" y="2314750"/>
            <a:ext cx="82200" cy="1538400"/>
          </a:xfrm>
          <a:prstGeom prst="rect">
            <a:avLst/>
          </a:prstGeom>
          <a:solidFill>
            <a:srgbClr val="39C6E6"/>
          </a:solidFill>
          <a:ln cap="flat" cmpd="sng" w="12700">
            <a:solidFill>
              <a:srgbClr val="39C6E6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9" name="Google Shape;519;g3f2cbaa029f_0_266"/>
          <p:cNvSpPr txBox="1"/>
          <p:nvPr/>
        </p:nvSpPr>
        <p:spPr>
          <a:xfrm>
            <a:off x="1002804" y="2709850"/>
            <a:ext cx="6855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u="sng">
                <a:solidFill>
                  <a:schemeClr val="hlink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3"/>
              </a:rPr>
              <a:t>Constructionism vs Instructionism</a:t>
            </a:r>
            <a:endParaRPr b="0" i="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0" name="Google Shape;520;g3f2cbaa029f_0_266"/>
          <p:cNvSpPr/>
          <p:nvPr/>
        </p:nvSpPr>
        <p:spPr>
          <a:xfrm>
            <a:off x="411480" y="6492240"/>
            <a:ext cx="2194500" cy="16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6271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536271"/>
                </a:solidFill>
                <a:latin typeface="Arial"/>
                <a:ea typeface="Arial"/>
                <a:cs typeface="Arial"/>
                <a:sym typeface="Arial"/>
              </a:rPr>
              <a:t>#AI-Native Program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1" name="Google Shape;521;g3f2cbaa029f_0_266"/>
          <p:cNvSpPr/>
          <p:nvPr/>
        </p:nvSpPr>
        <p:spPr>
          <a:xfrm>
            <a:off x="11475720" y="6446520"/>
            <a:ext cx="365700" cy="18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6271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536271"/>
                </a:solidFill>
                <a:latin typeface="Arial"/>
                <a:ea typeface="Arial"/>
                <a:cs typeface="Arial"/>
                <a:sym typeface="Arial"/>
              </a:rPr>
              <a:t>11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2" name="Google Shape;522;g3f2cbaa029f_0_266"/>
          <p:cNvSpPr txBox="1"/>
          <p:nvPr/>
        </p:nvSpPr>
        <p:spPr>
          <a:xfrm>
            <a:off x="1002804" y="3110050"/>
            <a:ext cx="6855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u="sng">
                <a:solidFill>
                  <a:schemeClr val="hlink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4"/>
              </a:rPr>
              <a:t>Learning through Projects</a:t>
            </a:r>
            <a:endParaRPr b="0" i="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3" name="Google Shape;523;g3f2cbaa029f_0_266"/>
          <p:cNvSpPr txBox="1"/>
          <p:nvPr/>
        </p:nvSpPr>
        <p:spPr>
          <a:xfrm>
            <a:off x="1002804" y="3501713"/>
            <a:ext cx="6855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u="sng">
                <a:solidFill>
                  <a:schemeClr val="hlink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5"/>
              </a:rPr>
              <a:t>Engagement not Explanation</a:t>
            </a:r>
            <a:endParaRPr b="0" i="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4" name="Google Shape;524;g3f2cbaa029f_0_266"/>
          <p:cNvSpPr/>
          <p:nvPr/>
        </p:nvSpPr>
        <p:spPr>
          <a:xfrm>
            <a:off x="731533" y="4293578"/>
            <a:ext cx="82200" cy="841200"/>
          </a:xfrm>
          <a:prstGeom prst="rect">
            <a:avLst/>
          </a:prstGeom>
          <a:solidFill>
            <a:schemeClr val="accent2"/>
          </a:solidFill>
          <a:ln cap="flat" cmpd="sng" w="12700">
            <a:solidFill>
              <a:schemeClr val="accent2">
                <a:alpha val="0"/>
              </a:scheme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5" name="Google Shape;525;g3f2cbaa029f_0_266"/>
          <p:cNvSpPr txBox="1"/>
          <p:nvPr/>
        </p:nvSpPr>
        <p:spPr>
          <a:xfrm>
            <a:off x="911550" y="4293573"/>
            <a:ext cx="5262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lang="en-US"/>
              <a:t>Reading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6" name="Google Shape;526;g3f2cbaa029f_0_266"/>
          <p:cNvSpPr txBox="1"/>
          <p:nvPr/>
        </p:nvSpPr>
        <p:spPr>
          <a:xfrm>
            <a:off x="911550" y="4693775"/>
            <a:ext cx="5842800" cy="25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6"/>
              </a:rPr>
              <a:t>Wicked Problem in Design Thinking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g3f2def4fcc7_0_0"/>
          <p:cNvSpPr txBox="1"/>
          <p:nvPr/>
        </p:nvSpPr>
        <p:spPr>
          <a:xfrm>
            <a:off x="267875" y="444500"/>
            <a:ext cx="7911000" cy="5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b="1" i="0" lang="en-US" sz="3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Assignment </a:t>
            </a:r>
            <a:r>
              <a:rPr b="1" lang="en-US" sz="3500"/>
              <a:t>2a</a:t>
            </a:r>
            <a:r>
              <a:rPr b="1" i="0" lang="en-US" sz="3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Template</a:t>
            </a:r>
            <a:endParaRPr b="1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3" name="Google Shape;533;g3f2def4fcc7_0_0"/>
          <p:cNvSpPr txBox="1"/>
          <p:nvPr/>
        </p:nvSpPr>
        <p:spPr>
          <a:xfrm>
            <a:off x="99200" y="1190625"/>
            <a:ext cx="11587200" cy="1049100"/>
          </a:xfrm>
          <a:prstGeom prst="rect">
            <a:avLst/>
          </a:prstGeom>
          <a:noFill/>
          <a:ln>
            <a:noFill/>
          </a:ln>
        </p:spPr>
        <p:txBody>
          <a:bodyPr anchorCtr="0" anchor="t" bIns="133875" lIns="133875" spcFirstLastPara="1" rIns="133875" wrap="square" tIns="133875">
            <a:norm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1" i="0" lang="en-US" sz="1150" u="none" cap="none" strike="noStrike">
                <a:solidFill>
                  <a:srgbClr val="FF5E37"/>
                </a:solidFill>
                <a:latin typeface="Arial"/>
                <a:ea typeface="Arial"/>
                <a:cs typeface="Arial"/>
                <a:sym typeface="Arial"/>
              </a:rPr>
              <a:t>REFLECTION</a:t>
            </a:r>
            <a:endParaRPr b="1" i="0" sz="1750" u="none" cap="none" strike="noStrike">
              <a:solidFill>
                <a:srgbClr val="FF5E37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750">
                <a:solidFill>
                  <a:schemeClr val="dk1"/>
                </a:solidFill>
              </a:rPr>
              <a:t>What problem I want to solve for : Identify a classroom problem, frame it as a student-centered design challenge</a:t>
            </a:r>
            <a:endParaRPr b="1" i="0" sz="1750" u="none" cap="none" strike="noStrike">
              <a:solidFill>
                <a:srgbClr val="001E32"/>
              </a:solidFill>
            </a:endParaRPr>
          </a:p>
        </p:txBody>
      </p:sp>
      <p:sp>
        <p:nvSpPr>
          <p:cNvPr id="534" name="Google Shape;534;g3f2def4fcc7_0_0"/>
          <p:cNvSpPr/>
          <p:nvPr/>
        </p:nvSpPr>
        <p:spPr>
          <a:xfrm>
            <a:off x="411480" y="6492240"/>
            <a:ext cx="2194500" cy="16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6271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536271"/>
                </a:solidFill>
                <a:latin typeface="Arial"/>
                <a:ea typeface="Arial"/>
                <a:cs typeface="Arial"/>
                <a:sym typeface="Arial"/>
              </a:rPr>
              <a:t>#AI-Native Program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g3f2def4fcc7_0_0"/>
          <p:cNvSpPr/>
          <p:nvPr/>
        </p:nvSpPr>
        <p:spPr>
          <a:xfrm>
            <a:off x="11475720" y="6446520"/>
            <a:ext cx="365700" cy="18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6271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536271"/>
                </a:solidFill>
                <a:latin typeface="Arial"/>
                <a:ea typeface="Arial"/>
                <a:cs typeface="Arial"/>
                <a:sym typeface="Arial"/>
              </a:rPr>
              <a:t>12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6" name="Google Shape;536;g3f2def4fcc7_0_0"/>
          <p:cNvSpPr txBox="1"/>
          <p:nvPr/>
        </p:nvSpPr>
        <p:spPr>
          <a:xfrm>
            <a:off x="99200" y="2239725"/>
            <a:ext cx="11529600" cy="44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133875" lIns="133875" spcFirstLastPara="1" rIns="133875" wrap="square" tIns="133875">
            <a:norm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1" i="0" lang="en-US" sz="1150" u="none" cap="none" strike="noStrike">
                <a:solidFill>
                  <a:srgbClr val="FF5E37"/>
                </a:solidFill>
                <a:latin typeface="Arial"/>
                <a:ea typeface="Arial"/>
                <a:cs typeface="Arial"/>
                <a:sym typeface="Arial"/>
              </a:rPr>
              <a:t>Add your answer here…</a:t>
            </a:r>
            <a:endParaRPr b="1" i="0" sz="1750" u="none" cap="none" strike="noStrike">
              <a:solidFill>
                <a:srgbClr val="001E3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757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i="0" sz="1750" u="none" cap="none" strike="noStrike">
              <a:solidFill>
                <a:srgbClr val="001E3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g3f94e90e0e6_0_759"/>
          <p:cNvSpPr txBox="1"/>
          <p:nvPr/>
        </p:nvSpPr>
        <p:spPr>
          <a:xfrm>
            <a:off x="267875" y="444500"/>
            <a:ext cx="7911000" cy="5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b="1" i="0" lang="en-US" sz="3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Assignment </a:t>
            </a:r>
            <a:r>
              <a:rPr b="1" lang="en-US" sz="3500"/>
              <a:t>2b</a:t>
            </a:r>
            <a:r>
              <a:rPr b="1" i="0" lang="en-US" sz="3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Template</a:t>
            </a:r>
            <a:endParaRPr b="1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3" name="Google Shape;543;g3f94e90e0e6_0_759"/>
          <p:cNvSpPr txBox="1"/>
          <p:nvPr/>
        </p:nvSpPr>
        <p:spPr>
          <a:xfrm>
            <a:off x="99200" y="1190625"/>
            <a:ext cx="11587200" cy="8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133875" lIns="133875" spcFirstLastPara="1" rIns="133875" wrap="square" tIns="133875">
            <a:norm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1" i="0" lang="en-US" sz="1150" u="none" cap="none" strike="noStrike">
                <a:solidFill>
                  <a:srgbClr val="FF5E37"/>
                </a:solidFill>
                <a:latin typeface="Arial"/>
                <a:ea typeface="Arial"/>
                <a:cs typeface="Arial"/>
                <a:sym typeface="Arial"/>
              </a:rPr>
              <a:t>REFLECTION</a:t>
            </a:r>
            <a:endParaRPr b="1" i="0" sz="1750" u="none" cap="none" strike="noStrike">
              <a:solidFill>
                <a:srgbClr val="FF5E37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750">
                <a:solidFill>
                  <a:schemeClr val="dk1"/>
                </a:solidFill>
              </a:rPr>
              <a:t>Prepare a short ideation plan in 1 slide using AI tools.</a:t>
            </a:r>
            <a:endParaRPr b="1" sz="1750">
              <a:solidFill>
                <a:schemeClr val="dk1"/>
              </a:solidFill>
            </a:endParaRPr>
          </a:p>
        </p:txBody>
      </p:sp>
      <p:sp>
        <p:nvSpPr>
          <p:cNvPr id="544" name="Google Shape;544;g3f94e90e0e6_0_759"/>
          <p:cNvSpPr/>
          <p:nvPr/>
        </p:nvSpPr>
        <p:spPr>
          <a:xfrm>
            <a:off x="411480" y="6492240"/>
            <a:ext cx="2194500" cy="16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6271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536271"/>
                </a:solidFill>
                <a:latin typeface="Arial"/>
                <a:ea typeface="Arial"/>
                <a:cs typeface="Arial"/>
                <a:sym typeface="Arial"/>
              </a:rPr>
              <a:t>#AI-Native Program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5" name="Google Shape;545;g3f94e90e0e6_0_759"/>
          <p:cNvSpPr/>
          <p:nvPr/>
        </p:nvSpPr>
        <p:spPr>
          <a:xfrm>
            <a:off x="11475720" y="6446520"/>
            <a:ext cx="365700" cy="18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6271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536271"/>
                </a:solidFill>
                <a:latin typeface="Arial"/>
                <a:ea typeface="Arial"/>
                <a:cs typeface="Arial"/>
                <a:sym typeface="Arial"/>
              </a:rPr>
              <a:t>12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6" name="Google Shape;546;g3f94e90e0e6_0_759"/>
          <p:cNvSpPr txBox="1"/>
          <p:nvPr/>
        </p:nvSpPr>
        <p:spPr>
          <a:xfrm>
            <a:off x="128000" y="1884475"/>
            <a:ext cx="11529600" cy="44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133875" lIns="133875" spcFirstLastPara="1" rIns="133875" wrap="square" tIns="133875">
            <a:norm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1" i="0" lang="en-US" sz="1150" u="none" cap="none" strike="noStrike">
                <a:solidFill>
                  <a:srgbClr val="FF5E37"/>
                </a:solidFill>
                <a:latin typeface="Arial"/>
                <a:ea typeface="Arial"/>
                <a:cs typeface="Arial"/>
                <a:sym typeface="Arial"/>
              </a:rPr>
              <a:t>Add your answer here…</a:t>
            </a:r>
            <a:endParaRPr b="1" i="0" sz="1750" u="none" cap="none" strike="noStrike">
              <a:solidFill>
                <a:srgbClr val="001E3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757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i="0" sz="1750" u="none" cap="none" strike="noStrike">
              <a:solidFill>
                <a:srgbClr val="001E3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1E32"/>
        </a:solidFill>
      </p:bgPr>
    </p:bg>
    <p:spTree>
      <p:nvGrpSpPr>
        <p:cNvPr id="55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g3f26336981c_0_413"/>
          <p:cNvSpPr/>
          <p:nvPr/>
        </p:nvSpPr>
        <p:spPr>
          <a:xfrm>
            <a:off x="1904025" y="3070350"/>
            <a:ext cx="8831400" cy="71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ial"/>
              <a:buNone/>
            </a:pPr>
            <a:r>
              <a:rPr b="1" lang="en-US" sz="7600">
                <a:solidFill>
                  <a:srgbClr val="FFFFFF"/>
                </a:solidFill>
              </a:rPr>
              <a:t>THANK YOU!</a:t>
            </a:r>
            <a:endParaRPr b="0" i="0" sz="7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g3f9502ba78a_0_0"/>
          <p:cNvSpPr txBox="1"/>
          <p:nvPr/>
        </p:nvSpPr>
        <p:spPr>
          <a:xfrm>
            <a:off x="502920" y="6537960"/>
            <a:ext cx="27432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0" lang="en-US" sz="600" u="none" cap="none" strike="noStrike">
                <a:solidFill>
                  <a:srgbClr val="96A0A5"/>
                </a:solidFill>
                <a:latin typeface="Arial"/>
                <a:ea typeface="Arial"/>
                <a:cs typeface="Arial"/>
                <a:sym typeface="Arial"/>
              </a:rPr>
              <a:t>#AI-Native Program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" name="Google Shape;35;g3f9502ba78a_0_0"/>
          <p:cNvSpPr txBox="1"/>
          <p:nvPr/>
        </p:nvSpPr>
        <p:spPr>
          <a:xfrm>
            <a:off x="502925" y="544125"/>
            <a:ext cx="105414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3900">
                <a:solidFill>
                  <a:schemeClr val="dk1"/>
                </a:solidFill>
              </a:rPr>
              <a:t>Wicked Problems in Design Thinking</a:t>
            </a:r>
            <a:endParaRPr b="1" i="0" sz="3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Google Shape;36;g3f9502ba78a_0_0"/>
          <p:cNvSpPr/>
          <p:nvPr/>
        </p:nvSpPr>
        <p:spPr>
          <a:xfrm>
            <a:off x="11475720" y="6446520"/>
            <a:ext cx="365700" cy="18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6271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536271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g3f9502ba78a_0_0"/>
          <p:cNvSpPr/>
          <p:nvPr/>
        </p:nvSpPr>
        <p:spPr>
          <a:xfrm>
            <a:off x="502935" y="215898"/>
            <a:ext cx="42063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B45"/>
              </a:buClr>
              <a:buSzPts val="900"/>
              <a:buFont typeface="Arial"/>
              <a:buNone/>
            </a:pPr>
            <a:r>
              <a:rPr b="1" i="0" lang="en-US" sz="900" u="none" cap="none" strike="noStrike">
                <a:solidFill>
                  <a:srgbClr val="FF6B45"/>
                </a:solidFill>
                <a:latin typeface="Arial"/>
                <a:ea typeface="Arial"/>
                <a:cs typeface="Arial"/>
                <a:sym typeface="Arial"/>
              </a:rPr>
              <a:t>WHY AI NATIVE PROGRAM?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8;g3f9502ba78a_0_0"/>
          <p:cNvSpPr txBox="1"/>
          <p:nvPr/>
        </p:nvSpPr>
        <p:spPr>
          <a:xfrm>
            <a:off x="502925" y="1480600"/>
            <a:ext cx="5773200" cy="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chemeClr val="dk1"/>
                </a:solidFill>
              </a:rPr>
              <a:t>Why are Wicked Problems Important? </a:t>
            </a:r>
            <a:endParaRPr sz="1700">
              <a:solidFill>
                <a:schemeClr val="dk1"/>
              </a:solidFill>
            </a:endParaRPr>
          </a:p>
        </p:txBody>
      </p:sp>
      <p:sp>
        <p:nvSpPr>
          <p:cNvPr id="39" name="Google Shape;39;g3f9502ba78a_0_0"/>
          <p:cNvSpPr txBox="1"/>
          <p:nvPr/>
        </p:nvSpPr>
        <p:spPr>
          <a:xfrm>
            <a:off x="502925" y="2134638"/>
            <a:ext cx="5181600" cy="345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-US" sz="2000">
                <a:solidFill>
                  <a:schemeClr val="dk1"/>
                </a:solidFill>
              </a:rPr>
              <a:t>Reflect real-world challenges with evolving needs.</a:t>
            </a:r>
            <a:endParaRPr sz="2000">
              <a:solidFill>
                <a:schemeClr val="dk1"/>
              </a:solidFill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-US" sz="2000">
                <a:solidFill>
                  <a:schemeClr val="dk1"/>
                </a:solidFill>
              </a:rPr>
              <a:t>Require understanding people, not just technology.</a:t>
            </a:r>
            <a:endParaRPr sz="2000">
              <a:solidFill>
                <a:schemeClr val="dk1"/>
              </a:solidFill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-US" sz="2000">
                <a:solidFill>
                  <a:schemeClr val="dk1"/>
                </a:solidFill>
              </a:rPr>
              <a:t>Encourage collaboration across diverse perspectives.</a:t>
            </a:r>
            <a:endParaRPr sz="2000">
              <a:solidFill>
                <a:schemeClr val="dk1"/>
              </a:solidFill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-US" sz="2000">
                <a:solidFill>
                  <a:schemeClr val="dk1"/>
                </a:solidFill>
              </a:rPr>
              <a:t>Demand experimentation and iterative improvement.</a:t>
            </a:r>
            <a:endParaRPr sz="2000">
              <a:solidFill>
                <a:schemeClr val="dk1"/>
              </a:solidFill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-US" sz="2000">
                <a:solidFill>
                  <a:schemeClr val="dk1"/>
                </a:solidFill>
              </a:rPr>
              <a:t>Balance innovation with ethics and sustainability.</a:t>
            </a:r>
            <a:endParaRPr sz="2000">
              <a:solidFill>
                <a:schemeClr val="dk1"/>
              </a:solidFill>
            </a:endParaRPr>
          </a:p>
        </p:txBody>
      </p:sp>
      <p:pic>
        <p:nvPicPr>
          <p:cNvPr id="40" name="Google Shape;40;g3f9502ba78a_0_0" title="1_jiu-XyGQth179jSKR1XW8A-removebg-preview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86150" y="995363"/>
            <a:ext cx="6105525" cy="6105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g3f960b1218d_0_0"/>
          <p:cNvSpPr txBox="1"/>
          <p:nvPr/>
        </p:nvSpPr>
        <p:spPr>
          <a:xfrm>
            <a:off x="502920" y="228600"/>
            <a:ext cx="36576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00" u="none" cap="none" strike="noStrike">
                <a:solidFill>
                  <a:srgbClr val="FF5E37"/>
                </a:solidFill>
                <a:latin typeface="Arial"/>
                <a:ea typeface="Arial"/>
                <a:cs typeface="Arial"/>
                <a:sym typeface="Arial"/>
              </a:rPr>
              <a:t>AI + HUMAN-CENTRED DESIGN</a:t>
            </a:r>
            <a:endParaRPr/>
          </a:p>
        </p:txBody>
      </p:sp>
      <p:sp>
        <p:nvSpPr>
          <p:cNvPr id="47" name="Google Shape;47;g3f960b1218d_0_0"/>
          <p:cNvSpPr txBox="1"/>
          <p:nvPr/>
        </p:nvSpPr>
        <p:spPr>
          <a:xfrm>
            <a:off x="502925" y="685800"/>
            <a:ext cx="11134800" cy="74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111D26"/>
                </a:solidFill>
                <a:latin typeface="Arial"/>
                <a:ea typeface="Arial"/>
                <a:cs typeface="Arial"/>
                <a:sym typeface="Arial"/>
              </a:rPr>
              <a:t>Design Thinking with AI: </a:t>
            </a:r>
            <a:r>
              <a:rPr b="1" lang="en-US" sz="3000">
                <a:solidFill>
                  <a:srgbClr val="111D26"/>
                </a:solidFill>
              </a:rPr>
              <a:t>U</a:t>
            </a:r>
            <a:r>
              <a:rPr b="1" i="0" lang="en-US" sz="3000" u="none" cap="none" strike="noStrike">
                <a:solidFill>
                  <a:srgbClr val="111D26"/>
                </a:solidFill>
                <a:latin typeface="Arial"/>
                <a:ea typeface="Arial"/>
                <a:cs typeface="Arial"/>
                <a:sym typeface="Arial"/>
              </a:rPr>
              <a:t>se AI after the problem is framed</a:t>
            </a:r>
            <a:endParaRPr/>
          </a:p>
          <a:p>
            <a:pPr indent="0" lvl="0" marL="0" marR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6E7C84"/>
                </a:solidFill>
                <a:latin typeface="Arial"/>
                <a:ea typeface="Arial"/>
                <a:cs typeface="Arial"/>
                <a:sym typeface="Arial"/>
              </a:rPr>
              <a:t>AI should expand possibilities, not replace the educator’s judgment a</a:t>
            </a:r>
            <a:r>
              <a:rPr lang="en-US" sz="1200">
                <a:solidFill>
                  <a:srgbClr val="6E7C84"/>
                </a:solidFill>
              </a:rPr>
              <a:t>nd human cognition</a:t>
            </a:r>
            <a:r>
              <a:rPr b="0" i="0" lang="en-US" sz="1200" u="none" cap="none" strike="noStrike">
                <a:solidFill>
                  <a:srgbClr val="6E7C84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</p:txBody>
      </p:sp>
      <p:sp>
        <p:nvSpPr>
          <p:cNvPr id="48" name="Google Shape;48;g3f960b1218d_0_0"/>
          <p:cNvSpPr/>
          <p:nvPr/>
        </p:nvSpPr>
        <p:spPr>
          <a:xfrm>
            <a:off x="755565" y="2256505"/>
            <a:ext cx="2926200" cy="1874400"/>
          </a:xfrm>
          <a:prstGeom prst="roundRect">
            <a:avLst>
              <a:gd fmla="val 16667" name="adj"/>
            </a:avLst>
          </a:prstGeom>
          <a:solidFill>
            <a:srgbClr val="F5F8FA"/>
          </a:solidFill>
          <a:ln cap="flat" cmpd="sng" w="15225">
            <a:solidFill>
              <a:srgbClr val="32CDD7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73150" lIns="109725" spcFirstLastPara="1" rIns="109725" wrap="square" tIns="731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002637"/>
                </a:solidFill>
              </a:rPr>
              <a:t>Human inquiry</a:t>
            </a:r>
            <a:br>
              <a:rPr b="1" i="0" lang="en-US" sz="1700" u="none" cap="none" strike="noStrike">
                <a:solidFill>
                  <a:srgbClr val="002637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1" i="0" lang="en-US" sz="1700" u="none" cap="none" strike="noStrike">
                <a:solidFill>
                  <a:srgbClr val="002637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1700" u="none" cap="none" strike="noStrike">
                <a:solidFill>
                  <a:srgbClr val="002637"/>
                </a:solidFill>
                <a:latin typeface="Arial"/>
                <a:ea typeface="Arial"/>
                <a:cs typeface="Arial"/>
                <a:sym typeface="Arial"/>
              </a:rPr>
              <a:t>Observe learners</a:t>
            </a:r>
            <a:br>
              <a:rPr b="1" i="0" lang="en-US" sz="1700" u="none" cap="none" strike="noStrike">
                <a:solidFill>
                  <a:srgbClr val="002637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1700" u="none" cap="none" strike="noStrike">
                <a:solidFill>
                  <a:srgbClr val="002637"/>
                </a:solidFill>
                <a:latin typeface="Arial"/>
                <a:ea typeface="Arial"/>
                <a:cs typeface="Arial"/>
                <a:sym typeface="Arial"/>
              </a:rPr>
              <a:t>Listen to context</a:t>
            </a:r>
            <a:br>
              <a:rPr b="1" i="0" lang="en-US" sz="1700" u="none" cap="none" strike="noStrike">
                <a:solidFill>
                  <a:srgbClr val="002637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1700" u="none" cap="none" strike="noStrike">
                <a:solidFill>
                  <a:srgbClr val="002637"/>
                </a:solidFill>
                <a:latin typeface="Arial"/>
                <a:ea typeface="Arial"/>
                <a:cs typeface="Arial"/>
                <a:sym typeface="Arial"/>
              </a:rPr>
              <a:t>Frame the challenge</a:t>
            </a:r>
            <a:endParaRPr/>
          </a:p>
        </p:txBody>
      </p:sp>
      <p:sp>
        <p:nvSpPr>
          <p:cNvPr id="49" name="Google Shape;49;g3f960b1218d_0_0"/>
          <p:cNvSpPr/>
          <p:nvPr/>
        </p:nvSpPr>
        <p:spPr>
          <a:xfrm>
            <a:off x="938445" y="4405345"/>
            <a:ext cx="2560200" cy="320100"/>
          </a:xfrm>
          <a:prstGeom prst="roundRect">
            <a:avLst>
              <a:gd fmla="val 16667" name="adj"/>
            </a:avLst>
          </a:prstGeom>
          <a:solidFill>
            <a:srgbClr val="32CDD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Start with people</a:t>
            </a:r>
            <a:endParaRPr/>
          </a:p>
        </p:txBody>
      </p:sp>
      <p:cxnSp>
        <p:nvCxnSpPr>
          <p:cNvPr id="50" name="Google Shape;50;g3f960b1218d_0_0"/>
          <p:cNvCxnSpPr/>
          <p:nvPr/>
        </p:nvCxnSpPr>
        <p:spPr>
          <a:xfrm>
            <a:off x="3727364" y="3152617"/>
            <a:ext cx="548700" cy="0"/>
          </a:xfrm>
          <a:prstGeom prst="straightConnector1">
            <a:avLst/>
          </a:prstGeom>
          <a:noFill/>
          <a:ln cap="flat" cmpd="sng" w="25400">
            <a:solidFill>
              <a:srgbClr val="354853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51" name="Google Shape;51;g3f960b1218d_0_0"/>
          <p:cNvSpPr/>
          <p:nvPr/>
        </p:nvSpPr>
        <p:spPr>
          <a:xfrm>
            <a:off x="4458884" y="2256505"/>
            <a:ext cx="2926200" cy="1874400"/>
          </a:xfrm>
          <a:prstGeom prst="roundRect">
            <a:avLst>
              <a:gd fmla="val 16667" name="adj"/>
            </a:avLst>
          </a:prstGeom>
          <a:solidFill>
            <a:srgbClr val="F5F8FA"/>
          </a:solidFill>
          <a:ln cap="flat" cmpd="sng" w="15225">
            <a:solidFill>
              <a:srgbClr val="FFCD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73150" lIns="109725" spcFirstLastPara="1" rIns="109725" wrap="square" tIns="731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002637"/>
                </a:solidFill>
              </a:rPr>
              <a:t>AI assistance</a:t>
            </a:r>
            <a:br>
              <a:rPr b="1" i="0" lang="en-US" sz="1700" u="none" cap="none" strike="noStrike">
                <a:solidFill>
                  <a:srgbClr val="002637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1" i="0" lang="en-US" sz="1700" u="none" cap="none" strike="noStrike">
                <a:solidFill>
                  <a:srgbClr val="002637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1700" u="none" cap="none" strike="noStrike">
                <a:solidFill>
                  <a:srgbClr val="002637"/>
                </a:solidFill>
                <a:latin typeface="Arial"/>
                <a:ea typeface="Arial"/>
                <a:cs typeface="Arial"/>
                <a:sym typeface="Arial"/>
              </a:rPr>
              <a:t>Generate options</a:t>
            </a:r>
            <a:br>
              <a:rPr b="1" i="0" lang="en-US" sz="1700" u="none" cap="none" strike="noStrike">
                <a:solidFill>
                  <a:srgbClr val="002637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1700" u="none" cap="none" strike="noStrike">
                <a:solidFill>
                  <a:srgbClr val="002637"/>
                </a:solidFill>
                <a:latin typeface="Arial"/>
                <a:ea typeface="Arial"/>
                <a:cs typeface="Arial"/>
                <a:sym typeface="Arial"/>
              </a:rPr>
              <a:t>Create examples</a:t>
            </a:r>
            <a:br>
              <a:rPr b="1" i="0" lang="en-US" sz="1700" u="none" cap="none" strike="noStrike">
                <a:solidFill>
                  <a:srgbClr val="002637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1700" u="none" cap="none" strike="noStrike">
                <a:solidFill>
                  <a:srgbClr val="002637"/>
                </a:solidFill>
                <a:latin typeface="Arial"/>
                <a:ea typeface="Arial"/>
                <a:cs typeface="Arial"/>
                <a:sym typeface="Arial"/>
              </a:rPr>
              <a:t>Simulate variations</a:t>
            </a:r>
            <a:endParaRPr/>
          </a:p>
        </p:txBody>
      </p:sp>
      <p:sp>
        <p:nvSpPr>
          <p:cNvPr id="52" name="Google Shape;52;g3f960b1218d_0_0"/>
          <p:cNvSpPr/>
          <p:nvPr/>
        </p:nvSpPr>
        <p:spPr>
          <a:xfrm>
            <a:off x="4641765" y="4405345"/>
            <a:ext cx="2560200" cy="320100"/>
          </a:xfrm>
          <a:prstGeom prst="roundRect">
            <a:avLst>
              <a:gd fmla="val 16667" name="adj"/>
            </a:avLst>
          </a:prstGeom>
          <a:solidFill>
            <a:srgbClr val="FFC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00" u="none" cap="none" strike="noStrike">
                <a:solidFill>
                  <a:srgbClr val="002637"/>
                </a:solidFill>
                <a:latin typeface="Arial"/>
                <a:ea typeface="Arial"/>
                <a:cs typeface="Arial"/>
                <a:sym typeface="Arial"/>
              </a:rPr>
              <a:t>Use AI as partner</a:t>
            </a:r>
            <a:endParaRPr/>
          </a:p>
        </p:txBody>
      </p:sp>
      <p:cxnSp>
        <p:nvCxnSpPr>
          <p:cNvPr id="53" name="Google Shape;53;g3f960b1218d_0_0"/>
          <p:cNvCxnSpPr/>
          <p:nvPr/>
        </p:nvCxnSpPr>
        <p:spPr>
          <a:xfrm>
            <a:off x="7430684" y="3152617"/>
            <a:ext cx="548700" cy="0"/>
          </a:xfrm>
          <a:prstGeom prst="straightConnector1">
            <a:avLst/>
          </a:prstGeom>
          <a:noFill/>
          <a:ln cap="flat" cmpd="sng" w="25400">
            <a:solidFill>
              <a:srgbClr val="354853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54" name="Google Shape;54;g3f960b1218d_0_0"/>
          <p:cNvSpPr/>
          <p:nvPr/>
        </p:nvSpPr>
        <p:spPr>
          <a:xfrm>
            <a:off x="8162204" y="2256505"/>
            <a:ext cx="2926200" cy="1874400"/>
          </a:xfrm>
          <a:prstGeom prst="roundRect">
            <a:avLst>
              <a:gd fmla="val 16667" name="adj"/>
            </a:avLst>
          </a:prstGeom>
          <a:solidFill>
            <a:srgbClr val="F5F8FA"/>
          </a:solidFill>
          <a:ln cap="flat" cmpd="sng" w="15225">
            <a:solidFill>
              <a:srgbClr val="FF5E37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73150" lIns="109725" spcFirstLastPara="1" rIns="109725" wrap="square" tIns="731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002637"/>
                </a:solidFill>
                <a:latin typeface="Arial"/>
                <a:ea typeface="Arial"/>
                <a:cs typeface="Arial"/>
                <a:sym typeface="Arial"/>
              </a:rPr>
              <a:t>Educator judgment</a:t>
            </a:r>
            <a:br>
              <a:rPr b="1" i="0" lang="en-US" sz="1700" u="none" cap="none" strike="noStrike">
                <a:solidFill>
                  <a:srgbClr val="002637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1" i="0" lang="en-US" sz="1700" u="none" cap="none" strike="noStrike">
                <a:solidFill>
                  <a:srgbClr val="002637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1700" u="none" cap="none" strike="noStrike">
                <a:solidFill>
                  <a:srgbClr val="002637"/>
                </a:solidFill>
                <a:latin typeface="Arial"/>
                <a:ea typeface="Arial"/>
                <a:cs typeface="Arial"/>
                <a:sym typeface="Arial"/>
              </a:rPr>
              <a:t>Critique output</a:t>
            </a:r>
            <a:br>
              <a:rPr b="1" i="0" lang="en-US" sz="1700" u="none" cap="none" strike="noStrike">
                <a:solidFill>
                  <a:srgbClr val="002637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1700" u="none" cap="none" strike="noStrike">
                <a:solidFill>
                  <a:srgbClr val="002637"/>
                </a:solidFill>
                <a:latin typeface="Arial"/>
                <a:ea typeface="Arial"/>
                <a:cs typeface="Arial"/>
                <a:sym typeface="Arial"/>
              </a:rPr>
              <a:t>Localize activity</a:t>
            </a:r>
            <a:br>
              <a:rPr b="1" i="0" lang="en-US" sz="1700" u="none" cap="none" strike="noStrike">
                <a:solidFill>
                  <a:srgbClr val="002637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1700" u="none" cap="none" strike="noStrike">
                <a:solidFill>
                  <a:srgbClr val="002637"/>
                </a:solidFill>
                <a:latin typeface="Arial"/>
                <a:ea typeface="Arial"/>
                <a:cs typeface="Arial"/>
                <a:sym typeface="Arial"/>
              </a:rPr>
              <a:t>Protect learning intent</a:t>
            </a:r>
            <a:endParaRPr/>
          </a:p>
        </p:txBody>
      </p:sp>
      <p:sp>
        <p:nvSpPr>
          <p:cNvPr id="55" name="Google Shape;55;g3f960b1218d_0_0"/>
          <p:cNvSpPr/>
          <p:nvPr/>
        </p:nvSpPr>
        <p:spPr>
          <a:xfrm>
            <a:off x="8345084" y="4405345"/>
            <a:ext cx="2560200" cy="320100"/>
          </a:xfrm>
          <a:prstGeom prst="roundRect">
            <a:avLst>
              <a:gd fmla="val 16667" name="adj"/>
            </a:avLst>
          </a:prstGeom>
          <a:solidFill>
            <a:srgbClr val="FF5E3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Return to pedagogy</a:t>
            </a:r>
            <a:endParaRPr/>
          </a:p>
        </p:txBody>
      </p:sp>
      <p:sp>
        <p:nvSpPr>
          <p:cNvPr id="56" name="Google Shape;56;g3f960b1218d_0_0"/>
          <p:cNvSpPr/>
          <p:nvPr/>
        </p:nvSpPr>
        <p:spPr>
          <a:xfrm>
            <a:off x="949625" y="5453749"/>
            <a:ext cx="10241400" cy="806700"/>
          </a:xfrm>
          <a:prstGeom prst="rect">
            <a:avLst/>
          </a:prstGeom>
          <a:noFill/>
          <a:ln>
            <a:noFill/>
          </a:ln>
        </p:spPr>
        <p:txBody>
          <a:bodyPr anchorCtr="0" anchor="t" bIns="73150" lIns="109725" spcFirstLastPara="1" rIns="109725" wrap="square" tIns="731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111D26"/>
                </a:solidFill>
                <a:latin typeface="Arial"/>
                <a:ea typeface="Arial"/>
                <a:cs typeface="Arial"/>
                <a:sym typeface="Arial"/>
              </a:rPr>
              <a:t>The question is not ‘How do I use AI?’ </a:t>
            </a:r>
            <a:endParaRPr b="1" i="0" sz="1800" u="none" cap="none" strike="noStrike">
              <a:solidFill>
                <a:srgbClr val="111D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111D26"/>
                </a:solidFill>
                <a:latin typeface="Arial"/>
                <a:ea typeface="Arial"/>
                <a:cs typeface="Arial"/>
                <a:sym typeface="Arial"/>
              </a:rPr>
              <a:t>The better question is: ‘What learning problem deserves AI </a:t>
            </a:r>
            <a:r>
              <a:rPr b="1" lang="en-US" sz="1800">
                <a:solidFill>
                  <a:srgbClr val="111D26"/>
                </a:solidFill>
              </a:rPr>
              <a:t>helps me solve</a:t>
            </a:r>
            <a:r>
              <a:rPr b="1" i="0" lang="en-US" sz="1800" u="none" cap="none" strike="noStrike">
                <a:solidFill>
                  <a:srgbClr val="111D26"/>
                </a:solidFill>
                <a:latin typeface="Arial"/>
                <a:ea typeface="Arial"/>
                <a:cs typeface="Arial"/>
                <a:sym typeface="Arial"/>
              </a:rPr>
              <a:t>?’</a:t>
            </a:r>
            <a:endParaRPr sz="18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1E32"/>
        </a:solid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f9502ba78a_0_16"/>
          <p:cNvSpPr/>
          <p:nvPr/>
        </p:nvSpPr>
        <p:spPr>
          <a:xfrm>
            <a:off x="316605" y="6464815"/>
            <a:ext cx="2194500" cy="16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6271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536271"/>
                </a:solidFill>
                <a:latin typeface="Arial"/>
                <a:ea typeface="Arial"/>
                <a:cs typeface="Arial"/>
                <a:sym typeface="Arial"/>
              </a:rPr>
              <a:t>#AI-Native Program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63;g3f9502ba78a_0_16"/>
          <p:cNvSpPr/>
          <p:nvPr/>
        </p:nvSpPr>
        <p:spPr>
          <a:xfrm>
            <a:off x="11475720" y="6446520"/>
            <a:ext cx="365700" cy="18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6271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536271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g3f9502ba78a_0_16"/>
          <p:cNvSpPr txBox="1"/>
          <p:nvPr/>
        </p:nvSpPr>
        <p:spPr>
          <a:xfrm>
            <a:off x="516200" y="444500"/>
            <a:ext cx="87039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4700">
                <a:solidFill>
                  <a:schemeClr val="lt1"/>
                </a:solidFill>
              </a:rPr>
              <a:t>Why in an #AI-Native Program</a:t>
            </a:r>
            <a:endParaRPr b="1" i="0" sz="6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g3f9502ba78a_0_16"/>
          <p:cNvSpPr/>
          <p:nvPr/>
        </p:nvSpPr>
        <p:spPr>
          <a:xfrm>
            <a:off x="608210" y="215898"/>
            <a:ext cx="42063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B45"/>
              </a:buClr>
              <a:buSzPts val="900"/>
              <a:buFont typeface="Arial"/>
              <a:buNone/>
            </a:pPr>
            <a:r>
              <a:rPr b="1" lang="en-US" sz="900">
                <a:solidFill>
                  <a:srgbClr val="FF6B45"/>
                </a:solidFill>
              </a:rPr>
              <a:t>EMPATHIZE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g3f9502ba78a_0_16"/>
          <p:cNvSpPr txBox="1"/>
          <p:nvPr/>
        </p:nvSpPr>
        <p:spPr>
          <a:xfrm>
            <a:off x="502925" y="1204575"/>
            <a:ext cx="11038800" cy="41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lt1"/>
                </a:solidFill>
              </a:rPr>
              <a:t>Before we explore the Design Thinking process, let's first understand the nature of the problems it is designed to solve—wicked problems. 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67" name="Google Shape;67;g3f9502ba78a_0_16"/>
          <p:cNvSpPr txBox="1"/>
          <p:nvPr/>
        </p:nvSpPr>
        <p:spPr>
          <a:xfrm>
            <a:off x="1421225" y="5854900"/>
            <a:ext cx="9202200" cy="30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381000" marR="3810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-US" sz="1500">
                <a:solidFill>
                  <a:schemeClr val="lt1"/>
                </a:solidFill>
              </a:rPr>
              <a:t>Design Thinking begins by recognizing that today's most important challenges are rarely simple.</a:t>
            </a:r>
            <a:endParaRPr i="1" sz="15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i="1" sz="1500">
              <a:solidFill>
                <a:schemeClr val="lt1"/>
              </a:solidFill>
            </a:endParaRPr>
          </a:p>
        </p:txBody>
      </p:sp>
      <p:sp>
        <p:nvSpPr>
          <p:cNvPr id="68" name="Google Shape;68;g3f9502ba78a_0_16"/>
          <p:cNvSpPr/>
          <p:nvPr/>
        </p:nvSpPr>
        <p:spPr>
          <a:xfrm>
            <a:off x="8097925" y="2021200"/>
            <a:ext cx="3293400" cy="3154800"/>
          </a:xfrm>
          <a:prstGeom prst="roundRect">
            <a:avLst>
              <a:gd fmla="val 16667" name="adj"/>
            </a:avLst>
          </a:prstGeom>
          <a:solidFill>
            <a:srgbClr val="9FC5E8"/>
          </a:solidFill>
          <a:ln cap="flat" cmpd="sng" w="87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4050" lIns="84050" spcFirstLastPara="1" rIns="84050" wrap="square" tIns="840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87"/>
          </a:p>
        </p:txBody>
      </p:sp>
      <p:sp>
        <p:nvSpPr>
          <p:cNvPr id="69" name="Google Shape;69;g3f9502ba78a_0_16"/>
          <p:cNvSpPr txBox="1"/>
          <p:nvPr/>
        </p:nvSpPr>
        <p:spPr>
          <a:xfrm>
            <a:off x="8734964" y="2174785"/>
            <a:ext cx="2019300" cy="3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84050" lIns="84050" spcFirstLastPara="1" rIns="84050" wrap="square" tIns="840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55"/>
              <a:t>KEY TAKEAWAYS</a:t>
            </a:r>
            <a:endParaRPr b="1" sz="1655"/>
          </a:p>
        </p:txBody>
      </p:sp>
      <p:sp>
        <p:nvSpPr>
          <p:cNvPr id="70" name="Google Shape;70;g3f9502ba78a_0_16"/>
          <p:cNvSpPr txBox="1"/>
          <p:nvPr/>
        </p:nvSpPr>
        <p:spPr>
          <a:xfrm>
            <a:off x="8299225" y="2637775"/>
            <a:ext cx="2890800" cy="2349900"/>
          </a:xfrm>
          <a:prstGeom prst="rect">
            <a:avLst/>
          </a:prstGeom>
          <a:noFill/>
          <a:ln>
            <a:noFill/>
          </a:ln>
        </p:spPr>
        <p:txBody>
          <a:bodyPr anchorCtr="0" anchor="t" bIns="84050" lIns="84050" spcFirstLastPara="1" rIns="84050" wrap="square" tIns="8405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39">
                <a:solidFill>
                  <a:schemeClr val="dk1"/>
                </a:solidFill>
              </a:rPr>
              <a:t>Design Thinking provides a human-centered framework to navigate complexity and build AI solutions that are innovative, practical, and impactful.</a:t>
            </a:r>
            <a:endParaRPr sz="1839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103"/>
              </a:spcAft>
              <a:buNone/>
            </a:pPr>
            <a:r>
              <a:t/>
            </a:r>
            <a:endParaRPr sz="1839">
              <a:solidFill>
                <a:schemeClr val="dk1"/>
              </a:solidFill>
            </a:endParaRPr>
          </a:p>
        </p:txBody>
      </p:sp>
      <p:sp>
        <p:nvSpPr>
          <p:cNvPr id="71" name="Google Shape;71;g3f9502ba78a_0_16"/>
          <p:cNvSpPr/>
          <p:nvPr/>
        </p:nvSpPr>
        <p:spPr>
          <a:xfrm>
            <a:off x="516200" y="2157814"/>
            <a:ext cx="318900" cy="378300"/>
          </a:xfrm>
          <a:prstGeom prst="roundRect">
            <a:avLst>
              <a:gd fmla="val 16667" name="adj"/>
            </a:avLst>
          </a:prstGeom>
          <a:solidFill>
            <a:schemeClr val="accent4"/>
          </a:solidFill>
          <a:ln cap="flat" cmpd="sng" w="14550">
            <a:solidFill>
              <a:srgbClr val="44546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9675" lIns="139675" spcFirstLastPara="1" rIns="139675" wrap="square" tIns="1396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39"/>
          </a:p>
        </p:txBody>
      </p:sp>
      <p:sp>
        <p:nvSpPr>
          <p:cNvPr id="72" name="Google Shape;72;g3f9502ba78a_0_16"/>
          <p:cNvSpPr/>
          <p:nvPr/>
        </p:nvSpPr>
        <p:spPr>
          <a:xfrm>
            <a:off x="516200" y="2896377"/>
            <a:ext cx="318900" cy="378300"/>
          </a:xfrm>
          <a:prstGeom prst="roundRect">
            <a:avLst>
              <a:gd fmla="val 16667" name="adj"/>
            </a:avLst>
          </a:prstGeom>
          <a:solidFill>
            <a:schemeClr val="accent2"/>
          </a:solidFill>
          <a:ln cap="flat" cmpd="sng" w="14550">
            <a:solidFill>
              <a:srgbClr val="44546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9675" lIns="139675" spcFirstLastPara="1" rIns="139675" wrap="square" tIns="1396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39"/>
          </a:p>
        </p:txBody>
      </p:sp>
      <p:sp>
        <p:nvSpPr>
          <p:cNvPr id="73" name="Google Shape;73;g3f9502ba78a_0_16"/>
          <p:cNvSpPr/>
          <p:nvPr/>
        </p:nvSpPr>
        <p:spPr>
          <a:xfrm>
            <a:off x="516200" y="3623572"/>
            <a:ext cx="318900" cy="378300"/>
          </a:xfrm>
          <a:prstGeom prst="roundRect">
            <a:avLst>
              <a:gd fmla="val 16667" name="adj"/>
            </a:avLst>
          </a:prstGeom>
          <a:solidFill>
            <a:srgbClr val="7E37FF"/>
          </a:solidFill>
          <a:ln cap="flat" cmpd="sng" w="14550">
            <a:solidFill>
              <a:srgbClr val="44546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9675" lIns="139675" spcFirstLastPara="1" rIns="139675" wrap="square" tIns="1396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39"/>
          </a:p>
        </p:txBody>
      </p:sp>
      <p:sp>
        <p:nvSpPr>
          <p:cNvPr id="74" name="Google Shape;74;g3f9502ba78a_0_16"/>
          <p:cNvSpPr/>
          <p:nvPr/>
        </p:nvSpPr>
        <p:spPr>
          <a:xfrm>
            <a:off x="516200" y="4362135"/>
            <a:ext cx="318900" cy="378300"/>
          </a:xfrm>
          <a:prstGeom prst="roundRect">
            <a:avLst>
              <a:gd fmla="val 16667" name="adj"/>
            </a:avLst>
          </a:prstGeom>
          <a:solidFill>
            <a:schemeClr val="accent6"/>
          </a:solidFill>
          <a:ln cap="flat" cmpd="sng" w="14550">
            <a:solidFill>
              <a:srgbClr val="44546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9675" lIns="139675" spcFirstLastPara="1" rIns="139675" wrap="square" tIns="1396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39"/>
          </a:p>
        </p:txBody>
      </p:sp>
      <p:sp>
        <p:nvSpPr>
          <p:cNvPr id="75" name="Google Shape;75;g3f9502ba78a_0_16"/>
          <p:cNvSpPr txBox="1"/>
          <p:nvPr/>
        </p:nvSpPr>
        <p:spPr>
          <a:xfrm>
            <a:off x="1059637" y="2157813"/>
            <a:ext cx="6234000" cy="41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9450" lIns="99450" spcFirstLastPara="1" rIns="99450" wrap="square" tIns="994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40">
                <a:solidFill>
                  <a:schemeClr val="lt1"/>
                </a:solidFill>
              </a:rPr>
              <a:t>AI is most impactful when solving meaningful problems. </a:t>
            </a:r>
            <a:endParaRPr sz="1740">
              <a:solidFill>
                <a:schemeClr val="lt1"/>
              </a:solidFill>
            </a:endParaRPr>
          </a:p>
        </p:txBody>
      </p:sp>
      <p:sp>
        <p:nvSpPr>
          <p:cNvPr id="76" name="Google Shape;76;g3f9502ba78a_0_16"/>
          <p:cNvSpPr txBox="1"/>
          <p:nvPr/>
        </p:nvSpPr>
        <p:spPr>
          <a:xfrm>
            <a:off x="1059637" y="2875544"/>
            <a:ext cx="6234000" cy="41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9450" lIns="99450" spcFirstLastPara="1" rIns="99450" wrap="square" tIns="994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40">
                <a:solidFill>
                  <a:schemeClr val="lt1"/>
                </a:solidFill>
              </a:rPr>
              <a:t>Design Thinking helps uncover the real challenge. </a:t>
            </a:r>
            <a:endParaRPr sz="1740">
              <a:solidFill>
                <a:schemeClr val="lt1"/>
              </a:solidFill>
            </a:endParaRPr>
          </a:p>
        </p:txBody>
      </p:sp>
      <p:sp>
        <p:nvSpPr>
          <p:cNvPr id="77" name="Google Shape;77;g3f9502ba78a_0_16"/>
          <p:cNvSpPr txBox="1"/>
          <p:nvPr/>
        </p:nvSpPr>
        <p:spPr>
          <a:xfrm>
            <a:off x="1059637" y="3638798"/>
            <a:ext cx="6234000" cy="41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9450" lIns="99450" spcFirstLastPara="1" rIns="99450" wrap="square" tIns="994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40">
                <a:solidFill>
                  <a:schemeClr val="lt1"/>
                </a:solidFill>
              </a:rPr>
              <a:t>Human insights make AI solutions more relevant. </a:t>
            </a:r>
            <a:endParaRPr sz="1740">
              <a:solidFill>
                <a:schemeClr val="lt1"/>
              </a:solidFill>
            </a:endParaRPr>
          </a:p>
        </p:txBody>
      </p:sp>
      <p:sp>
        <p:nvSpPr>
          <p:cNvPr id="78" name="Google Shape;78;g3f9502ba78a_0_16"/>
          <p:cNvSpPr txBox="1"/>
          <p:nvPr/>
        </p:nvSpPr>
        <p:spPr>
          <a:xfrm>
            <a:off x="1059637" y="4331810"/>
            <a:ext cx="6234000" cy="41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9450" lIns="99450" spcFirstLastPara="1" rIns="99450" wrap="square" tIns="994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40">
                <a:solidFill>
                  <a:schemeClr val="lt1"/>
                </a:solidFill>
              </a:rPr>
              <a:t>Continuous feedback leads to better AI outcomes. </a:t>
            </a:r>
            <a:endParaRPr sz="174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7F8F5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eda57aeb02_0_16"/>
          <p:cNvSpPr/>
          <p:nvPr/>
        </p:nvSpPr>
        <p:spPr>
          <a:xfrm>
            <a:off x="594360" y="215898"/>
            <a:ext cx="42063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B45"/>
              </a:buClr>
              <a:buSzPts val="900"/>
              <a:buFont typeface="Arial"/>
              <a:buNone/>
            </a:pPr>
            <a:r>
              <a:rPr b="1" i="0" lang="en-US" sz="900" u="none" cap="none" strike="noStrike">
                <a:solidFill>
                  <a:srgbClr val="FF6B45"/>
                </a:solidFill>
                <a:latin typeface="Arial"/>
                <a:ea typeface="Arial"/>
                <a:cs typeface="Arial"/>
                <a:sym typeface="Arial"/>
              </a:rPr>
              <a:t>CHALLENGES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g3eda57aeb02_0_16"/>
          <p:cNvSpPr/>
          <p:nvPr/>
        </p:nvSpPr>
        <p:spPr>
          <a:xfrm>
            <a:off x="411480" y="6492240"/>
            <a:ext cx="2194500" cy="16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6271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536271"/>
                </a:solidFill>
                <a:latin typeface="Arial"/>
                <a:ea typeface="Arial"/>
                <a:cs typeface="Arial"/>
                <a:sym typeface="Arial"/>
              </a:rPr>
              <a:t>#AI-Native Program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g3eda57aeb02_0_16"/>
          <p:cNvSpPr/>
          <p:nvPr/>
        </p:nvSpPr>
        <p:spPr>
          <a:xfrm>
            <a:off x="11475720" y="6446520"/>
            <a:ext cx="365700" cy="18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6271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536271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g3eda57aeb02_0_16"/>
          <p:cNvSpPr txBox="1"/>
          <p:nvPr/>
        </p:nvSpPr>
        <p:spPr>
          <a:xfrm>
            <a:off x="502925" y="482625"/>
            <a:ext cx="60807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4300">
                <a:solidFill>
                  <a:schemeClr val="dk1"/>
                </a:solidFill>
              </a:rPr>
              <a:t>Learning</a:t>
            </a:r>
            <a:r>
              <a:rPr b="1" lang="en-US" sz="4300">
                <a:solidFill>
                  <a:schemeClr val="dk1"/>
                </a:solidFill>
              </a:rPr>
              <a:t> Outcomes</a:t>
            </a:r>
            <a:endParaRPr b="1" i="0" sz="6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g3eda57aeb02_0_16"/>
          <p:cNvSpPr txBox="1"/>
          <p:nvPr/>
        </p:nvSpPr>
        <p:spPr>
          <a:xfrm>
            <a:off x="502925" y="1204575"/>
            <a:ext cx="7389300" cy="3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By the end of </a:t>
            </a:r>
            <a:r>
              <a:rPr lang="en-US"/>
              <a:t>today</a:t>
            </a:r>
            <a:r>
              <a:rPr lang="en-US"/>
              <a:t>’s session, you will:</a:t>
            </a:r>
            <a:endParaRPr/>
          </a:p>
        </p:txBody>
      </p:sp>
      <p:sp>
        <p:nvSpPr>
          <p:cNvPr id="89" name="Google Shape;89;g3eda57aeb02_0_16"/>
          <p:cNvSpPr/>
          <p:nvPr/>
        </p:nvSpPr>
        <p:spPr>
          <a:xfrm>
            <a:off x="8321053" y="2314753"/>
            <a:ext cx="82200" cy="841200"/>
          </a:xfrm>
          <a:prstGeom prst="rect">
            <a:avLst/>
          </a:prstGeom>
          <a:solidFill>
            <a:srgbClr val="FF6B45"/>
          </a:solidFill>
          <a:ln cap="flat" cmpd="sng" w="12700">
            <a:solidFill>
              <a:srgbClr val="FF6B45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g3eda57aeb02_0_16"/>
          <p:cNvSpPr/>
          <p:nvPr/>
        </p:nvSpPr>
        <p:spPr>
          <a:xfrm>
            <a:off x="8549653" y="2568370"/>
            <a:ext cx="2926200" cy="30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>
                <a:solidFill>
                  <a:schemeClr val="dk1"/>
                </a:solidFill>
              </a:rPr>
              <a:t>Empathy in Design Thinking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g3eda57aeb02_0_16"/>
          <p:cNvSpPr/>
          <p:nvPr/>
        </p:nvSpPr>
        <p:spPr>
          <a:xfrm>
            <a:off x="8321053" y="3869233"/>
            <a:ext cx="82200" cy="841200"/>
          </a:xfrm>
          <a:prstGeom prst="rect">
            <a:avLst/>
          </a:prstGeom>
          <a:solidFill>
            <a:schemeClr val="accent1"/>
          </a:solidFill>
          <a:ln cap="flat" cmpd="sng" w="12700">
            <a:solidFill>
              <a:srgbClr val="39C6E6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g3eda57aeb02_0_16"/>
          <p:cNvSpPr/>
          <p:nvPr/>
        </p:nvSpPr>
        <p:spPr>
          <a:xfrm>
            <a:off x="8549653" y="4153900"/>
            <a:ext cx="2926200" cy="30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6271"/>
              </a:buClr>
              <a:buSzPts val="1200"/>
              <a:buFont typeface="Arial"/>
              <a:buNone/>
            </a:pPr>
            <a:r>
              <a:rPr lang="en-US" sz="1600">
                <a:solidFill>
                  <a:schemeClr val="dk1"/>
                </a:solidFill>
              </a:rPr>
              <a:t>Prototyping, </a:t>
            </a:r>
            <a:r>
              <a:rPr lang="en-US" sz="1600">
                <a:solidFill>
                  <a:schemeClr val="dk1"/>
                </a:solidFill>
              </a:rPr>
              <a:t>Testing</a:t>
            </a:r>
            <a:r>
              <a:rPr lang="en-US" sz="1600">
                <a:solidFill>
                  <a:schemeClr val="dk1"/>
                </a:solidFill>
              </a:rPr>
              <a:t>, and Iteration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g3eda57aeb02_0_16"/>
          <p:cNvSpPr/>
          <p:nvPr/>
        </p:nvSpPr>
        <p:spPr>
          <a:xfrm>
            <a:off x="570453" y="2325253"/>
            <a:ext cx="82200" cy="841200"/>
          </a:xfrm>
          <a:prstGeom prst="rect">
            <a:avLst/>
          </a:prstGeom>
          <a:solidFill>
            <a:srgbClr val="32CDD7"/>
          </a:solidFill>
          <a:ln cap="flat" cmpd="sng" w="12700">
            <a:solidFill>
              <a:srgbClr val="FF6B45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g3eda57aeb02_0_16"/>
          <p:cNvSpPr/>
          <p:nvPr/>
        </p:nvSpPr>
        <p:spPr>
          <a:xfrm>
            <a:off x="799050" y="2418230"/>
            <a:ext cx="2926200" cy="60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>
                <a:solidFill>
                  <a:schemeClr val="dk1"/>
                </a:solidFill>
              </a:rPr>
              <a:t>Introduction to Design Thinking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g3eda57aeb02_0_16"/>
          <p:cNvSpPr/>
          <p:nvPr/>
        </p:nvSpPr>
        <p:spPr>
          <a:xfrm>
            <a:off x="570453" y="3879733"/>
            <a:ext cx="82200" cy="841200"/>
          </a:xfrm>
          <a:prstGeom prst="rect">
            <a:avLst/>
          </a:prstGeom>
          <a:solidFill>
            <a:srgbClr val="7E2DFF"/>
          </a:solidFill>
          <a:ln cap="flat" cmpd="sng" w="12700">
            <a:solidFill>
              <a:srgbClr val="39C6E6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g3eda57aeb02_0_16"/>
          <p:cNvSpPr/>
          <p:nvPr/>
        </p:nvSpPr>
        <p:spPr>
          <a:xfrm>
            <a:off x="799050" y="4003750"/>
            <a:ext cx="2926200" cy="60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6271"/>
              </a:buClr>
              <a:buSzPts val="1200"/>
              <a:buFont typeface="Arial"/>
              <a:buNone/>
            </a:pPr>
            <a:r>
              <a:rPr lang="en-US" sz="1600">
                <a:solidFill>
                  <a:schemeClr val="dk1"/>
                </a:solidFill>
              </a:rPr>
              <a:t>Problem Definition Using Design Thinking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g3eda57aeb02_0_16"/>
          <p:cNvSpPr/>
          <p:nvPr/>
        </p:nvSpPr>
        <p:spPr>
          <a:xfrm>
            <a:off x="4274528" y="2325253"/>
            <a:ext cx="82200" cy="841200"/>
          </a:xfrm>
          <a:prstGeom prst="rect">
            <a:avLst/>
          </a:prstGeom>
          <a:solidFill>
            <a:schemeClr val="accent4"/>
          </a:solidFill>
          <a:ln cap="flat" cmpd="sng" w="12700">
            <a:solidFill>
              <a:srgbClr val="FF6B45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g3eda57aeb02_0_16"/>
          <p:cNvSpPr/>
          <p:nvPr/>
        </p:nvSpPr>
        <p:spPr>
          <a:xfrm>
            <a:off x="4274528" y="3879733"/>
            <a:ext cx="82200" cy="841200"/>
          </a:xfrm>
          <a:prstGeom prst="rect">
            <a:avLst/>
          </a:prstGeom>
          <a:solidFill>
            <a:schemeClr val="accent6"/>
          </a:solidFill>
          <a:ln cap="flat" cmpd="sng" w="12700">
            <a:solidFill>
              <a:srgbClr val="39C6E6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g3eda57aeb02_0_16"/>
          <p:cNvSpPr/>
          <p:nvPr/>
        </p:nvSpPr>
        <p:spPr>
          <a:xfrm>
            <a:off x="4503128" y="4153900"/>
            <a:ext cx="2926200" cy="30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6271"/>
              </a:buClr>
              <a:buSzPts val="1200"/>
              <a:buFont typeface="Arial"/>
              <a:buNone/>
            </a:pPr>
            <a:r>
              <a:rPr lang="en-US" sz="1600"/>
              <a:t>Ideation Process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g3eda57aeb02_0_16"/>
          <p:cNvSpPr/>
          <p:nvPr/>
        </p:nvSpPr>
        <p:spPr>
          <a:xfrm>
            <a:off x="4560050" y="2444805"/>
            <a:ext cx="2926200" cy="60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>
                <a:solidFill>
                  <a:schemeClr val="dk1"/>
                </a:solidFill>
              </a:rPr>
              <a:t>Practical</a:t>
            </a:r>
            <a:r>
              <a:rPr lang="en-US" sz="1600">
                <a:solidFill>
                  <a:schemeClr val="dk1"/>
                </a:solidFill>
              </a:rPr>
              <a:t> Problem-Solving Approach for Educators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g3eda57aeb02_0_16"/>
          <p:cNvSpPr txBox="1"/>
          <p:nvPr/>
        </p:nvSpPr>
        <p:spPr>
          <a:xfrm>
            <a:off x="2401188" y="5925900"/>
            <a:ext cx="7389300" cy="3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381000" marR="38100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i="1" lang="en-US" sz="1500">
                <a:solidFill>
                  <a:schemeClr val="dk1"/>
                </a:solidFill>
              </a:rPr>
              <a:t>Today is about learning to think like a designer, not just using design tools.</a:t>
            </a:r>
            <a:endParaRPr sz="18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7F8F5"/>
        </a:solidFill>
      </p:bgPr>
    </p:bg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f26336981c_0_25"/>
          <p:cNvSpPr/>
          <p:nvPr/>
        </p:nvSpPr>
        <p:spPr>
          <a:xfrm>
            <a:off x="411480" y="6492240"/>
            <a:ext cx="2194500" cy="16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6271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536271"/>
                </a:solidFill>
                <a:latin typeface="Arial"/>
                <a:ea typeface="Arial"/>
                <a:cs typeface="Arial"/>
                <a:sym typeface="Arial"/>
              </a:rPr>
              <a:t>#AI-Native Program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g3f26336981c_0_25"/>
          <p:cNvSpPr/>
          <p:nvPr/>
        </p:nvSpPr>
        <p:spPr>
          <a:xfrm>
            <a:off x="11475720" y="6446520"/>
            <a:ext cx="365700" cy="18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6271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536271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g3f26336981c_0_25"/>
          <p:cNvSpPr txBox="1"/>
          <p:nvPr/>
        </p:nvSpPr>
        <p:spPr>
          <a:xfrm>
            <a:off x="594350" y="444500"/>
            <a:ext cx="78696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4300">
                <a:solidFill>
                  <a:schemeClr val="dk1"/>
                </a:solidFill>
              </a:rPr>
              <a:t>5 Stages of Design Thinking</a:t>
            </a:r>
            <a:endParaRPr b="1" i="0" sz="6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g3f26336981c_0_25"/>
          <p:cNvSpPr/>
          <p:nvPr/>
        </p:nvSpPr>
        <p:spPr>
          <a:xfrm>
            <a:off x="594360" y="215898"/>
            <a:ext cx="42063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B45"/>
              </a:buClr>
              <a:buSzPts val="900"/>
              <a:buFont typeface="Arial"/>
              <a:buNone/>
            </a:pPr>
            <a:r>
              <a:rPr b="1" lang="en-US" sz="900">
                <a:solidFill>
                  <a:srgbClr val="FF6B45"/>
                </a:solidFill>
              </a:rPr>
              <a:t>STAGES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g3f26336981c_0_25"/>
          <p:cNvSpPr txBox="1"/>
          <p:nvPr/>
        </p:nvSpPr>
        <p:spPr>
          <a:xfrm>
            <a:off x="502925" y="1204575"/>
            <a:ext cx="9407100" cy="3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536271"/>
                </a:solidFill>
              </a:rPr>
              <a:t>Design Thinking is a human-centered approach that helps us understand problems deeply before creating solutions </a:t>
            </a:r>
            <a:endParaRPr>
              <a:solidFill>
                <a:srgbClr val="536271"/>
              </a:solidFill>
            </a:endParaRPr>
          </a:p>
        </p:txBody>
      </p:sp>
      <p:pic>
        <p:nvPicPr>
          <p:cNvPr id="112" name="Google Shape;112;g3f26336981c_0_25" title="Screenshot_2026-07-22_123935-removebg-preview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8500" y="2844983"/>
            <a:ext cx="1752050" cy="14400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g3f26336981c_0_25" title="418-4185251_critical-thinking-icon-removebg-preview.png"/>
          <p:cNvPicPr preferRelativeResize="0"/>
          <p:nvPr/>
        </p:nvPicPr>
        <p:blipFill rotWithShape="1">
          <a:blip r:embed="rId4">
            <a:alphaModFix/>
          </a:blip>
          <a:srcRect b="0" l="20565" r="21538" t="10603"/>
          <a:stretch/>
        </p:blipFill>
        <p:spPr>
          <a:xfrm>
            <a:off x="2550526" y="2529300"/>
            <a:ext cx="2106925" cy="2071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g3f26336981c_0_25" title="innovative_12445258-removebg-preview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140825" y="2473813"/>
            <a:ext cx="1910350" cy="1910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g3f26336981c_0_25" title="18135583.png"/>
          <p:cNvPicPr preferRelativeResize="0"/>
          <p:nvPr/>
        </p:nvPicPr>
        <p:blipFill rotWithShape="1">
          <a:blip r:embed="rId6">
            <a:alphaModFix/>
          </a:blip>
          <a:srcRect b="6205" l="0" r="0" t="5650"/>
          <a:stretch/>
        </p:blipFill>
        <p:spPr>
          <a:xfrm>
            <a:off x="7810278" y="2656825"/>
            <a:ext cx="1752059" cy="1544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g3f26336981c_0_25" title="project-management-icon-editable-stroke-linear-style-sign-for-use-web-design-logo-symbol-illustration-vector-removebg-preview.png"/>
          <p:cNvPicPr preferRelativeResize="0"/>
          <p:nvPr/>
        </p:nvPicPr>
        <p:blipFill rotWithShape="1">
          <a:blip r:embed="rId7">
            <a:alphaModFix/>
          </a:blip>
          <a:srcRect b="19399" l="16711" r="19990" t="18404"/>
          <a:stretch/>
        </p:blipFill>
        <p:spPr>
          <a:xfrm>
            <a:off x="10321450" y="2609838"/>
            <a:ext cx="1718150" cy="1910350"/>
          </a:xfrm>
          <a:prstGeom prst="rect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17" name="Google Shape;117;g3f26336981c_0_25"/>
          <p:cNvSpPr txBox="1"/>
          <p:nvPr/>
        </p:nvSpPr>
        <p:spPr>
          <a:xfrm>
            <a:off x="325375" y="4384175"/>
            <a:ext cx="1406100" cy="3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/>
              <a:t>EMPATHIZE</a:t>
            </a:r>
            <a:endParaRPr b="1" sz="1600"/>
          </a:p>
        </p:txBody>
      </p:sp>
      <p:sp>
        <p:nvSpPr>
          <p:cNvPr id="118" name="Google Shape;118;g3f26336981c_0_25"/>
          <p:cNvSpPr txBox="1"/>
          <p:nvPr/>
        </p:nvSpPr>
        <p:spPr>
          <a:xfrm>
            <a:off x="3073284" y="4384175"/>
            <a:ext cx="1061400" cy="3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/>
              <a:t>DEFINE</a:t>
            </a:r>
            <a:endParaRPr b="1" sz="1600"/>
          </a:p>
        </p:txBody>
      </p:sp>
      <p:sp>
        <p:nvSpPr>
          <p:cNvPr id="119" name="Google Shape;119;g3f26336981c_0_25"/>
          <p:cNvSpPr txBox="1"/>
          <p:nvPr/>
        </p:nvSpPr>
        <p:spPr>
          <a:xfrm>
            <a:off x="5565300" y="4384175"/>
            <a:ext cx="1061400" cy="3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/>
              <a:t>IDEATE</a:t>
            </a:r>
            <a:endParaRPr b="1" sz="1600"/>
          </a:p>
        </p:txBody>
      </p:sp>
      <p:sp>
        <p:nvSpPr>
          <p:cNvPr id="120" name="Google Shape;120;g3f26336981c_0_25"/>
          <p:cNvSpPr txBox="1"/>
          <p:nvPr/>
        </p:nvSpPr>
        <p:spPr>
          <a:xfrm>
            <a:off x="7983276" y="4384175"/>
            <a:ext cx="1454100" cy="3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/>
              <a:t>PROTOTYPE</a:t>
            </a:r>
            <a:endParaRPr b="1" sz="1600"/>
          </a:p>
        </p:txBody>
      </p:sp>
      <p:sp>
        <p:nvSpPr>
          <p:cNvPr id="121" name="Google Shape;121;g3f26336981c_0_25"/>
          <p:cNvSpPr txBox="1"/>
          <p:nvPr/>
        </p:nvSpPr>
        <p:spPr>
          <a:xfrm>
            <a:off x="10575425" y="4384175"/>
            <a:ext cx="1210200" cy="3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/>
              <a:t>TESTING</a:t>
            </a:r>
            <a:endParaRPr b="1" sz="1600"/>
          </a:p>
        </p:txBody>
      </p:sp>
      <p:sp>
        <p:nvSpPr>
          <p:cNvPr id="122" name="Google Shape;122;g3f26336981c_0_25"/>
          <p:cNvSpPr txBox="1"/>
          <p:nvPr/>
        </p:nvSpPr>
        <p:spPr>
          <a:xfrm>
            <a:off x="1021350" y="5925900"/>
            <a:ext cx="10149300" cy="3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500"/>
              <a:t>These five stages form an iterative cycle that helps us continuously refine our ideas and improve learning experiences</a:t>
            </a:r>
            <a:endParaRPr i="1" sz="15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1E32"/>
        </a:solidFill>
      </p:bgPr>
    </p:bg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5"/>
          <p:cNvSpPr/>
          <p:nvPr/>
        </p:nvSpPr>
        <p:spPr>
          <a:xfrm>
            <a:off x="316605" y="6464815"/>
            <a:ext cx="2194500" cy="16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6271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536271"/>
                </a:solidFill>
                <a:latin typeface="Arial"/>
                <a:ea typeface="Arial"/>
                <a:cs typeface="Arial"/>
                <a:sym typeface="Arial"/>
              </a:rPr>
              <a:t>#AI-Native Program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5"/>
          <p:cNvSpPr/>
          <p:nvPr/>
        </p:nvSpPr>
        <p:spPr>
          <a:xfrm>
            <a:off x="11475720" y="6446520"/>
            <a:ext cx="365700" cy="18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6271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536271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5"/>
          <p:cNvSpPr txBox="1"/>
          <p:nvPr/>
        </p:nvSpPr>
        <p:spPr>
          <a:xfrm>
            <a:off x="516200" y="444500"/>
            <a:ext cx="87039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4700">
                <a:solidFill>
                  <a:schemeClr val="lt1"/>
                </a:solidFill>
              </a:rPr>
              <a:t>Step 1: Empathize</a:t>
            </a:r>
            <a:endParaRPr b="1" i="0" sz="6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5"/>
          <p:cNvSpPr/>
          <p:nvPr/>
        </p:nvSpPr>
        <p:spPr>
          <a:xfrm>
            <a:off x="608210" y="215898"/>
            <a:ext cx="42063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B45"/>
              </a:buClr>
              <a:buSzPts val="900"/>
              <a:buFont typeface="Arial"/>
              <a:buNone/>
            </a:pPr>
            <a:r>
              <a:rPr b="1" lang="en-US" sz="900">
                <a:solidFill>
                  <a:srgbClr val="FF6B45"/>
                </a:solidFill>
              </a:rPr>
              <a:t>EMPATHIZE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5"/>
          <p:cNvSpPr txBox="1"/>
          <p:nvPr/>
        </p:nvSpPr>
        <p:spPr>
          <a:xfrm>
            <a:off x="502925" y="1204575"/>
            <a:ext cx="11038800" cy="57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lt1"/>
                </a:solidFill>
              </a:rPr>
              <a:t>Empathize means understanding learners by observing their experiences, listening to their perspectives, and engaging with their real needs before designing solutions. 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33" name="Google Shape;133;p5"/>
          <p:cNvSpPr txBox="1"/>
          <p:nvPr/>
        </p:nvSpPr>
        <p:spPr>
          <a:xfrm>
            <a:off x="516200" y="2146475"/>
            <a:ext cx="3276900" cy="42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lt1"/>
                </a:solidFill>
              </a:rPr>
              <a:t>KEY ACTIONS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134" name="Google Shape;134;p5"/>
          <p:cNvSpPr/>
          <p:nvPr/>
        </p:nvSpPr>
        <p:spPr>
          <a:xfrm>
            <a:off x="596975" y="2690400"/>
            <a:ext cx="2985000" cy="676500"/>
          </a:xfrm>
          <a:prstGeom prst="roundRect">
            <a:avLst>
              <a:gd fmla="val 16667" name="adj"/>
            </a:avLst>
          </a:prstGeom>
          <a:solidFill>
            <a:schemeClr val="accent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5"/>
          <p:cNvSpPr/>
          <p:nvPr/>
        </p:nvSpPr>
        <p:spPr>
          <a:xfrm>
            <a:off x="596975" y="3804613"/>
            <a:ext cx="2985000" cy="676500"/>
          </a:xfrm>
          <a:prstGeom prst="roundRect">
            <a:avLst>
              <a:gd fmla="val 16667" name="adj"/>
            </a:avLst>
          </a:prstGeom>
          <a:solidFill>
            <a:schemeClr val="accen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5"/>
          <p:cNvSpPr/>
          <p:nvPr/>
        </p:nvSpPr>
        <p:spPr>
          <a:xfrm>
            <a:off x="596975" y="4918850"/>
            <a:ext cx="2985000" cy="676500"/>
          </a:xfrm>
          <a:prstGeom prst="roundRect">
            <a:avLst>
              <a:gd fmla="val 16667" name="adj"/>
            </a:avLst>
          </a:prstGeom>
          <a:solidFill>
            <a:schemeClr val="accent5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5"/>
          <p:cNvSpPr txBox="1"/>
          <p:nvPr/>
        </p:nvSpPr>
        <p:spPr>
          <a:xfrm>
            <a:off x="822525" y="2816400"/>
            <a:ext cx="2427600" cy="42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900">
                <a:solidFill>
                  <a:schemeClr val="dk1"/>
                </a:solidFill>
              </a:rPr>
              <a:t>OBSERVE</a:t>
            </a:r>
            <a:endParaRPr b="1" sz="1900">
              <a:solidFill>
                <a:schemeClr val="dk1"/>
              </a:solidFill>
            </a:endParaRPr>
          </a:p>
        </p:txBody>
      </p:sp>
      <p:sp>
        <p:nvSpPr>
          <p:cNvPr id="138" name="Google Shape;138;p5"/>
          <p:cNvSpPr txBox="1"/>
          <p:nvPr/>
        </p:nvSpPr>
        <p:spPr>
          <a:xfrm>
            <a:off x="822525" y="3930613"/>
            <a:ext cx="2427600" cy="42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900">
                <a:solidFill>
                  <a:schemeClr val="dk1"/>
                </a:solidFill>
              </a:rPr>
              <a:t>LISTEN</a:t>
            </a:r>
            <a:endParaRPr b="1" sz="1900">
              <a:solidFill>
                <a:schemeClr val="dk1"/>
              </a:solidFill>
            </a:endParaRPr>
          </a:p>
        </p:txBody>
      </p:sp>
      <p:sp>
        <p:nvSpPr>
          <p:cNvPr id="139" name="Google Shape;139;p5"/>
          <p:cNvSpPr txBox="1"/>
          <p:nvPr/>
        </p:nvSpPr>
        <p:spPr>
          <a:xfrm>
            <a:off x="940850" y="5044850"/>
            <a:ext cx="2427600" cy="42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900">
                <a:solidFill>
                  <a:schemeClr val="dk1"/>
                </a:solidFill>
              </a:rPr>
              <a:t>ENGAGE</a:t>
            </a:r>
            <a:endParaRPr b="1" sz="1900">
              <a:solidFill>
                <a:schemeClr val="dk1"/>
              </a:solidFill>
            </a:endParaRPr>
          </a:p>
        </p:txBody>
      </p:sp>
      <p:sp>
        <p:nvSpPr>
          <p:cNvPr id="140" name="Google Shape;140;p5"/>
          <p:cNvSpPr txBox="1"/>
          <p:nvPr/>
        </p:nvSpPr>
        <p:spPr>
          <a:xfrm>
            <a:off x="4377800" y="2826300"/>
            <a:ext cx="4842300" cy="40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chemeClr val="lt1"/>
                </a:solidFill>
              </a:rPr>
              <a:t>What do students do?</a:t>
            </a:r>
            <a:endParaRPr sz="1700">
              <a:solidFill>
                <a:schemeClr val="lt1"/>
              </a:solidFill>
            </a:endParaRPr>
          </a:p>
        </p:txBody>
      </p:sp>
      <p:sp>
        <p:nvSpPr>
          <p:cNvPr id="141" name="Google Shape;141;p5"/>
          <p:cNvSpPr txBox="1"/>
          <p:nvPr/>
        </p:nvSpPr>
        <p:spPr>
          <a:xfrm>
            <a:off x="4377800" y="3945475"/>
            <a:ext cx="4842300" cy="40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chemeClr val="lt1"/>
                </a:solidFill>
              </a:rPr>
              <a:t>What do students say and feel?</a:t>
            </a:r>
            <a:endParaRPr sz="1700">
              <a:solidFill>
                <a:schemeClr val="lt1"/>
              </a:solidFill>
            </a:endParaRPr>
          </a:p>
        </p:txBody>
      </p:sp>
      <p:sp>
        <p:nvSpPr>
          <p:cNvPr id="142" name="Google Shape;142;p5"/>
          <p:cNvSpPr txBox="1"/>
          <p:nvPr/>
        </p:nvSpPr>
        <p:spPr>
          <a:xfrm>
            <a:off x="4447850" y="5064650"/>
            <a:ext cx="4842300" cy="40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chemeClr val="lt1"/>
                </a:solidFill>
              </a:rPr>
              <a:t>What do students need and experience?</a:t>
            </a:r>
            <a:endParaRPr sz="1700">
              <a:solidFill>
                <a:schemeClr val="lt1"/>
              </a:solidFill>
            </a:endParaRPr>
          </a:p>
        </p:txBody>
      </p:sp>
      <p:sp>
        <p:nvSpPr>
          <p:cNvPr id="143" name="Google Shape;143;p5"/>
          <p:cNvSpPr/>
          <p:nvPr/>
        </p:nvSpPr>
        <p:spPr>
          <a:xfrm>
            <a:off x="3649588" y="2942275"/>
            <a:ext cx="660600" cy="1647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CD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p5"/>
          <p:cNvSpPr/>
          <p:nvPr/>
        </p:nvSpPr>
        <p:spPr>
          <a:xfrm>
            <a:off x="3649588" y="4095163"/>
            <a:ext cx="660600" cy="1647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5"/>
          <p:cNvSpPr/>
          <p:nvPr/>
        </p:nvSpPr>
        <p:spPr>
          <a:xfrm>
            <a:off x="3684600" y="5184650"/>
            <a:ext cx="660600" cy="1647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5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p5"/>
          <p:cNvSpPr/>
          <p:nvPr/>
        </p:nvSpPr>
        <p:spPr>
          <a:xfrm>
            <a:off x="9554275" y="2995450"/>
            <a:ext cx="2194500" cy="22308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5"/>
          <p:cNvSpPr txBox="1"/>
          <p:nvPr/>
        </p:nvSpPr>
        <p:spPr>
          <a:xfrm>
            <a:off x="9693175" y="3160775"/>
            <a:ext cx="1916700" cy="188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>
                <a:solidFill>
                  <a:schemeClr val="lt1"/>
                </a:solidFill>
              </a:rPr>
              <a:t>Design </a:t>
            </a:r>
            <a:endParaRPr sz="23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>
                <a:solidFill>
                  <a:schemeClr val="lt1"/>
                </a:solidFill>
              </a:rPr>
              <a:t>for </a:t>
            </a:r>
            <a:endParaRPr sz="23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>
                <a:solidFill>
                  <a:schemeClr val="lt1"/>
                </a:solidFill>
              </a:rPr>
              <a:t>learners, </a:t>
            </a:r>
            <a:endParaRPr sz="23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>
                <a:solidFill>
                  <a:schemeClr val="lt1"/>
                </a:solidFill>
              </a:rPr>
              <a:t>not assumptions. </a:t>
            </a:r>
            <a:endParaRPr sz="2300">
              <a:solidFill>
                <a:schemeClr val="lt1"/>
              </a:solidFill>
            </a:endParaRPr>
          </a:p>
        </p:txBody>
      </p:sp>
      <p:sp>
        <p:nvSpPr>
          <p:cNvPr id="148" name="Google Shape;148;p5"/>
          <p:cNvSpPr txBox="1"/>
          <p:nvPr/>
        </p:nvSpPr>
        <p:spPr>
          <a:xfrm>
            <a:off x="1743875" y="5983188"/>
            <a:ext cx="8703900" cy="30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500">
                <a:solidFill>
                  <a:schemeClr val="lt1"/>
                </a:solidFill>
              </a:rPr>
              <a:t>The better we understand our learners, the better we can design meaningful learning experiences.</a:t>
            </a:r>
            <a:endParaRPr i="1" sz="15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7F8F5"/>
        </a:solidFill>
      </p:bgPr>
    </p:bg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3f2cbaa029f_0_4"/>
          <p:cNvSpPr/>
          <p:nvPr/>
        </p:nvSpPr>
        <p:spPr>
          <a:xfrm>
            <a:off x="411480" y="6492240"/>
            <a:ext cx="2194500" cy="16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6271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536271"/>
                </a:solidFill>
                <a:latin typeface="Arial"/>
                <a:ea typeface="Arial"/>
                <a:cs typeface="Arial"/>
                <a:sym typeface="Arial"/>
              </a:rPr>
              <a:t>#AI-Native Program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g3f2cbaa029f_0_4"/>
          <p:cNvSpPr/>
          <p:nvPr/>
        </p:nvSpPr>
        <p:spPr>
          <a:xfrm>
            <a:off x="11475720" y="6446520"/>
            <a:ext cx="365700" cy="18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6271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536271"/>
                </a:solidFill>
                <a:latin typeface="Arial"/>
                <a:ea typeface="Arial"/>
                <a:cs typeface="Arial"/>
                <a:sym typeface="Arial"/>
              </a:rPr>
              <a:t>05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g3f2cbaa029f_0_4"/>
          <p:cNvSpPr txBox="1"/>
          <p:nvPr/>
        </p:nvSpPr>
        <p:spPr>
          <a:xfrm>
            <a:off x="522070" y="6491285"/>
            <a:ext cx="27432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0" lang="en-US" sz="600" u="none" cap="none" strike="noStrike">
                <a:solidFill>
                  <a:srgbClr val="788287"/>
                </a:solidFill>
                <a:latin typeface="Arial"/>
                <a:ea typeface="Arial"/>
                <a:cs typeface="Arial"/>
                <a:sym typeface="Arial"/>
              </a:rPr>
              <a:t>#AI-Native Program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g3f2cbaa029f_0_4"/>
          <p:cNvSpPr txBox="1"/>
          <p:nvPr/>
        </p:nvSpPr>
        <p:spPr>
          <a:xfrm>
            <a:off x="522075" y="453244"/>
            <a:ext cx="8245200" cy="707400"/>
          </a:xfrm>
          <a:prstGeom prst="rect">
            <a:avLst/>
          </a:prstGeom>
          <a:noFill/>
          <a:ln>
            <a:noFill/>
          </a:ln>
        </p:spPr>
        <p:txBody>
          <a:bodyPr anchorCtr="0" anchor="t" bIns="42000" lIns="0" spcFirstLastPara="1" rIns="8405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1011"/>
              <a:buFont typeface="Arial"/>
              <a:buNone/>
            </a:pPr>
            <a:r>
              <a:rPr b="1" lang="en-US" sz="4320">
                <a:solidFill>
                  <a:schemeClr val="dk1"/>
                </a:solidFill>
              </a:rPr>
              <a:t>Why Empathize?</a:t>
            </a:r>
            <a:endParaRPr b="1" i="0" sz="5883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g3f2cbaa029f_0_4"/>
          <p:cNvSpPr/>
          <p:nvPr/>
        </p:nvSpPr>
        <p:spPr>
          <a:xfrm>
            <a:off x="609236" y="221675"/>
            <a:ext cx="3984600" cy="23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B45"/>
              </a:buClr>
              <a:buSzPts val="827"/>
              <a:buFont typeface="Arial"/>
              <a:buNone/>
            </a:pPr>
            <a:r>
              <a:rPr b="1" lang="en-US" sz="827">
                <a:solidFill>
                  <a:srgbClr val="FF6B45"/>
                </a:solidFill>
              </a:rPr>
              <a:t>EMPATHIZE</a:t>
            </a:r>
            <a:endParaRPr b="0" i="0" sz="827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g3f2cbaa029f_0_4"/>
          <p:cNvSpPr/>
          <p:nvPr/>
        </p:nvSpPr>
        <p:spPr>
          <a:xfrm>
            <a:off x="8767225" y="1873275"/>
            <a:ext cx="2708400" cy="2625900"/>
          </a:xfrm>
          <a:prstGeom prst="roundRect">
            <a:avLst>
              <a:gd fmla="val 16667" name="adj"/>
            </a:avLst>
          </a:prstGeom>
          <a:solidFill>
            <a:srgbClr val="9FC5E8"/>
          </a:solidFill>
          <a:ln cap="flat" cmpd="sng" w="87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4050" lIns="84050" spcFirstLastPara="1" rIns="84050" wrap="square" tIns="840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87"/>
          </a:p>
        </p:txBody>
      </p:sp>
      <p:sp>
        <p:nvSpPr>
          <p:cNvPr id="160" name="Google Shape;160;g3f2cbaa029f_0_4"/>
          <p:cNvSpPr txBox="1"/>
          <p:nvPr/>
        </p:nvSpPr>
        <p:spPr>
          <a:xfrm>
            <a:off x="9111814" y="2121135"/>
            <a:ext cx="2019300" cy="3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84050" lIns="84050" spcFirstLastPara="1" rIns="84050" wrap="square" tIns="840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55"/>
              <a:t>KEY TAKEAWAYS</a:t>
            </a:r>
            <a:endParaRPr b="1" sz="1655"/>
          </a:p>
        </p:txBody>
      </p:sp>
      <p:sp>
        <p:nvSpPr>
          <p:cNvPr id="161" name="Google Shape;161;g3f2cbaa029f_0_4"/>
          <p:cNvSpPr txBox="1"/>
          <p:nvPr/>
        </p:nvSpPr>
        <p:spPr>
          <a:xfrm>
            <a:off x="9071025" y="2507076"/>
            <a:ext cx="2078700" cy="18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84050" lIns="84050" spcFirstLastPara="1" rIns="84050" wrap="square" tIns="8405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103"/>
              </a:spcBef>
              <a:spcAft>
                <a:spcPts val="1103"/>
              </a:spcAft>
              <a:buNone/>
            </a:pPr>
            <a:r>
              <a:rPr lang="en-US" sz="1839">
                <a:solidFill>
                  <a:schemeClr val="dk1"/>
                </a:solidFill>
              </a:rPr>
              <a:t>The best solutions begin with understanding the learner, not the technology.</a:t>
            </a:r>
            <a:endParaRPr sz="1839">
              <a:solidFill>
                <a:schemeClr val="dk1"/>
              </a:solidFill>
            </a:endParaRPr>
          </a:p>
        </p:txBody>
      </p:sp>
      <p:sp>
        <p:nvSpPr>
          <p:cNvPr id="162" name="Google Shape;162;g3f2cbaa029f_0_4"/>
          <p:cNvSpPr/>
          <p:nvPr/>
        </p:nvSpPr>
        <p:spPr>
          <a:xfrm>
            <a:off x="522075" y="1722001"/>
            <a:ext cx="318900" cy="378300"/>
          </a:xfrm>
          <a:prstGeom prst="roundRect">
            <a:avLst>
              <a:gd fmla="val 16667" name="adj"/>
            </a:avLst>
          </a:prstGeom>
          <a:solidFill>
            <a:schemeClr val="accent5"/>
          </a:solidFill>
          <a:ln cap="flat" cmpd="sng" w="14550">
            <a:solidFill>
              <a:srgbClr val="44546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9675" lIns="139675" spcFirstLastPara="1" rIns="139675" wrap="square" tIns="1396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39"/>
          </a:p>
        </p:txBody>
      </p:sp>
      <p:sp>
        <p:nvSpPr>
          <p:cNvPr id="163" name="Google Shape;163;g3f2cbaa029f_0_4"/>
          <p:cNvSpPr/>
          <p:nvPr/>
        </p:nvSpPr>
        <p:spPr>
          <a:xfrm>
            <a:off x="522075" y="2460564"/>
            <a:ext cx="318900" cy="378300"/>
          </a:xfrm>
          <a:prstGeom prst="roundRect">
            <a:avLst>
              <a:gd fmla="val 16667" name="adj"/>
            </a:avLst>
          </a:prstGeom>
          <a:solidFill>
            <a:schemeClr val="accent4"/>
          </a:solidFill>
          <a:ln cap="flat" cmpd="sng" w="14550">
            <a:solidFill>
              <a:srgbClr val="44546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9675" lIns="139675" spcFirstLastPara="1" rIns="139675" wrap="square" tIns="1396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39"/>
          </a:p>
        </p:txBody>
      </p:sp>
      <p:sp>
        <p:nvSpPr>
          <p:cNvPr id="164" name="Google Shape;164;g3f2cbaa029f_0_4"/>
          <p:cNvSpPr/>
          <p:nvPr/>
        </p:nvSpPr>
        <p:spPr>
          <a:xfrm>
            <a:off x="522075" y="3199127"/>
            <a:ext cx="318900" cy="378300"/>
          </a:xfrm>
          <a:prstGeom prst="roundRect">
            <a:avLst>
              <a:gd fmla="val 16667" name="adj"/>
            </a:avLst>
          </a:prstGeom>
          <a:solidFill>
            <a:schemeClr val="accent2"/>
          </a:solidFill>
          <a:ln cap="flat" cmpd="sng" w="14550">
            <a:solidFill>
              <a:srgbClr val="44546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9675" lIns="139675" spcFirstLastPara="1" rIns="139675" wrap="square" tIns="1396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39"/>
          </a:p>
        </p:txBody>
      </p:sp>
      <p:sp>
        <p:nvSpPr>
          <p:cNvPr id="165" name="Google Shape;165;g3f2cbaa029f_0_4"/>
          <p:cNvSpPr/>
          <p:nvPr/>
        </p:nvSpPr>
        <p:spPr>
          <a:xfrm>
            <a:off x="522075" y="3926322"/>
            <a:ext cx="318900" cy="378300"/>
          </a:xfrm>
          <a:prstGeom prst="roundRect">
            <a:avLst>
              <a:gd fmla="val 16667" name="adj"/>
            </a:avLst>
          </a:prstGeom>
          <a:solidFill>
            <a:srgbClr val="7E37FF"/>
          </a:solidFill>
          <a:ln cap="flat" cmpd="sng" w="14550">
            <a:solidFill>
              <a:srgbClr val="44546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9675" lIns="139675" spcFirstLastPara="1" rIns="139675" wrap="square" tIns="1396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39"/>
          </a:p>
        </p:txBody>
      </p:sp>
      <p:sp>
        <p:nvSpPr>
          <p:cNvPr id="166" name="Google Shape;166;g3f2cbaa029f_0_4"/>
          <p:cNvSpPr/>
          <p:nvPr/>
        </p:nvSpPr>
        <p:spPr>
          <a:xfrm>
            <a:off x="522075" y="4664885"/>
            <a:ext cx="318900" cy="378300"/>
          </a:xfrm>
          <a:prstGeom prst="roundRect">
            <a:avLst>
              <a:gd fmla="val 16667" name="adj"/>
            </a:avLst>
          </a:prstGeom>
          <a:solidFill>
            <a:schemeClr val="accent6"/>
          </a:solidFill>
          <a:ln cap="flat" cmpd="sng" w="14550">
            <a:solidFill>
              <a:srgbClr val="44546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9675" lIns="139675" spcFirstLastPara="1" rIns="139675" wrap="square" tIns="1396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39"/>
          </a:p>
        </p:txBody>
      </p:sp>
      <p:sp>
        <p:nvSpPr>
          <p:cNvPr id="167" name="Google Shape;167;g3f2cbaa029f_0_4"/>
          <p:cNvSpPr/>
          <p:nvPr/>
        </p:nvSpPr>
        <p:spPr>
          <a:xfrm>
            <a:off x="522075" y="5348280"/>
            <a:ext cx="318900" cy="378300"/>
          </a:xfrm>
          <a:prstGeom prst="roundRect">
            <a:avLst>
              <a:gd fmla="val 16667" name="adj"/>
            </a:avLst>
          </a:prstGeom>
          <a:solidFill>
            <a:srgbClr val="4472C4"/>
          </a:solidFill>
          <a:ln cap="flat" cmpd="sng" w="14550">
            <a:solidFill>
              <a:srgbClr val="44546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9675" lIns="139675" spcFirstLastPara="1" rIns="139675" wrap="square" tIns="1396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39"/>
          </a:p>
        </p:txBody>
      </p:sp>
      <p:sp>
        <p:nvSpPr>
          <p:cNvPr id="168" name="Google Shape;168;g3f2cbaa029f_0_4"/>
          <p:cNvSpPr txBox="1"/>
          <p:nvPr/>
        </p:nvSpPr>
        <p:spPr>
          <a:xfrm>
            <a:off x="1065512" y="1722015"/>
            <a:ext cx="6234000" cy="41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9450" lIns="99450" spcFirstLastPara="1" rIns="99450" wrap="square" tIns="994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40"/>
              <a:t>Understand learners beyond their academic performance. </a:t>
            </a:r>
            <a:endParaRPr sz="1740"/>
          </a:p>
        </p:txBody>
      </p:sp>
      <p:sp>
        <p:nvSpPr>
          <p:cNvPr id="169" name="Google Shape;169;g3f2cbaa029f_0_4"/>
          <p:cNvSpPr txBox="1"/>
          <p:nvPr/>
        </p:nvSpPr>
        <p:spPr>
          <a:xfrm>
            <a:off x="1065512" y="2460563"/>
            <a:ext cx="6234000" cy="41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9450" lIns="99450" spcFirstLastPara="1" rIns="99450" wrap="square" tIns="994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40"/>
              <a:t>Observe how students think, behave, and interact. </a:t>
            </a:r>
            <a:endParaRPr sz="1740"/>
          </a:p>
        </p:txBody>
      </p:sp>
      <p:sp>
        <p:nvSpPr>
          <p:cNvPr id="170" name="Google Shape;170;g3f2cbaa029f_0_4"/>
          <p:cNvSpPr txBox="1"/>
          <p:nvPr/>
        </p:nvSpPr>
        <p:spPr>
          <a:xfrm>
            <a:off x="1065512" y="3178294"/>
            <a:ext cx="6234000" cy="41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9450" lIns="99450" spcFirstLastPara="1" rIns="99450" wrap="square" tIns="994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40"/>
              <a:t>Identify learners' needs, motivations, and challenges. </a:t>
            </a:r>
            <a:endParaRPr sz="1740"/>
          </a:p>
        </p:txBody>
      </p:sp>
      <p:sp>
        <p:nvSpPr>
          <p:cNvPr id="171" name="Google Shape;171;g3f2cbaa029f_0_4"/>
          <p:cNvSpPr txBox="1"/>
          <p:nvPr/>
        </p:nvSpPr>
        <p:spPr>
          <a:xfrm>
            <a:off x="1065512" y="3941548"/>
            <a:ext cx="6234000" cy="41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9450" lIns="99450" spcFirstLastPara="1" rIns="99450" wrap="square" tIns="994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40"/>
              <a:t>Replace assumptions with real insights. </a:t>
            </a:r>
            <a:endParaRPr sz="1740"/>
          </a:p>
        </p:txBody>
      </p:sp>
      <p:sp>
        <p:nvSpPr>
          <p:cNvPr id="172" name="Google Shape;172;g3f2cbaa029f_0_4"/>
          <p:cNvSpPr txBox="1"/>
          <p:nvPr/>
        </p:nvSpPr>
        <p:spPr>
          <a:xfrm>
            <a:off x="1065512" y="4634560"/>
            <a:ext cx="6234000" cy="41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9450" lIns="99450" spcFirstLastPara="1" rIns="99450" wrap="square" tIns="994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40"/>
              <a:t>Design learning experiences that are relevant and engaging.</a:t>
            </a:r>
            <a:endParaRPr sz="1740"/>
          </a:p>
        </p:txBody>
      </p:sp>
      <p:sp>
        <p:nvSpPr>
          <p:cNvPr id="173" name="Google Shape;173;g3f2cbaa029f_0_4"/>
          <p:cNvSpPr txBox="1"/>
          <p:nvPr/>
        </p:nvSpPr>
        <p:spPr>
          <a:xfrm>
            <a:off x="1065512" y="5306851"/>
            <a:ext cx="6234000" cy="41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9450" lIns="99450" spcFirstLastPara="1" rIns="99450" wrap="square" tIns="994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40"/>
              <a:t>Create solutions that address actual learner needs.</a:t>
            </a:r>
            <a:endParaRPr sz="1740"/>
          </a:p>
        </p:txBody>
      </p:sp>
      <p:sp>
        <p:nvSpPr>
          <p:cNvPr id="174" name="Google Shape;174;g3f2cbaa029f_0_4"/>
          <p:cNvSpPr txBox="1"/>
          <p:nvPr/>
        </p:nvSpPr>
        <p:spPr>
          <a:xfrm>
            <a:off x="3600738" y="5925900"/>
            <a:ext cx="4990200" cy="3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-US" sz="1500"/>
              <a:t>Empathy is the foundation of meaningful learning design.</a:t>
            </a:r>
            <a:endParaRPr i="1" sz="15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i="1" sz="15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2026-06-17T04:13:49Z</dcterms:created>
  <dc:creator>OpenAI</dc:creator>
</cp:coreProperties>
</file>