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2" r:id="rId2"/>
  </p:sldMasterIdLst>
  <p:notesMasterIdLst>
    <p:notesMasterId r:id="rId39"/>
  </p:notesMasterIdLst>
  <p:sldIdLst>
    <p:sldId id="256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9" r:id="rId34"/>
    <p:sldId id="291" r:id="rId35"/>
    <p:sldId id="293" r:id="rId36"/>
    <p:sldId id="294" r:id="rId37"/>
    <p:sldId id="295" r:id="rId38"/>
  </p:sldIdLst>
  <p:sldSz cx="12192000" cy="6858000"/>
  <p:notesSz cx="6858000" cy="12192000"/>
  <p:embeddedFontLst>
    <p:embeddedFont>
      <p:font typeface="Open Sans" panose="020B0606030504020204" pitchFamily="34" charset="0"/>
      <p:regular r:id="rId40"/>
      <p:bold r:id="rId41"/>
      <p:italic r:id="rId42"/>
      <p:boldItalic r:id="rId43"/>
    </p:embeddedFont>
    <p:embeddedFont>
      <p:font typeface="Sora" panose="020B0604020202020204" charset="0"/>
      <p:regular r:id="rId44"/>
      <p:bold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  <p15:guide id="3" orient="horz" pos="280">
          <p15:clr>
            <a:srgbClr val="747775"/>
          </p15:clr>
        </p15:guide>
        <p15:guide id="4" orient="horz" pos="750">
          <p15:clr>
            <a:srgbClr val="747775"/>
          </p15:clr>
        </p15:guide>
        <p15:guide id="5" orient="horz" pos="986">
          <p15:clr>
            <a:srgbClr val="747775"/>
          </p15:clr>
        </p15:guide>
        <p15:guide id="6" orient="horz" pos="396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3" roundtripDataSignature="AMtx7mhgBmjva+UQflIksuRZ0nM6V1FB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>
        <p:guide orient="horz" pos="2160"/>
        <p:guide pos="3840"/>
        <p:guide orient="horz" pos="280"/>
        <p:guide orient="horz" pos="750"/>
        <p:guide orient="horz" pos="986"/>
        <p:guide orient="horz" pos="39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3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4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font" Target="fonts/font2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f9738b0ad2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3f9738b0ad2_0_1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6" name="Google Shape;126;g3f9738b0ad2_0_10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f26336981c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2" name="Google Shape;242;g3f26336981c_0_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g3f26336981c_0_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0" name="Google Shape;26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1" name="Google Shape;26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f2cbaa029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g3f2cbaa029f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2" name="Google Shape;282;g3f2cbaa029f_0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f97ba63f3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8" name="Google Shape;288;g3f97ba63f32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9" name="Google Shape;289;g3f97ba63f32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f2cbaa029f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g3f2cbaa029f_0_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" name="Google Shape;309;g3f2cbaa029f_0_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f2cbaa029f_0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g3f2cbaa029f_0_1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g3f2cbaa029f_0_1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f97ba63f3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g3f97ba63f32_0_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6" name="Google Shape;346;g3f97ba63f32_0_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f94e90e0e6_0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g3f94e90e0e6_0_2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" name="Google Shape;353;g3f94e90e0e6_0_2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f2cbaa029f_0_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g3f2cbaa029f_0_19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1" name="Google Shape;371;g3f2cbaa029f_0_19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f94e90e0e6_0_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0" name="Google Shape;390;g3f94e90e0e6_0_3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3f94e90e0e6_0_3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f13de36e3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0" name="Google Shape;140;g3f13de36e3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f97ba63f32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1" name="Google Shape;411;g3f97ba63f32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2" name="Google Shape;412;g3f97ba63f32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f94e90e0e6_0_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8" name="Google Shape;418;g3f94e90e0e6_0_4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9" name="Google Shape;419;g3f94e90e0e6_0_40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f94e90e0e6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5" name="Google Shape;435;g3f94e90e0e6_0_4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6" name="Google Shape;436;g3f94e90e0e6_0_4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f94e90e0e6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g3f94e90e0e6_0_4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3" name="Google Shape;453;g3f94e90e0e6_0_4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b31a986f8532cf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2" name="Google Shape;472;g3b31a986f8532cf6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3" name="Google Shape;473;g3b31a986f8532cf6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f94e90e0e6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9" name="Google Shape;479;g3f94e90e0e6_0_50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0" name="Google Shape;480;g3f94e90e0e6_0_50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f94e90e0e6_0_5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g3f94e90e0e6_0_5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500" i="1">
                <a:latin typeface="Sora"/>
                <a:ea typeface="Sora"/>
                <a:cs typeface="Sora"/>
                <a:sym typeface="Sora"/>
              </a:rPr>
              <a:t>Build small, test early, learn continuously, and let feedback, not assumptions, shape your final solution.</a:t>
            </a:r>
            <a:endParaRPr/>
          </a:p>
        </p:txBody>
      </p:sp>
      <p:sp>
        <p:nvSpPr>
          <p:cNvPr id="499" name="Google Shape;499;g3f94e90e0e6_0_5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f94e90e0e6_0_6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7" name="Google Shape;527;g3f94e90e0e6_0_6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8" name="Google Shape;528;g3f94e90e0e6_0_6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3b31a986f8532cf6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7" name="Google Shape;547;g3b31a986f8532cf6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8" name="Google Shape;548;g3b31a986f8532cf6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3f94e90e0e6_0_6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4" name="Google Shape;554;g3f94e90e0e6_0_6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5" name="Google Shape;555;g3f94e90e0e6_0_66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eda57aeb0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g3eda57aeb02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g3eda57aeb02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f94e90e0e6_0_7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g3f94e90e0e6_0_7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 i="1">
                <a:solidFill>
                  <a:srgbClr val="000000"/>
                </a:solidFill>
                <a:latin typeface="Sora"/>
                <a:ea typeface="Sora"/>
                <a:cs typeface="Sora"/>
                <a:sym typeface="Sora"/>
              </a:rPr>
              <a:t>The clearer your problem statement, the more relevant and impactful your ideas will be. </a:t>
            </a:r>
            <a:endParaRPr sz="1500" i="1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3" name="Google Shape;573;g3f94e90e0e6_0_7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f97ba63f32_1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6" name="Google Shape;596;g3f97ba63f32_1_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7" name="Google Shape;597;g3f97ba63f32_1_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f97ba63f3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3" name="Google Shape;613;g3f97ba63f32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4" name="Google Shape;614;g3f97ba63f32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f2cbaa029f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0" name="Google Shape;630;g3f2cbaa029f_0_2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1" name="Google Shape;631;g3f2cbaa029f_0_2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3f97c48fb1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3f97c48fb16_0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g3f97c48fb16_0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3f97c48fb16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8" name="Google Shape;658;g3f97c48fb16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g3f97c48fb16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3f97c48fb16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3f97c48fb16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g3f97c48fb16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f9502ba78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a"/>
              <a:buChar char="●"/>
            </a:pPr>
            <a:r>
              <a:rPr lang="en-US" sz="1000">
                <a:latin typeface="Sora"/>
                <a:ea typeface="Sora"/>
                <a:cs typeface="Sora"/>
                <a:sym typeface="Sora"/>
              </a:rPr>
              <a:t>Reflect real-world challenges with evolving needs.</a:t>
            </a:r>
            <a:endParaRPr sz="1000">
              <a:latin typeface="Sora"/>
              <a:ea typeface="Sora"/>
              <a:cs typeface="Sora"/>
              <a:sym typeface="Sora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a"/>
              <a:buChar char="●"/>
            </a:pPr>
            <a:r>
              <a:rPr lang="en-US" sz="1000">
                <a:latin typeface="Sora"/>
                <a:ea typeface="Sora"/>
                <a:cs typeface="Sora"/>
                <a:sym typeface="Sora"/>
              </a:rPr>
              <a:t>Require understanding people, not just technology.</a:t>
            </a:r>
            <a:endParaRPr sz="1000">
              <a:latin typeface="Sora"/>
              <a:ea typeface="Sora"/>
              <a:cs typeface="Sora"/>
              <a:sym typeface="Sora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a"/>
              <a:buChar char="●"/>
            </a:pPr>
            <a:r>
              <a:rPr lang="en-US" sz="1000">
                <a:latin typeface="Sora"/>
                <a:ea typeface="Sora"/>
                <a:cs typeface="Sora"/>
                <a:sym typeface="Sora"/>
              </a:rPr>
              <a:t>Encourage collaboration across diverse perspectives.</a:t>
            </a:r>
            <a:endParaRPr sz="1000">
              <a:latin typeface="Sora"/>
              <a:ea typeface="Sora"/>
              <a:cs typeface="Sora"/>
              <a:sym typeface="Sora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a"/>
              <a:buChar char="●"/>
            </a:pPr>
            <a:r>
              <a:rPr lang="en-US" sz="1000">
                <a:latin typeface="Sora"/>
                <a:ea typeface="Sora"/>
                <a:cs typeface="Sora"/>
                <a:sym typeface="Sora"/>
              </a:rPr>
              <a:t>Demand experimentation and iterative improvement.</a:t>
            </a:r>
            <a:endParaRPr sz="1000">
              <a:latin typeface="Sora"/>
              <a:ea typeface="Sora"/>
              <a:cs typeface="Sora"/>
              <a:sym typeface="Sora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a"/>
              <a:buChar char="●"/>
            </a:pPr>
            <a:r>
              <a:rPr lang="en-US" sz="1000">
                <a:latin typeface="Sora"/>
                <a:ea typeface="Sora"/>
                <a:cs typeface="Sora"/>
                <a:sym typeface="Sora"/>
              </a:rPr>
              <a:t>Balance innovation with ethics and sustainability.</a:t>
            </a:r>
            <a:endParaRPr sz="1000">
              <a:latin typeface="Sora"/>
              <a:ea typeface="Sora"/>
              <a:cs typeface="Sora"/>
              <a:sym typeface="Sora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a"/>
              <a:buChar char="●"/>
            </a:pPr>
            <a:r>
              <a:rPr lang="en-US" sz="1000">
                <a:latin typeface="Sora"/>
                <a:ea typeface="Sora"/>
                <a:cs typeface="Sora"/>
                <a:sym typeface="Sora"/>
              </a:rPr>
              <a:t>Reflect real-world challenges with evolving needs.</a:t>
            </a:r>
            <a:endParaRPr sz="1000">
              <a:latin typeface="Sora"/>
              <a:ea typeface="Sora"/>
              <a:cs typeface="Sora"/>
              <a:sym typeface="Sora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a"/>
              <a:buChar char="●"/>
            </a:pPr>
            <a:r>
              <a:rPr lang="en-US" sz="1000">
                <a:latin typeface="Sora"/>
                <a:ea typeface="Sora"/>
                <a:cs typeface="Sora"/>
                <a:sym typeface="Sora"/>
              </a:rPr>
              <a:t>Require understanding people, not just technology.</a:t>
            </a:r>
            <a:endParaRPr sz="1000">
              <a:latin typeface="Sora"/>
              <a:ea typeface="Sora"/>
              <a:cs typeface="Sora"/>
              <a:sym typeface="Sora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a"/>
              <a:buChar char="●"/>
            </a:pPr>
            <a:r>
              <a:rPr lang="en-US" sz="1000">
                <a:latin typeface="Sora"/>
                <a:ea typeface="Sora"/>
                <a:cs typeface="Sora"/>
                <a:sym typeface="Sora"/>
              </a:rPr>
              <a:t>Encourage collaboration across diverse perspectives.</a:t>
            </a:r>
            <a:endParaRPr sz="1000">
              <a:latin typeface="Sora"/>
              <a:ea typeface="Sora"/>
              <a:cs typeface="Sora"/>
              <a:sym typeface="Sora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a"/>
              <a:buChar char="●"/>
            </a:pPr>
            <a:r>
              <a:rPr lang="en-US" sz="1000">
                <a:latin typeface="Sora"/>
                <a:ea typeface="Sora"/>
                <a:cs typeface="Sora"/>
                <a:sym typeface="Sora"/>
              </a:rPr>
              <a:t>Demand experimentation and iterative improvement.</a:t>
            </a:r>
            <a:endParaRPr sz="1000">
              <a:latin typeface="Sora"/>
              <a:ea typeface="Sora"/>
              <a:cs typeface="Sora"/>
              <a:sym typeface="Sora"/>
            </a:endParaRPr>
          </a:p>
          <a:p>
            <a:pPr marL="4572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Sora"/>
              <a:buChar char="●"/>
            </a:pPr>
            <a:r>
              <a:rPr lang="en-US" sz="1000">
                <a:latin typeface="Sora"/>
                <a:ea typeface="Sora"/>
                <a:cs typeface="Sora"/>
                <a:sym typeface="Sora"/>
              </a:rPr>
              <a:t>Balance innovation with ethics and sustainability.</a:t>
            </a:r>
            <a:endParaRPr sz="1000"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300"/>
          </a:p>
        </p:txBody>
      </p:sp>
      <p:sp>
        <p:nvSpPr>
          <p:cNvPr id="168" name="Google Shape;168;g3f9502ba7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f97ba63f32_1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g3f97ba63f32_1_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7" name="Google Shape;177;g3f97ba63f32_1_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f960b1218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f960b1218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700" b="1">
                <a:solidFill>
                  <a:srgbClr val="111D26"/>
                </a:solidFill>
              </a:rPr>
              <a:t>The question is not ‘How do I use AI?’ </a:t>
            </a:r>
            <a:endParaRPr sz="700" b="1">
              <a:solidFill>
                <a:srgbClr val="111D26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700" b="1">
                <a:solidFill>
                  <a:srgbClr val="111D26"/>
                </a:solidFill>
              </a:rPr>
              <a:t>The better question is: ‘What learning problem deserves AI helps me solve?’</a:t>
            </a:r>
            <a:endParaRPr sz="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"/>
          </a:p>
        </p:txBody>
      </p:sp>
      <p:sp>
        <p:nvSpPr>
          <p:cNvPr id="194" name="Google Shape;194;g3f960b1218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972f809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f972f8097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g3f972f8097c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9738b0ad2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f9738b0ad2_0_1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3f9738b0ad2_0_1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9502ba78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g3f9502ba78a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6" name="Google Shape;236;g3f9502ba78a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>
  <p:cSld name="Cov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3f96a1e32f2_0_8"/>
          <p:cNvSpPr txBox="1"/>
          <p:nvPr/>
        </p:nvSpPr>
        <p:spPr>
          <a:xfrm>
            <a:off x="449250" y="3295650"/>
            <a:ext cx="564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19" name="Google Shape;19;g3f96a1e32f2_0_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1"/>
            <a:ext cx="12191674" cy="691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g3f96a1e32f2_0_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966" y="229104"/>
            <a:ext cx="2185368" cy="864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g3f96a1e32f2_0_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99715" y="332873"/>
            <a:ext cx="1837284" cy="656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96a1e32f2_0_52"/>
          <p:cNvSpPr txBox="1">
            <a:spLocks noGrp="1"/>
          </p:cNvSpPr>
          <p:nvPr>
            <p:ph type="title"/>
          </p:nvPr>
        </p:nvSpPr>
        <p:spPr>
          <a:xfrm>
            <a:off x="839766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3200"/>
              <a:buFont typeface="Sor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g3f96a1e32f2_0_52"/>
          <p:cNvSpPr>
            <a:spLocks noGrp="1"/>
          </p:cNvSpPr>
          <p:nvPr>
            <p:ph type="pic" idx="2"/>
          </p:nvPr>
        </p:nvSpPr>
        <p:spPr>
          <a:xfrm>
            <a:off x="5183050" y="987425"/>
            <a:ext cx="61719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g3f96a1e32f2_0_52"/>
          <p:cNvSpPr txBox="1">
            <a:spLocks noGrp="1"/>
          </p:cNvSpPr>
          <p:nvPr>
            <p:ph type="body" idx="1"/>
          </p:nvPr>
        </p:nvSpPr>
        <p:spPr>
          <a:xfrm>
            <a:off x="839766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65" name="Google Shape;65;g3f96a1e32f2_0_52"/>
          <p:cNvCxnSpPr/>
          <p:nvPr/>
        </p:nvCxnSpPr>
        <p:spPr>
          <a:xfrm>
            <a:off x="838178" y="2057400"/>
            <a:ext cx="3933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66" name="Google Shape;66;g3f96a1e32f2_0_52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96a1e32f2_0_58"/>
          <p:cNvSpPr txBox="1">
            <a:spLocks noGrp="1"/>
          </p:cNvSpPr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g3f96a1e32f2_0_58"/>
          <p:cNvSpPr txBox="1">
            <a:spLocks noGrp="1"/>
          </p:cNvSpPr>
          <p:nvPr>
            <p:ph type="body" idx="1"/>
          </p:nvPr>
        </p:nvSpPr>
        <p:spPr>
          <a:xfrm rot="5400000">
            <a:off x="3972597" y="-1204001"/>
            <a:ext cx="4246500" cy="105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0" name="Google Shape;70;g3f96a1e32f2_0_58"/>
          <p:cNvCxnSpPr/>
          <p:nvPr/>
        </p:nvCxnSpPr>
        <p:spPr>
          <a:xfrm>
            <a:off x="838178" y="1690688"/>
            <a:ext cx="10515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71" name="Google Shape;71;g3f96a1e32f2_0_58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96a1e32f2_0_63"/>
          <p:cNvSpPr txBox="1">
            <a:spLocks noGrp="1"/>
          </p:cNvSpPr>
          <p:nvPr>
            <p:ph type="title"/>
          </p:nvPr>
        </p:nvSpPr>
        <p:spPr>
          <a:xfrm rot="5400000">
            <a:off x="7133097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3f96a1e32f2_0_63"/>
          <p:cNvSpPr txBox="1">
            <a:spLocks noGrp="1"/>
          </p:cNvSpPr>
          <p:nvPr>
            <p:ph type="body" idx="1"/>
          </p:nvPr>
        </p:nvSpPr>
        <p:spPr>
          <a:xfrm rot="5400000">
            <a:off x="1799321" y="-595925"/>
            <a:ext cx="5811900" cy="77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g3f96a1e32f2_0_63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9738b0ad2_0_124"/>
          <p:cNvSpPr txBox="1">
            <a:spLocks noGrp="1"/>
          </p:cNvSpPr>
          <p:nvPr>
            <p:ph type="ctrTitle"/>
          </p:nvPr>
        </p:nvSpPr>
        <p:spPr>
          <a:xfrm>
            <a:off x="415600" y="992767"/>
            <a:ext cx="113604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83" name="Google Shape;83;g3f9738b0ad2_0_124"/>
          <p:cNvSpPr txBox="1">
            <a:spLocks noGrp="1"/>
          </p:cNvSpPr>
          <p:nvPr>
            <p:ph type="subTitle" idx="1"/>
          </p:nvPr>
        </p:nvSpPr>
        <p:spPr>
          <a:xfrm>
            <a:off x="415589" y="3778833"/>
            <a:ext cx="113604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84" name="Google Shape;84;g3f9738b0ad2_0_124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9738b0ad2_0_128"/>
          <p:cNvSpPr txBox="1">
            <a:spLocks noGrp="1"/>
          </p:cNvSpPr>
          <p:nvPr>
            <p:ph type="title"/>
          </p:nvPr>
        </p:nvSpPr>
        <p:spPr>
          <a:xfrm>
            <a:off x="415589" y="2867800"/>
            <a:ext cx="113604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g3f9738b0ad2_0_128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9738b0ad2_0_131"/>
          <p:cNvSpPr txBox="1">
            <a:spLocks noGrp="1"/>
          </p:cNvSpPr>
          <p:nvPr>
            <p:ph type="title"/>
          </p:nvPr>
        </p:nvSpPr>
        <p:spPr>
          <a:xfrm>
            <a:off x="415589" y="593367"/>
            <a:ext cx="11360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g3f9738b0ad2_0_131"/>
          <p:cNvSpPr txBox="1">
            <a:spLocks noGrp="1"/>
          </p:cNvSpPr>
          <p:nvPr>
            <p:ph type="body" idx="1"/>
          </p:nvPr>
        </p:nvSpPr>
        <p:spPr>
          <a:xfrm>
            <a:off x="415589" y="1536633"/>
            <a:ext cx="113604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g3f9738b0ad2_0_131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9738b0ad2_0_135"/>
          <p:cNvSpPr txBox="1">
            <a:spLocks noGrp="1"/>
          </p:cNvSpPr>
          <p:nvPr>
            <p:ph type="title"/>
          </p:nvPr>
        </p:nvSpPr>
        <p:spPr>
          <a:xfrm>
            <a:off x="415589" y="593367"/>
            <a:ext cx="11360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g3f9738b0ad2_0_135"/>
          <p:cNvSpPr txBox="1">
            <a:spLocks noGrp="1"/>
          </p:cNvSpPr>
          <p:nvPr>
            <p:ph type="body" idx="1"/>
          </p:nvPr>
        </p:nvSpPr>
        <p:spPr>
          <a:xfrm>
            <a:off x="415589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95" name="Google Shape;95;g3f9738b0ad2_0_135"/>
          <p:cNvSpPr txBox="1">
            <a:spLocks noGrp="1"/>
          </p:cNvSpPr>
          <p:nvPr>
            <p:ph type="body" idx="2"/>
          </p:nvPr>
        </p:nvSpPr>
        <p:spPr>
          <a:xfrm>
            <a:off x="6443028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96" name="Google Shape;96;g3f9738b0ad2_0_135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9738b0ad2_0_140"/>
          <p:cNvSpPr txBox="1">
            <a:spLocks noGrp="1"/>
          </p:cNvSpPr>
          <p:nvPr>
            <p:ph type="title"/>
          </p:nvPr>
        </p:nvSpPr>
        <p:spPr>
          <a:xfrm>
            <a:off x="415589" y="593367"/>
            <a:ext cx="11360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3f9738b0ad2_0_140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9738b0ad2_0_143"/>
          <p:cNvSpPr txBox="1">
            <a:spLocks noGrp="1"/>
          </p:cNvSpPr>
          <p:nvPr>
            <p:ph type="title"/>
          </p:nvPr>
        </p:nvSpPr>
        <p:spPr>
          <a:xfrm>
            <a:off x="415589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102" name="Google Shape;102;g3f9738b0ad2_0_143"/>
          <p:cNvSpPr txBox="1">
            <a:spLocks noGrp="1"/>
          </p:cNvSpPr>
          <p:nvPr>
            <p:ph type="body" idx="1"/>
          </p:nvPr>
        </p:nvSpPr>
        <p:spPr>
          <a:xfrm>
            <a:off x="415589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3" name="Google Shape;103;g3f9738b0ad2_0_143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3f96a1e32f2_0_13"/>
          <p:cNvSpPr txBox="1">
            <a:spLocks noGrp="1"/>
          </p:cNvSpPr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4400"/>
              <a:buFont typeface="Sora"/>
              <a:buNone/>
              <a:defRPr sz="4400">
                <a:solidFill>
                  <a:srgbClr val="00446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g3f96a1e32f2_0_13"/>
          <p:cNvSpPr txBox="1">
            <a:spLocks noGrp="1"/>
          </p:cNvSpPr>
          <p:nvPr>
            <p:ph type="body" idx="1"/>
          </p:nvPr>
        </p:nvSpPr>
        <p:spPr>
          <a:xfrm>
            <a:off x="838178" y="1930399"/>
            <a:ext cx="10515300" cy="42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800"/>
              <a:buChar char="•"/>
              <a:defRPr sz="28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5" name="Google Shape;25;g3f96a1e32f2_0_13"/>
          <p:cNvCxnSpPr/>
          <p:nvPr/>
        </p:nvCxnSpPr>
        <p:spPr>
          <a:xfrm>
            <a:off x="838178" y="1690688"/>
            <a:ext cx="10515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g3f96a1e32f2_0_13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9738b0ad2_0_147"/>
          <p:cNvSpPr txBox="1">
            <a:spLocks noGrp="1"/>
          </p:cNvSpPr>
          <p:nvPr>
            <p:ph type="title"/>
          </p:nvPr>
        </p:nvSpPr>
        <p:spPr>
          <a:xfrm>
            <a:off x="653649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06" name="Google Shape;106;g3f9738b0ad2_0_147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9738b0ad2_0_150"/>
          <p:cNvSpPr/>
          <p:nvPr/>
        </p:nvSpPr>
        <p:spPr>
          <a:xfrm>
            <a:off x="6095838" y="-167"/>
            <a:ext cx="60957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g3f9738b0ad2_0_150"/>
          <p:cNvSpPr txBox="1">
            <a:spLocks noGrp="1"/>
          </p:cNvSpPr>
          <p:nvPr>
            <p:ph type="title"/>
          </p:nvPr>
        </p:nvSpPr>
        <p:spPr>
          <a:xfrm>
            <a:off x="353991" y="1644233"/>
            <a:ext cx="53934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10" name="Google Shape;110;g3f9738b0ad2_0_150"/>
          <p:cNvSpPr txBox="1">
            <a:spLocks noGrp="1"/>
          </p:cNvSpPr>
          <p:nvPr>
            <p:ph type="subTitle" idx="1"/>
          </p:nvPr>
        </p:nvSpPr>
        <p:spPr>
          <a:xfrm>
            <a:off x="353991" y="3737433"/>
            <a:ext cx="53934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1" name="Google Shape;111;g3f9738b0ad2_0_150"/>
          <p:cNvSpPr txBox="1">
            <a:spLocks noGrp="1"/>
          </p:cNvSpPr>
          <p:nvPr>
            <p:ph type="body" idx="2"/>
          </p:nvPr>
        </p:nvSpPr>
        <p:spPr>
          <a:xfrm>
            <a:off x="6585824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2" name="Google Shape;112;g3f9738b0ad2_0_150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9738b0ad2_0_156"/>
          <p:cNvSpPr txBox="1">
            <a:spLocks noGrp="1"/>
          </p:cNvSpPr>
          <p:nvPr>
            <p:ph type="body" idx="1"/>
          </p:nvPr>
        </p:nvSpPr>
        <p:spPr>
          <a:xfrm>
            <a:off x="415589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115" name="Google Shape;115;g3f9738b0ad2_0_156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9738b0ad2_0_159"/>
          <p:cNvSpPr txBox="1">
            <a:spLocks noGrp="1"/>
          </p:cNvSpPr>
          <p:nvPr>
            <p:ph type="title" hasCustomPrompt="1"/>
          </p:nvPr>
        </p:nvSpPr>
        <p:spPr>
          <a:xfrm>
            <a:off x="415589" y="1474833"/>
            <a:ext cx="113604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8" name="Google Shape;118;g3f9738b0ad2_0_159"/>
          <p:cNvSpPr txBox="1">
            <a:spLocks noGrp="1"/>
          </p:cNvSpPr>
          <p:nvPr>
            <p:ph type="body" idx="1"/>
          </p:nvPr>
        </p:nvSpPr>
        <p:spPr>
          <a:xfrm>
            <a:off x="415589" y="4202967"/>
            <a:ext cx="113604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g3f9738b0ad2_0_159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9738b0ad2_0_163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f96a1e32f2_0_18"/>
          <p:cNvSpPr txBox="1">
            <a:spLocks noGrp="1"/>
          </p:cNvSpPr>
          <p:nvPr>
            <p:ph type="title"/>
          </p:nvPr>
        </p:nvSpPr>
        <p:spPr>
          <a:xfrm>
            <a:off x="831828" y="1709738"/>
            <a:ext cx="105153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6000"/>
              <a:buFont typeface="Sor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g3f96a1e32f2_0_18"/>
          <p:cNvSpPr txBox="1">
            <a:spLocks noGrp="1"/>
          </p:cNvSpPr>
          <p:nvPr>
            <p:ph type="body" idx="1"/>
          </p:nvPr>
        </p:nvSpPr>
        <p:spPr>
          <a:xfrm>
            <a:off x="831828" y="4589463"/>
            <a:ext cx="105153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400"/>
              <a:buNone/>
              <a:defRPr sz="2400">
                <a:solidFill>
                  <a:srgbClr val="33333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g3f96a1e32f2_0_18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3f96a1e32f2_0_22"/>
          <p:cNvSpPr txBox="1">
            <a:spLocks noGrp="1"/>
          </p:cNvSpPr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3f96a1e32f2_0_22"/>
          <p:cNvSpPr txBox="1">
            <a:spLocks noGrp="1"/>
          </p:cNvSpPr>
          <p:nvPr>
            <p:ph type="body" idx="1"/>
          </p:nvPr>
        </p:nvSpPr>
        <p:spPr>
          <a:xfrm>
            <a:off x="838178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g3f96a1e32f2_0_22"/>
          <p:cNvSpPr txBox="1">
            <a:spLocks noGrp="1"/>
          </p:cNvSpPr>
          <p:nvPr>
            <p:ph type="body" idx="2"/>
          </p:nvPr>
        </p:nvSpPr>
        <p:spPr>
          <a:xfrm>
            <a:off x="6172035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5" name="Google Shape;35;g3f96a1e32f2_0_22"/>
          <p:cNvCxnSpPr/>
          <p:nvPr/>
        </p:nvCxnSpPr>
        <p:spPr>
          <a:xfrm>
            <a:off x="838178" y="1690688"/>
            <a:ext cx="10515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6" name="Google Shape;36;g3f96a1e32f2_0_22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f96a1e32f2_0_28"/>
          <p:cNvSpPr txBox="1">
            <a:spLocks noGrp="1"/>
          </p:cNvSpPr>
          <p:nvPr>
            <p:ph type="title"/>
          </p:nvPr>
        </p:nvSpPr>
        <p:spPr>
          <a:xfrm>
            <a:off x="839766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3f96a1e32f2_0_28"/>
          <p:cNvSpPr txBox="1">
            <a:spLocks noGrp="1"/>
          </p:cNvSpPr>
          <p:nvPr>
            <p:ph type="body" idx="1"/>
          </p:nvPr>
        </p:nvSpPr>
        <p:spPr>
          <a:xfrm>
            <a:off x="839766" y="1681163"/>
            <a:ext cx="51576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g3f96a1e32f2_0_28"/>
          <p:cNvSpPr txBox="1">
            <a:spLocks noGrp="1"/>
          </p:cNvSpPr>
          <p:nvPr>
            <p:ph type="body" idx="2"/>
          </p:nvPr>
        </p:nvSpPr>
        <p:spPr>
          <a:xfrm>
            <a:off x="839766" y="2505075"/>
            <a:ext cx="51576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g3f96a1e32f2_0_28"/>
          <p:cNvSpPr txBox="1">
            <a:spLocks noGrp="1"/>
          </p:cNvSpPr>
          <p:nvPr>
            <p:ph type="body" idx="3"/>
          </p:nvPr>
        </p:nvSpPr>
        <p:spPr>
          <a:xfrm>
            <a:off x="6172035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g3f96a1e32f2_0_28"/>
          <p:cNvSpPr txBox="1">
            <a:spLocks noGrp="1"/>
          </p:cNvSpPr>
          <p:nvPr>
            <p:ph type="body" idx="4"/>
          </p:nvPr>
        </p:nvSpPr>
        <p:spPr>
          <a:xfrm>
            <a:off x="6172035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3" name="Google Shape;43;g3f96a1e32f2_0_28"/>
          <p:cNvCxnSpPr/>
          <p:nvPr/>
        </p:nvCxnSpPr>
        <p:spPr>
          <a:xfrm>
            <a:off x="838178" y="1657351"/>
            <a:ext cx="10515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44" name="Google Shape;44;g3f96a1e32f2_0_28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f96a1e32f2_0_36"/>
          <p:cNvSpPr txBox="1">
            <a:spLocks noGrp="1"/>
          </p:cNvSpPr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47" name="Google Shape;47;g3f96a1e32f2_0_36"/>
          <p:cNvCxnSpPr/>
          <p:nvPr/>
        </p:nvCxnSpPr>
        <p:spPr>
          <a:xfrm>
            <a:off x="838178" y="1690688"/>
            <a:ext cx="105153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48" name="Google Shape;48;g3f96a1e32f2_0_36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f96a1e32f2_0_40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 Slide">
  <p:cSld name="Video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f96a1e32f2_0_42"/>
          <p:cNvSpPr>
            <a:spLocks noGrp="1"/>
          </p:cNvSpPr>
          <p:nvPr>
            <p:ph type="media" idx="2"/>
          </p:nvPr>
        </p:nvSpPr>
        <p:spPr>
          <a:xfrm>
            <a:off x="838178" y="1878013"/>
            <a:ext cx="7786500" cy="44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g3f96a1e32f2_0_42"/>
          <p:cNvSpPr txBox="1">
            <a:spLocks noGrp="1"/>
          </p:cNvSpPr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g3f96a1e32f2_0_42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f96a1e32f2_0_46"/>
          <p:cNvSpPr txBox="1">
            <a:spLocks noGrp="1"/>
          </p:cNvSpPr>
          <p:nvPr>
            <p:ph type="title"/>
          </p:nvPr>
        </p:nvSpPr>
        <p:spPr>
          <a:xfrm>
            <a:off x="839766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3200"/>
              <a:buFont typeface="Sor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3f96a1e32f2_0_46"/>
          <p:cNvSpPr txBox="1">
            <a:spLocks noGrp="1"/>
          </p:cNvSpPr>
          <p:nvPr>
            <p:ph type="body" idx="1"/>
          </p:nvPr>
        </p:nvSpPr>
        <p:spPr>
          <a:xfrm>
            <a:off x="5183050" y="987425"/>
            <a:ext cx="61719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g3f96a1e32f2_0_46"/>
          <p:cNvSpPr txBox="1">
            <a:spLocks noGrp="1"/>
          </p:cNvSpPr>
          <p:nvPr>
            <p:ph type="body" idx="2"/>
          </p:nvPr>
        </p:nvSpPr>
        <p:spPr>
          <a:xfrm>
            <a:off x="839766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cxnSp>
        <p:nvCxnSpPr>
          <p:cNvPr id="59" name="Google Shape;59;g3f96a1e32f2_0_46"/>
          <p:cNvCxnSpPr/>
          <p:nvPr/>
        </p:nvCxnSpPr>
        <p:spPr>
          <a:xfrm>
            <a:off x="838178" y="2057400"/>
            <a:ext cx="3933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60" name="Google Shape;60;g3f96a1e32f2_0_46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f96a1e32f2_0_0"/>
          <p:cNvSpPr txBox="1"/>
          <p:nvPr/>
        </p:nvSpPr>
        <p:spPr>
          <a:xfrm>
            <a:off x="838178" y="6396335"/>
            <a:ext cx="859800" cy="461700"/>
          </a:xfrm>
          <a:prstGeom prst="rect">
            <a:avLst/>
          </a:prstGeom>
          <a:solidFill>
            <a:srgbClr val="FF7F5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Google Shape;11;g3f96a1e32f2_0_0"/>
          <p:cNvSpPr txBox="1">
            <a:spLocks noGrp="1"/>
          </p:cNvSpPr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4400"/>
              <a:buFont typeface="Sora"/>
              <a:buNone/>
              <a:defRPr sz="4400" b="1" i="0" u="none" strike="noStrike" cap="none">
                <a:solidFill>
                  <a:srgbClr val="004466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g3f96a1e32f2_0_0"/>
          <p:cNvSpPr txBox="1">
            <a:spLocks noGrp="1"/>
          </p:cNvSpPr>
          <p:nvPr>
            <p:ph type="body" idx="1"/>
          </p:nvPr>
        </p:nvSpPr>
        <p:spPr>
          <a:xfrm>
            <a:off x="838178" y="1930399"/>
            <a:ext cx="10515300" cy="42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g3f96a1e32f2_0_0"/>
          <p:cNvSpPr/>
          <p:nvPr/>
        </p:nvSpPr>
        <p:spPr>
          <a:xfrm>
            <a:off x="0" y="6792279"/>
            <a:ext cx="12191700" cy="88800"/>
          </a:xfrm>
          <a:prstGeom prst="rect">
            <a:avLst/>
          </a:prstGeom>
          <a:solidFill>
            <a:srgbClr val="FF7F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2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g3f96a1e32f2_0_0"/>
          <p:cNvSpPr/>
          <p:nvPr/>
        </p:nvSpPr>
        <p:spPr>
          <a:xfrm rot="5400000">
            <a:off x="-914883" y="2845399"/>
            <a:ext cx="1875600" cy="45600"/>
          </a:xfrm>
          <a:prstGeom prst="rect">
            <a:avLst/>
          </a:prstGeom>
          <a:solidFill>
            <a:srgbClr val="3ACD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g3f96a1e32f2_0_0"/>
          <p:cNvSpPr/>
          <p:nvPr/>
        </p:nvSpPr>
        <p:spPr>
          <a:xfrm rot="5400000">
            <a:off x="11231076" y="5216331"/>
            <a:ext cx="1875600" cy="45600"/>
          </a:xfrm>
          <a:prstGeom prst="rect">
            <a:avLst/>
          </a:prstGeom>
          <a:solidFill>
            <a:srgbClr val="FFCE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g3f96a1e32f2_0_0"/>
          <p:cNvSpPr txBox="1">
            <a:spLocks noGrp="1"/>
          </p:cNvSpPr>
          <p:nvPr>
            <p:ph type="sldNum" idx="12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spcBef>
                <a:spcPts val="0"/>
              </a:spcBef>
              <a:buNone/>
              <a:defRPr sz="2400" b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ctr">
              <a:spcBef>
                <a:spcPts val="0"/>
              </a:spcBef>
              <a:buNone/>
              <a:defRPr sz="2400" b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ctr">
              <a:spcBef>
                <a:spcPts val="0"/>
              </a:spcBef>
              <a:buNone/>
              <a:defRPr sz="2400" b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ctr">
              <a:spcBef>
                <a:spcPts val="0"/>
              </a:spcBef>
              <a:buNone/>
              <a:defRPr sz="2400" b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ctr">
              <a:spcBef>
                <a:spcPts val="0"/>
              </a:spcBef>
              <a:buNone/>
              <a:defRPr sz="2400" b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ctr">
              <a:spcBef>
                <a:spcPts val="0"/>
              </a:spcBef>
              <a:buNone/>
              <a:defRPr sz="2400" b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ctr">
              <a:spcBef>
                <a:spcPts val="0"/>
              </a:spcBef>
              <a:buNone/>
              <a:defRPr sz="2400" b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ctr">
              <a:spcBef>
                <a:spcPts val="0"/>
              </a:spcBef>
              <a:buNone/>
              <a:defRPr sz="2400" b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ctr">
              <a:spcBef>
                <a:spcPts val="0"/>
              </a:spcBef>
              <a:buNone/>
              <a:defRPr sz="2400" b="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9738b0ad2_0_120"/>
          <p:cNvSpPr txBox="1">
            <a:spLocks noGrp="1"/>
          </p:cNvSpPr>
          <p:nvPr>
            <p:ph type="title"/>
          </p:nvPr>
        </p:nvSpPr>
        <p:spPr>
          <a:xfrm>
            <a:off x="415589" y="593367"/>
            <a:ext cx="113604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g3f9738b0ad2_0_120"/>
          <p:cNvSpPr txBox="1">
            <a:spLocks noGrp="1"/>
          </p:cNvSpPr>
          <p:nvPr>
            <p:ph type="body" idx="1"/>
          </p:nvPr>
        </p:nvSpPr>
        <p:spPr>
          <a:xfrm>
            <a:off x="415589" y="1536633"/>
            <a:ext cx="113604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g3f9738b0ad2_0_120"/>
          <p:cNvSpPr txBox="1">
            <a:spLocks noGrp="1"/>
          </p:cNvSpPr>
          <p:nvPr>
            <p:ph type="sldNum" idx="12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-Fpsw_yYPg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QCHvO2H0_0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784907829" TargetMode="External"/><Relationship Id="rId7" Type="http://schemas.openxmlformats.org/officeDocument/2006/relationships/hyperlink" Target="https://pumble.com/blog/meeting-roles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eb.mit.edu/jrankin/www/engin_as_lib_art/Design_thinking.pdf" TargetMode="External"/><Relationship Id="rId5" Type="http://schemas.openxmlformats.org/officeDocument/2006/relationships/hyperlink" Target="https://vimeo.com/798127470" TargetMode="External"/><Relationship Id="rId4" Type="http://schemas.openxmlformats.org/officeDocument/2006/relationships/hyperlink" Target="https://vimeo.com/784907251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bVzxF4ptRTLwQpFK-K2WLaGlVj8tuF_a/view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M6NqiDjrrsmqI1ZaHeVb_hYjcZ9SU-1q/view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drive.google.com/file/d/1sekWvmQriEYjCzUNBegRfCQxDRUHDoC9/view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XuBA8K4J6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73763"/>
            </a:gs>
            <a:gs pos="100000">
              <a:srgbClr val="093053"/>
            </a:gs>
          </a:gsLst>
          <a:lin ang="5400012" scaled="0"/>
        </a:gra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g3f9738b0ad2_0_108" title="IMG_8482.JPG.jpeg"/>
          <p:cNvPicPr preferRelativeResize="0"/>
          <p:nvPr/>
        </p:nvPicPr>
        <p:blipFill rotWithShape="1">
          <a:blip r:embed="rId3">
            <a:alphaModFix/>
          </a:blip>
          <a:srcRect l="39382" r="9360"/>
          <a:stretch/>
        </p:blipFill>
        <p:spPr>
          <a:xfrm>
            <a:off x="6761400" y="0"/>
            <a:ext cx="2464148" cy="3330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g3f9738b0ad2_0_108" title="IMG_7855 (1).JPG.jpeg"/>
          <p:cNvPicPr preferRelativeResize="0"/>
          <p:nvPr/>
        </p:nvPicPr>
        <p:blipFill rotWithShape="1">
          <a:blip r:embed="rId4">
            <a:alphaModFix/>
          </a:blip>
          <a:srcRect l="21473" r="14371"/>
          <a:stretch/>
        </p:blipFill>
        <p:spPr>
          <a:xfrm>
            <a:off x="9321225" y="2879700"/>
            <a:ext cx="2870426" cy="3995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g3f9738b0ad2_0_108" title="PXL_20250414_053929023.PORTRAIT.jpg.jpeg"/>
          <p:cNvPicPr preferRelativeResize="0"/>
          <p:nvPr/>
        </p:nvPicPr>
        <p:blipFill rotWithShape="1">
          <a:blip r:embed="rId5">
            <a:alphaModFix/>
          </a:blip>
          <a:srcRect l="11103" r="27959"/>
          <a:stretch/>
        </p:blipFill>
        <p:spPr>
          <a:xfrm>
            <a:off x="6761400" y="3429000"/>
            <a:ext cx="2464148" cy="344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3f9738b0ad2_0_108" title="PXL_20250621_060713986.jpg.jpeg"/>
          <p:cNvPicPr preferRelativeResize="0"/>
          <p:nvPr/>
        </p:nvPicPr>
        <p:blipFill rotWithShape="1">
          <a:blip r:embed="rId6">
            <a:alphaModFix/>
          </a:blip>
          <a:srcRect l="12435" t="1885" r="8004" b="14712"/>
          <a:stretch/>
        </p:blipFill>
        <p:spPr>
          <a:xfrm>
            <a:off x="9321225" y="0"/>
            <a:ext cx="2870424" cy="278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g3f9738b0ad2_0_108"/>
          <p:cNvSpPr txBox="1"/>
          <p:nvPr/>
        </p:nvSpPr>
        <p:spPr>
          <a:xfrm>
            <a:off x="449250" y="1349775"/>
            <a:ext cx="43452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STEM &amp; AI Educators </a:t>
            </a:r>
            <a:br>
              <a:rPr lang="en-US" sz="2800" b="1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en-US" sz="2800" b="1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Upskilling Program</a:t>
            </a:r>
            <a:endParaRPr sz="2800" b="1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133" name="Google Shape;133;g3f9738b0ad2_0_10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99687" y="318004"/>
            <a:ext cx="1661856" cy="95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3f9738b0ad2_0_108"/>
          <p:cNvSpPr txBox="1"/>
          <p:nvPr/>
        </p:nvSpPr>
        <p:spPr>
          <a:xfrm>
            <a:off x="449250" y="2488677"/>
            <a:ext cx="4904400" cy="6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WEEK 1</a:t>
            </a:r>
            <a:endParaRPr sz="3500" b="1" baseline="30000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35" name="Google Shape;135;g3f9738b0ad2_0_108"/>
          <p:cNvSpPr txBox="1"/>
          <p:nvPr/>
        </p:nvSpPr>
        <p:spPr>
          <a:xfrm>
            <a:off x="449255" y="3171600"/>
            <a:ext cx="4904400" cy="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DATE: 30th July</a:t>
            </a:r>
            <a:endParaRPr sz="2300" b="1" baseline="30000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36" name="Google Shape;136;g3f9738b0ad2_0_108"/>
          <p:cNvSpPr txBox="1"/>
          <p:nvPr/>
        </p:nvSpPr>
        <p:spPr>
          <a:xfrm>
            <a:off x="449250" y="4058550"/>
            <a:ext cx="5373000" cy="18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900" b="1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Presented By:</a:t>
            </a:r>
            <a:endParaRPr sz="1900" b="1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700"/>
              <a:buChar char="-"/>
            </a:pPr>
            <a:r>
              <a:rPr lang="en-US" sz="1700" b="1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Academic Lead: </a:t>
            </a:r>
            <a:r>
              <a:rPr lang="en-US" sz="1700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Ronak Jogeshwar</a:t>
            </a:r>
            <a:endParaRPr sz="1700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-"/>
            </a:pPr>
            <a:r>
              <a:rPr lang="en-US" sz="1700" b="1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Teaching Fellow: </a:t>
            </a:r>
            <a:r>
              <a:rPr lang="en-US" sz="1700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Muskan Rajak</a:t>
            </a:r>
            <a:endParaRPr sz="1700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Char char="-"/>
            </a:pPr>
            <a:r>
              <a:rPr lang="en-US" sz="1700" b="1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Program Manager:</a:t>
            </a:r>
            <a:r>
              <a:rPr lang="en-US" sz="1700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 Shivani Mahto</a:t>
            </a:r>
            <a:endParaRPr sz="2000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137" name="Google Shape;137;g3f9738b0ad2_0_108" title="image-removebg-preview 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1350" y="318000"/>
            <a:ext cx="3829050" cy="79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26336981c_0_25"/>
          <p:cNvSpPr txBox="1"/>
          <p:nvPr/>
        </p:nvSpPr>
        <p:spPr>
          <a:xfrm>
            <a:off x="594350" y="444500"/>
            <a:ext cx="9588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3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5 Stages of Design Thinking</a:t>
            </a:r>
            <a:endParaRPr sz="60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46" name="Google Shape;246;g3f26336981c_0_25"/>
          <p:cNvSpPr/>
          <p:nvPr/>
        </p:nvSpPr>
        <p:spPr>
          <a:xfrm>
            <a:off x="59436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STAGES</a:t>
            </a:r>
            <a:endParaRPr sz="9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247" name="Google Shape;247;g3f26336981c_0_25" title="Screenshot_2026-07-22_123935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500" y="2844983"/>
            <a:ext cx="1752050" cy="1440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3f26336981c_0_25" title="418-4185251_critical-thinking-icon-removebg-preview.png"/>
          <p:cNvPicPr preferRelativeResize="0"/>
          <p:nvPr/>
        </p:nvPicPr>
        <p:blipFill rotWithShape="1">
          <a:blip r:embed="rId4">
            <a:alphaModFix/>
          </a:blip>
          <a:srcRect l="20565" t="10603" r="21538"/>
          <a:stretch/>
        </p:blipFill>
        <p:spPr>
          <a:xfrm>
            <a:off x="2550526" y="2529300"/>
            <a:ext cx="2106925" cy="207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g3f26336981c_0_25" title="innovative_12445258-removebg-preview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40825" y="2473813"/>
            <a:ext cx="1910350" cy="191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g3f26336981c_0_25" title="18135583.png"/>
          <p:cNvPicPr preferRelativeResize="0"/>
          <p:nvPr/>
        </p:nvPicPr>
        <p:blipFill rotWithShape="1">
          <a:blip r:embed="rId6">
            <a:alphaModFix/>
          </a:blip>
          <a:srcRect t="5650" b="6205"/>
          <a:stretch/>
        </p:blipFill>
        <p:spPr>
          <a:xfrm>
            <a:off x="7810278" y="2656825"/>
            <a:ext cx="1752059" cy="154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g3f26336981c_0_25" title="project-management-icon-editable-stroke-linear-style-sign-for-use-web-design-logo-symbol-illustration-vector-removebg-preview.png"/>
          <p:cNvPicPr preferRelativeResize="0"/>
          <p:nvPr/>
        </p:nvPicPr>
        <p:blipFill rotWithShape="1">
          <a:blip r:embed="rId7">
            <a:alphaModFix/>
          </a:blip>
          <a:srcRect l="16711" t="18404" r="19990" b="19399"/>
          <a:stretch/>
        </p:blipFill>
        <p:spPr>
          <a:xfrm>
            <a:off x="10321450" y="2609838"/>
            <a:ext cx="1718150" cy="191035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52" name="Google Shape;252;g3f26336981c_0_25"/>
          <p:cNvSpPr txBox="1"/>
          <p:nvPr/>
        </p:nvSpPr>
        <p:spPr>
          <a:xfrm>
            <a:off x="325375" y="4384175"/>
            <a:ext cx="14061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Sora"/>
                <a:ea typeface="Sora"/>
                <a:cs typeface="Sora"/>
                <a:sym typeface="Sora"/>
              </a:rPr>
              <a:t>EMPATHIZE</a:t>
            </a:r>
            <a:endParaRPr sz="1600"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53" name="Google Shape;253;g3f26336981c_0_25"/>
          <p:cNvSpPr txBox="1"/>
          <p:nvPr/>
        </p:nvSpPr>
        <p:spPr>
          <a:xfrm>
            <a:off x="3073284" y="4384175"/>
            <a:ext cx="10614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Sora"/>
                <a:ea typeface="Sora"/>
                <a:cs typeface="Sora"/>
                <a:sym typeface="Sora"/>
              </a:rPr>
              <a:t>DEFINE</a:t>
            </a:r>
            <a:endParaRPr sz="1600"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54" name="Google Shape;254;g3f26336981c_0_25"/>
          <p:cNvSpPr txBox="1"/>
          <p:nvPr/>
        </p:nvSpPr>
        <p:spPr>
          <a:xfrm>
            <a:off x="5668500" y="4384175"/>
            <a:ext cx="9699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Sora"/>
                <a:ea typeface="Sora"/>
                <a:cs typeface="Sora"/>
                <a:sym typeface="Sora"/>
              </a:rPr>
              <a:t>IDEATE</a:t>
            </a:r>
            <a:endParaRPr sz="1600"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55" name="Google Shape;255;g3f26336981c_0_25"/>
          <p:cNvSpPr txBox="1"/>
          <p:nvPr/>
        </p:nvSpPr>
        <p:spPr>
          <a:xfrm>
            <a:off x="7983276" y="4384175"/>
            <a:ext cx="14541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Sora"/>
                <a:ea typeface="Sora"/>
                <a:cs typeface="Sora"/>
                <a:sym typeface="Sora"/>
              </a:rPr>
              <a:t>PROTOTYPE</a:t>
            </a:r>
            <a:endParaRPr sz="1600"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56" name="Google Shape;256;g3f26336981c_0_25"/>
          <p:cNvSpPr txBox="1"/>
          <p:nvPr/>
        </p:nvSpPr>
        <p:spPr>
          <a:xfrm>
            <a:off x="10575425" y="4384175"/>
            <a:ext cx="12102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latin typeface="Sora"/>
                <a:ea typeface="Sora"/>
                <a:cs typeface="Sora"/>
                <a:sym typeface="Sora"/>
              </a:rPr>
              <a:t>TESTING</a:t>
            </a:r>
            <a:endParaRPr sz="1600"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57" name="Google Shape;257;g3f26336981c_0_25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10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"/>
          <p:cNvSpPr txBox="1"/>
          <p:nvPr/>
        </p:nvSpPr>
        <p:spPr>
          <a:xfrm>
            <a:off x="516200" y="444500"/>
            <a:ext cx="87039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Step 1: Empathize</a:t>
            </a:r>
            <a:endParaRPr sz="64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64" name="Google Shape;264;p5"/>
          <p:cNvSpPr/>
          <p:nvPr/>
        </p:nvSpPr>
        <p:spPr>
          <a:xfrm>
            <a:off x="60821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EMPATHIZE</a:t>
            </a:r>
            <a:endParaRPr sz="9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65" name="Google Shape;265;p5"/>
          <p:cNvSpPr txBox="1"/>
          <p:nvPr/>
        </p:nvSpPr>
        <p:spPr>
          <a:xfrm>
            <a:off x="502925" y="1204575"/>
            <a:ext cx="110388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Empathize means understanding learners by observing their experiences, listening to their perspectives, and engaging with their real needs before designing solutions. </a:t>
            </a:r>
            <a:endParaRPr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66" name="Google Shape;266;p5"/>
          <p:cNvSpPr txBox="1"/>
          <p:nvPr/>
        </p:nvSpPr>
        <p:spPr>
          <a:xfrm>
            <a:off x="131050" y="2816400"/>
            <a:ext cx="24276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  OBSERVE :</a:t>
            </a:r>
            <a:endParaRPr sz="19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67" name="Google Shape;267;p5"/>
          <p:cNvSpPr txBox="1"/>
          <p:nvPr/>
        </p:nvSpPr>
        <p:spPr>
          <a:xfrm>
            <a:off x="54450" y="3783738"/>
            <a:ext cx="24276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LISTEN :</a:t>
            </a:r>
            <a:endParaRPr sz="19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68" name="Google Shape;268;p5"/>
          <p:cNvSpPr txBox="1"/>
          <p:nvPr/>
        </p:nvSpPr>
        <p:spPr>
          <a:xfrm>
            <a:off x="131050" y="4676438"/>
            <a:ext cx="2427600" cy="4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ENGAGE :</a:t>
            </a:r>
            <a:endParaRPr sz="19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69" name="Google Shape;269;p5"/>
          <p:cNvSpPr txBox="1"/>
          <p:nvPr/>
        </p:nvSpPr>
        <p:spPr>
          <a:xfrm>
            <a:off x="2060775" y="2846550"/>
            <a:ext cx="48423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What do students do?</a:t>
            </a:r>
            <a:endParaRPr sz="17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70" name="Google Shape;270;p5"/>
          <p:cNvSpPr txBox="1"/>
          <p:nvPr/>
        </p:nvSpPr>
        <p:spPr>
          <a:xfrm>
            <a:off x="1781775" y="3793650"/>
            <a:ext cx="48423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What do students say and feel?</a:t>
            </a:r>
            <a:endParaRPr sz="17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71" name="Google Shape;271;p5"/>
          <p:cNvSpPr txBox="1"/>
          <p:nvPr/>
        </p:nvSpPr>
        <p:spPr>
          <a:xfrm>
            <a:off x="1975875" y="4686350"/>
            <a:ext cx="48423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What do students need and experience?</a:t>
            </a:r>
            <a:endParaRPr sz="17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8814275" y="2880600"/>
            <a:ext cx="2194500" cy="22308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73" name="Google Shape;273;p5"/>
          <p:cNvSpPr txBox="1"/>
          <p:nvPr/>
        </p:nvSpPr>
        <p:spPr>
          <a:xfrm>
            <a:off x="8953175" y="3117000"/>
            <a:ext cx="1916700" cy="17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Design </a:t>
            </a:r>
            <a:endParaRPr sz="20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for </a:t>
            </a:r>
            <a:endParaRPr sz="20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learners, </a:t>
            </a:r>
            <a:endParaRPr sz="20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not assumptions. </a:t>
            </a:r>
            <a:endParaRPr sz="20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74" name="Google Shape;274;p5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11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5" name="Google Shape;275;p5"/>
          <p:cNvSpPr/>
          <p:nvPr/>
        </p:nvSpPr>
        <p:spPr>
          <a:xfrm>
            <a:off x="623697" y="2712152"/>
            <a:ext cx="96000" cy="673500"/>
          </a:xfrm>
          <a:prstGeom prst="rect">
            <a:avLst/>
          </a:prstGeom>
          <a:solidFill>
            <a:srgbClr val="32CDD7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76" name="Google Shape;276;p5"/>
          <p:cNvSpPr/>
          <p:nvPr/>
        </p:nvSpPr>
        <p:spPr>
          <a:xfrm>
            <a:off x="608200" y="4606358"/>
            <a:ext cx="96000" cy="624000"/>
          </a:xfrm>
          <a:prstGeom prst="rect">
            <a:avLst/>
          </a:prstGeom>
          <a:solidFill>
            <a:schemeClr val="accent4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77" name="Google Shape;277;p5"/>
          <p:cNvSpPr/>
          <p:nvPr/>
        </p:nvSpPr>
        <p:spPr>
          <a:xfrm>
            <a:off x="623697" y="3683957"/>
            <a:ext cx="96000" cy="624000"/>
          </a:xfrm>
          <a:prstGeom prst="rect">
            <a:avLst/>
          </a:prstGeom>
          <a:solidFill>
            <a:srgbClr val="FF6B45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78" name="Google Shape;278;p5"/>
          <p:cNvSpPr txBox="1"/>
          <p:nvPr/>
        </p:nvSpPr>
        <p:spPr>
          <a:xfrm rot="-5400000">
            <a:off x="-672800" y="3815088"/>
            <a:ext cx="22002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E7C84"/>
                </a:solidFill>
                <a:latin typeface="Sora"/>
                <a:ea typeface="Sora"/>
                <a:cs typeface="Sora"/>
                <a:sym typeface="Sora"/>
              </a:rPr>
              <a:t>Key Characteristics</a:t>
            </a:r>
            <a:endParaRPr>
              <a:solidFill>
                <a:srgbClr val="6E7C84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f2cbaa029f_0_4"/>
          <p:cNvSpPr txBox="1"/>
          <p:nvPr/>
        </p:nvSpPr>
        <p:spPr>
          <a:xfrm>
            <a:off x="3686536" y="3075300"/>
            <a:ext cx="4818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84050" bIns="420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lang="en-US" sz="432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Empathize?</a:t>
            </a:r>
            <a:endParaRPr sz="5883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85" name="Google Shape;285;g3f2cbaa029f_0_4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12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f97ba63f32_0_1"/>
          <p:cNvSpPr txBox="1"/>
          <p:nvPr/>
        </p:nvSpPr>
        <p:spPr>
          <a:xfrm>
            <a:off x="522075" y="559519"/>
            <a:ext cx="82452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84050" bIns="420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lang="en-US" sz="432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Empathize?</a:t>
            </a:r>
            <a:endParaRPr sz="5883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2" name="Google Shape;292;g3f97ba63f32_0_1"/>
          <p:cNvSpPr/>
          <p:nvPr/>
        </p:nvSpPr>
        <p:spPr>
          <a:xfrm>
            <a:off x="522086" y="328850"/>
            <a:ext cx="3984600" cy="2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lang="en-US" sz="827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EMPATHIZE</a:t>
            </a:r>
            <a:endParaRPr sz="827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3" name="Google Shape;293;g3f97ba63f32_0_1"/>
          <p:cNvSpPr/>
          <p:nvPr/>
        </p:nvSpPr>
        <p:spPr>
          <a:xfrm>
            <a:off x="522075" y="1722001"/>
            <a:ext cx="318900" cy="3783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4" name="Google Shape;294;g3f97ba63f32_0_1"/>
          <p:cNvSpPr/>
          <p:nvPr/>
        </p:nvSpPr>
        <p:spPr>
          <a:xfrm>
            <a:off x="522075" y="2460564"/>
            <a:ext cx="318900" cy="3783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5" name="Google Shape;295;g3f97ba63f32_0_1"/>
          <p:cNvSpPr/>
          <p:nvPr/>
        </p:nvSpPr>
        <p:spPr>
          <a:xfrm>
            <a:off x="522075" y="3199127"/>
            <a:ext cx="318900" cy="3783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6" name="Google Shape;296;g3f97ba63f32_0_1"/>
          <p:cNvSpPr/>
          <p:nvPr/>
        </p:nvSpPr>
        <p:spPr>
          <a:xfrm>
            <a:off x="522075" y="3926322"/>
            <a:ext cx="318900" cy="378300"/>
          </a:xfrm>
          <a:prstGeom prst="roundRect">
            <a:avLst>
              <a:gd name="adj" fmla="val 16667"/>
            </a:avLst>
          </a:prstGeom>
          <a:solidFill>
            <a:srgbClr val="7E37FF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7" name="Google Shape;297;g3f97ba63f32_0_1"/>
          <p:cNvSpPr/>
          <p:nvPr/>
        </p:nvSpPr>
        <p:spPr>
          <a:xfrm>
            <a:off x="522075" y="4664885"/>
            <a:ext cx="318900" cy="3783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8" name="Google Shape;298;g3f97ba63f32_0_1"/>
          <p:cNvSpPr/>
          <p:nvPr/>
        </p:nvSpPr>
        <p:spPr>
          <a:xfrm>
            <a:off x="522075" y="5348280"/>
            <a:ext cx="318900" cy="378300"/>
          </a:xfrm>
          <a:prstGeom prst="roundRect">
            <a:avLst>
              <a:gd name="adj" fmla="val 16667"/>
            </a:avLst>
          </a:prstGeom>
          <a:solidFill>
            <a:srgbClr val="4472C4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9" name="Google Shape;299;g3f97ba63f32_0_1"/>
          <p:cNvSpPr txBox="1"/>
          <p:nvPr/>
        </p:nvSpPr>
        <p:spPr>
          <a:xfrm>
            <a:off x="1065498" y="1722025"/>
            <a:ext cx="70686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>
                <a:latin typeface="Sora"/>
                <a:ea typeface="Sora"/>
                <a:cs typeface="Sora"/>
                <a:sym typeface="Sora"/>
              </a:rPr>
              <a:t>Understand learners beyond their academic performance. </a:t>
            </a:r>
            <a:endParaRPr sz="174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00" name="Google Shape;300;g3f97ba63f32_0_1"/>
          <p:cNvSpPr txBox="1"/>
          <p:nvPr/>
        </p:nvSpPr>
        <p:spPr>
          <a:xfrm>
            <a:off x="1065512" y="2460563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>
                <a:latin typeface="Sora"/>
                <a:ea typeface="Sora"/>
                <a:cs typeface="Sora"/>
                <a:sym typeface="Sora"/>
              </a:rPr>
              <a:t>Observe how students think, behave, and interact. </a:t>
            </a:r>
            <a:endParaRPr sz="174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01" name="Google Shape;301;g3f97ba63f32_0_1"/>
          <p:cNvSpPr txBox="1"/>
          <p:nvPr/>
        </p:nvSpPr>
        <p:spPr>
          <a:xfrm>
            <a:off x="1065512" y="3178294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>
                <a:latin typeface="Sora"/>
                <a:ea typeface="Sora"/>
                <a:cs typeface="Sora"/>
                <a:sym typeface="Sora"/>
              </a:rPr>
              <a:t>Identify learners' needs, motivations, and challenges. </a:t>
            </a:r>
            <a:endParaRPr sz="174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02" name="Google Shape;302;g3f97ba63f32_0_1"/>
          <p:cNvSpPr txBox="1"/>
          <p:nvPr/>
        </p:nvSpPr>
        <p:spPr>
          <a:xfrm>
            <a:off x="1065512" y="3941548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>
                <a:latin typeface="Sora"/>
                <a:ea typeface="Sora"/>
                <a:cs typeface="Sora"/>
                <a:sym typeface="Sora"/>
              </a:rPr>
              <a:t>Replace assumptions with real insights. </a:t>
            </a:r>
            <a:endParaRPr sz="174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03" name="Google Shape;303;g3f97ba63f32_0_1"/>
          <p:cNvSpPr txBox="1"/>
          <p:nvPr/>
        </p:nvSpPr>
        <p:spPr>
          <a:xfrm>
            <a:off x="1065498" y="4634550"/>
            <a:ext cx="71550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>
                <a:latin typeface="Sora"/>
                <a:ea typeface="Sora"/>
                <a:cs typeface="Sora"/>
                <a:sym typeface="Sora"/>
              </a:rPr>
              <a:t>Design learning experiences that are relevant and engaging.</a:t>
            </a:r>
            <a:endParaRPr sz="174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04" name="Google Shape;304;g3f97ba63f32_0_1"/>
          <p:cNvSpPr txBox="1"/>
          <p:nvPr/>
        </p:nvSpPr>
        <p:spPr>
          <a:xfrm>
            <a:off x="1065512" y="5306851"/>
            <a:ext cx="6234000" cy="4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40">
                <a:latin typeface="Sora"/>
                <a:ea typeface="Sora"/>
                <a:cs typeface="Sora"/>
                <a:sym typeface="Sora"/>
              </a:rPr>
              <a:t>Create solutions that address actual learner needs.</a:t>
            </a:r>
            <a:endParaRPr sz="174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05" name="Google Shape;305;g3f97ba63f32_0_1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13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2cbaa029f_0_71"/>
          <p:cNvSpPr/>
          <p:nvPr/>
        </p:nvSpPr>
        <p:spPr>
          <a:xfrm>
            <a:off x="454650" y="2763725"/>
            <a:ext cx="2911200" cy="29481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12" name="Google Shape;312;g3f2cbaa029f_0_71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EMPATHIZE</a:t>
            </a:r>
            <a:endParaRPr sz="9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13" name="Google Shape;313;g3f2cbaa029f_0_71"/>
          <p:cNvSpPr/>
          <p:nvPr/>
        </p:nvSpPr>
        <p:spPr>
          <a:xfrm>
            <a:off x="608075" y="443999"/>
            <a:ext cx="79554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lang="en-US" sz="4300" b="1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How To Empathize?</a:t>
            </a:r>
            <a:endParaRPr sz="43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14" name="Google Shape;314;g3f2cbaa029f_0_71"/>
          <p:cNvSpPr/>
          <p:nvPr/>
        </p:nvSpPr>
        <p:spPr>
          <a:xfrm>
            <a:off x="418650" y="1615900"/>
            <a:ext cx="2983200" cy="8346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15" name="Google Shape;315;g3f2cbaa029f_0_71"/>
          <p:cNvSpPr txBox="1"/>
          <p:nvPr/>
        </p:nvSpPr>
        <p:spPr>
          <a:xfrm>
            <a:off x="644062" y="1771330"/>
            <a:ext cx="2426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OBSERVE</a:t>
            </a:r>
            <a:endParaRPr sz="19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16" name="Google Shape;316;g3f2cbaa029f_0_71"/>
          <p:cNvSpPr/>
          <p:nvPr/>
        </p:nvSpPr>
        <p:spPr>
          <a:xfrm>
            <a:off x="4667330" y="1615898"/>
            <a:ext cx="2983200" cy="834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17" name="Google Shape;317;g3f2cbaa029f_0_71"/>
          <p:cNvSpPr/>
          <p:nvPr/>
        </p:nvSpPr>
        <p:spPr>
          <a:xfrm>
            <a:off x="8916011" y="1565275"/>
            <a:ext cx="2983200" cy="9351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18" name="Google Shape;318;g3f2cbaa029f_0_71"/>
          <p:cNvSpPr txBox="1"/>
          <p:nvPr/>
        </p:nvSpPr>
        <p:spPr>
          <a:xfrm>
            <a:off x="4892743" y="1771295"/>
            <a:ext cx="24261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LISTEN</a:t>
            </a:r>
            <a:endParaRPr sz="19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19" name="Google Shape;319;g3f2cbaa029f_0_71"/>
          <p:cNvSpPr txBox="1"/>
          <p:nvPr/>
        </p:nvSpPr>
        <p:spPr>
          <a:xfrm>
            <a:off x="9259676" y="1739441"/>
            <a:ext cx="24261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ENGAGE</a:t>
            </a:r>
            <a:endParaRPr sz="19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20" name="Google Shape;320;g3f2cbaa029f_0_71"/>
          <p:cNvSpPr txBox="1"/>
          <p:nvPr/>
        </p:nvSpPr>
        <p:spPr>
          <a:xfrm>
            <a:off x="558750" y="3038675"/>
            <a:ext cx="2703000" cy="23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25" tIns="94725" rIns="94725" bIns="947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7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- Watch how learners participate and interact.</a:t>
            </a:r>
            <a:endParaRPr sz="1477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77"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7">
                <a:latin typeface="Sora"/>
                <a:ea typeface="Sora"/>
                <a:cs typeface="Sora"/>
                <a:sym typeface="Sora"/>
              </a:rPr>
              <a:t>- Notice what excites, frustrates, or disengages them. </a:t>
            </a:r>
            <a:endParaRPr sz="1477"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77"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77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- Look beyond marks to understand behaviors.</a:t>
            </a:r>
            <a:endParaRPr sz="1477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77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21" name="Google Shape;321;g3f2cbaa029f_0_71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14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22" name="Google Shape;322;g3f2cbaa029f_0_71"/>
          <p:cNvSpPr/>
          <p:nvPr/>
        </p:nvSpPr>
        <p:spPr>
          <a:xfrm>
            <a:off x="4703325" y="2763725"/>
            <a:ext cx="2911200" cy="29481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23" name="Google Shape;323;g3f2cbaa029f_0_71"/>
          <p:cNvSpPr txBox="1"/>
          <p:nvPr/>
        </p:nvSpPr>
        <p:spPr>
          <a:xfrm>
            <a:off x="4807425" y="2904550"/>
            <a:ext cx="2703000" cy="27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25" tIns="94725" rIns="94725" bIns="947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- Listen actively without making assumptions.</a:t>
            </a:r>
            <a:endParaRPr sz="14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5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- Pay attention to both verbal and  non-verbal cues.</a:t>
            </a:r>
            <a:endParaRPr sz="14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- Encourage learners to express their thoughts and feelings.</a:t>
            </a:r>
            <a:endParaRPr sz="14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24" name="Google Shape;324;g3f2cbaa029f_0_71"/>
          <p:cNvSpPr/>
          <p:nvPr/>
        </p:nvSpPr>
        <p:spPr>
          <a:xfrm>
            <a:off x="8952000" y="2855475"/>
            <a:ext cx="2911200" cy="29481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25" name="Google Shape;325;g3f2cbaa029f_0_71"/>
          <p:cNvSpPr txBox="1"/>
          <p:nvPr/>
        </p:nvSpPr>
        <p:spPr>
          <a:xfrm>
            <a:off x="9056100" y="2996300"/>
            <a:ext cx="2703000" cy="27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725" tIns="94725" rIns="94725" bIns="947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- Talk to learners about their  experiences.</a:t>
            </a:r>
            <a:endParaRPr sz="14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- Ask open-ended questions like </a:t>
            </a:r>
            <a:r>
              <a:rPr lang="en-US" sz="145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"Why?"</a:t>
            </a:r>
            <a:r>
              <a:rPr lang="en-US" sz="14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and </a:t>
            </a:r>
            <a:r>
              <a:rPr lang="en-US" sz="145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"Tell me more."</a:t>
            </a:r>
            <a:r>
              <a:rPr lang="en-US" sz="14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</a:t>
            </a:r>
            <a:endParaRPr sz="14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- Create a safe space for honest conversations.</a:t>
            </a:r>
            <a:endParaRPr sz="14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f2cbaa029f_0_110"/>
          <p:cNvSpPr txBox="1"/>
          <p:nvPr/>
        </p:nvSpPr>
        <p:spPr>
          <a:xfrm>
            <a:off x="516200" y="444500"/>
            <a:ext cx="87039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Step 2: Define</a:t>
            </a:r>
            <a:endParaRPr sz="64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32" name="Google Shape;332;g3f2cbaa029f_0_110"/>
          <p:cNvSpPr/>
          <p:nvPr/>
        </p:nvSpPr>
        <p:spPr>
          <a:xfrm>
            <a:off x="60821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DEFINE</a:t>
            </a:r>
            <a:endParaRPr sz="9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33" name="Google Shape;333;g3f2cbaa029f_0_110"/>
          <p:cNvSpPr txBox="1"/>
          <p:nvPr/>
        </p:nvSpPr>
        <p:spPr>
          <a:xfrm>
            <a:off x="502925" y="1204575"/>
            <a:ext cx="110388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8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Once we understand our learners, the next step is to clearly define the real problem before exploring possible solutions. </a:t>
            </a:r>
            <a:endParaRPr sz="233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34" name="Google Shape;334;g3f2cbaa029f_0_110"/>
          <p:cNvSpPr txBox="1"/>
          <p:nvPr/>
        </p:nvSpPr>
        <p:spPr>
          <a:xfrm>
            <a:off x="678950" y="2281475"/>
            <a:ext cx="61275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Makes sense of insights gathered during empathy. 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35" name="Google Shape;335;g3f2cbaa029f_0_110"/>
          <p:cNvSpPr txBox="1"/>
          <p:nvPr/>
        </p:nvSpPr>
        <p:spPr>
          <a:xfrm>
            <a:off x="678925" y="4121925"/>
            <a:ext cx="59397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Aligns the team around a common problem.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36" name="Google Shape;336;g3f2cbaa029f_0_110"/>
          <p:cNvSpPr txBox="1"/>
          <p:nvPr/>
        </p:nvSpPr>
        <p:spPr>
          <a:xfrm>
            <a:off x="678930" y="4958562"/>
            <a:ext cx="58515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Creates focus before generating ideas.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37" name="Google Shape;337;g3f2cbaa029f_0_110"/>
          <p:cNvSpPr txBox="1"/>
          <p:nvPr/>
        </p:nvSpPr>
        <p:spPr>
          <a:xfrm>
            <a:off x="678925" y="3201700"/>
            <a:ext cx="67191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Narrows broad observations into one clear challenge.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38" name="Google Shape;338;g3f2cbaa029f_0_110"/>
          <p:cNvSpPr/>
          <p:nvPr/>
        </p:nvSpPr>
        <p:spPr>
          <a:xfrm>
            <a:off x="531697" y="2105602"/>
            <a:ext cx="96000" cy="673500"/>
          </a:xfrm>
          <a:prstGeom prst="rect">
            <a:avLst/>
          </a:prstGeom>
          <a:solidFill>
            <a:srgbClr val="32CDD7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39" name="Google Shape;339;g3f2cbaa029f_0_110"/>
          <p:cNvSpPr/>
          <p:nvPr/>
        </p:nvSpPr>
        <p:spPr>
          <a:xfrm>
            <a:off x="516200" y="3999808"/>
            <a:ext cx="96000" cy="624000"/>
          </a:xfrm>
          <a:prstGeom prst="rect">
            <a:avLst/>
          </a:prstGeom>
          <a:solidFill>
            <a:schemeClr val="accent4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40" name="Google Shape;340;g3f2cbaa029f_0_110"/>
          <p:cNvSpPr/>
          <p:nvPr/>
        </p:nvSpPr>
        <p:spPr>
          <a:xfrm>
            <a:off x="531697" y="3077407"/>
            <a:ext cx="96000" cy="624000"/>
          </a:xfrm>
          <a:prstGeom prst="rect">
            <a:avLst/>
          </a:prstGeom>
          <a:solidFill>
            <a:srgbClr val="FF6B45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41" name="Google Shape;341;g3f2cbaa029f_0_110"/>
          <p:cNvSpPr/>
          <p:nvPr/>
        </p:nvSpPr>
        <p:spPr>
          <a:xfrm>
            <a:off x="531697" y="4862871"/>
            <a:ext cx="96000" cy="624000"/>
          </a:xfrm>
          <a:prstGeom prst="rect">
            <a:avLst/>
          </a:prstGeom>
          <a:solidFill>
            <a:srgbClr val="7E2DFF"/>
          </a:solidFill>
          <a:ln w="14825" cap="flat" cmpd="sng">
            <a:solidFill>
              <a:srgbClr val="39C6E6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42" name="Google Shape;342;g3f2cbaa029f_0_110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15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f97ba63f32_0_20"/>
          <p:cNvSpPr txBox="1"/>
          <p:nvPr/>
        </p:nvSpPr>
        <p:spPr>
          <a:xfrm>
            <a:off x="3686536" y="3075300"/>
            <a:ext cx="48186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84050" bIns="420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lang="en-US" sz="432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Define?</a:t>
            </a:r>
            <a:endParaRPr sz="5883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49" name="Google Shape;349;g3f97ba63f32_0_20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16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f94e90e0e6_0_274"/>
          <p:cNvSpPr txBox="1"/>
          <p:nvPr/>
        </p:nvSpPr>
        <p:spPr>
          <a:xfrm>
            <a:off x="522075" y="453243"/>
            <a:ext cx="9882600" cy="7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84050" bIns="420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lang="en-US" sz="43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Define?</a:t>
            </a:r>
            <a:endParaRPr sz="43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56" name="Google Shape;356;g3f94e90e0e6_0_274"/>
          <p:cNvSpPr/>
          <p:nvPr/>
        </p:nvSpPr>
        <p:spPr>
          <a:xfrm>
            <a:off x="626545" y="221675"/>
            <a:ext cx="4775700" cy="2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lang="en-US" sz="827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DEFINE</a:t>
            </a:r>
            <a:endParaRPr sz="827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57" name="Google Shape;357;g3f94e90e0e6_0_274"/>
          <p:cNvSpPr/>
          <p:nvPr/>
        </p:nvSpPr>
        <p:spPr>
          <a:xfrm>
            <a:off x="522075" y="1951397"/>
            <a:ext cx="500700" cy="4044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58" name="Google Shape;358;g3f94e90e0e6_0_274"/>
          <p:cNvSpPr/>
          <p:nvPr/>
        </p:nvSpPr>
        <p:spPr>
          <a:xfrm>
            <a:off x="522075" y="2740684"/>
            <a:ext cx="500700" cy="4044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59" name="Google Shape;359;g3f94e90e0e6_0_274"/>
          <p:cNvSpPr/>
          <p:nvPr/>
        </p:nvSpPr>
        <p:spPr>
          <a:xfrm>
            <a:off x="522075" y="3529972"/>
            <a:ext cx="500700" cy="40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0" name="Google Shape;360;g3f94e90e0e6_0_274"/>
          <p:cNvSpPr/>
          <p:nvPr/>
        </p:nvSpPr>
        <p:spPr>
          <a:xfrm>
            <a:off x="522075" y="4307111"/>
            <a:ext cx="500700" cy="404400"/>
          </a:xfrm>
          <a:prstGeom prst="roundRect">
            <a:avLst>
              <a:gd name="adj" fmla="val 16667"/>
            </a:avLst>
          </a:prstGeom>
          <a:solidFill>
            <a:srgbClr val="7E37FF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1" name="Google Shape;361;g3f94e90e0e6_0_274"/>
          <p:cNvSpPr/>
          <p:nvPr/>
        </p:nvSpPr>
        <p:spPr>
          <a:xfrm>
            <a:off x="522075" y="5096398"/>
            <a:ext cx="500700" cy="4044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2" name="Google Shape;362;g3f94e90e0e6_0_274"/>
          <p:cNvSpPr txBox="1"/>
          <p:nvPr/>
        </p:nvSpPr>
        <p:spPr>
          <a:xfrm>
            <a:off x="1375075" y="1951412"/>
            <a:ext cx="97851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Provides clarity</a:t>
            </a:r>
            <a:r>
              <a:rPr lang="en-US" sz="16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by focusing on the most important challenge. </a:t>
            </a:r>
            <a:endParaRPr sz="224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3" name="Google Shape;363;g3f94e90e0e6_0_274"/>
          <p:cNvSpPr txBox="1"/>
          <p:nvPr/>
        </p:nvSpPr>
        <p:spPr>
          <a:xfrm>
            <a:off x="1375075" y="2740683"/>
            <a:ext cx="97851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Prevents solving the wrong problem</a:t>
            </a:r>
            <a:r>
              <a:rPr lang="en-US" sz="16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or addressing only the symptoms.</a:t>
            </a:r>
            <a:endParaRPr sz="16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4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4" name="Google Shape;364;g3f94e90e0e6_0_274"/>
          <p:cNvSpPr txBox="1"/>
          <p:nvPr/>
        </p:nvSpPr>
        <p:spPr>
          <a:xfrm>
            <a:off x="1375075" y="3507708"/>
            <a:ext cx="97851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Aligns everyone</a:t>
            </a:r>
            <a:r>
              <a:rPr lang="en-US" sz="16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around a shared understanding of the challenge.</a:t>
            </a:r>
            <a:endParaRPr sz="16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4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5" name="Google Shape;365;g3f94e90e0e6_0_274"/>
          <p:cNvSpPr txBox="1"/>
          <p:nvPr/>
        </p:nvSpPr>
        <p:spPr>
          <a:xfrm>
            <a:off x="1375075" y="4323382"/>
            <a:ext cx="97851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Saves time and effort</a:t>
            </a:r>
            <a:r>
              <a:rPr lang="en-US" sz="16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by directing ideas toward a clear goal.</a:t>
            </a:r>
            <a:endParaRPr sz="16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4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6" name="Google Shape;366;g3f94e90e0e6_0_274"/>
          <p:cNvSpPr txBox="1"/>
          <p:nvPr/>
        </p:nvSpPr>
        <p:spPr>
          <a:xfrm>
            <a:off x="1375075" y="5074267"/>
            <a:ext cx="97851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Creates a strong foundation</a:t>
            </a:r>
            <a:r>
              <a:rPr lang="en-US" sz="16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for meaningful and innovative solutions.</a:t>
            </a:r>
            <a:endParaRPr sz="16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7" name="Google Shape;367;g3f94e90e0e6_0_274"/>
          <p:cNvSpPr txBox="1"/>
          <p:nvPr/>
        </p:nvSpPr>
        <p:spPr>
          <a:xfrm>
            <a:off x="835601" y="6396300"/>
            <a:ext cx="864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17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f2cbaa029f_0_198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DEFINE</a:t>
            </a:r>
            <a:endParaRPr sz="9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74" name="Google Shape;374;g3f2cbaa029f_0_198"/>
          <p:cNvSpPr/>
          <p:nvPr/>
        </p:nvSpPr>
        <p:spPr>
          <a:xfrm>
            <a:off x="594350" y="444000"/>
            <a:ext cx="79554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lang="en-US" sz="4300" b="1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How To Define?</a:t>
            </a:r>
            <a:endParaRPr sz="43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75" name="Google Shape;375;g3f2cbaa029f_0_198"/>
          <p:cNvSpPr/>
          <p:nvPr/>
        </p:nvSpPr>
        <p:spPr>
          <a:xfrm>
            <a:off x="348900" y="2174375"/>
            <a:ext cx="3122700" cy="6036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76" name="Google Shape;376;g3f2cbaa029f_0_198"/>
          <p:cNvSpPr txBox="1"/>
          <p:nvPr/>
        </p:nvSpPr>
        <p:spPr>
          <a:xfrm>
            <a:off x="279150" y="2286550"/>
            <a:ext cx="3262200" cy="3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IDENTIFY YOUR AUDIENCE</a:t>
            </a:r>
            <a:endParaRPr sz="17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77" name="Google Shape;377;g3f2cbaa029f_0_198"/>
          <p:cNvSpPr/>
          <p:nvPr/>
        </p:nvSpPr>
        <p:spPr>
          <a:xfrm>
            <a:off x="4667334" y="2174386"/>
            <a:ext cx="2983200" cy="603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78" name="Google Shape;378;g3f2cbaa029f_0_198"/>
          <p:cNvSpPr/>
          <p:nvPr/>
        </p:nvSpPr>
        <p:spPr>
          <a:xfrm>
            <a:off x="8916020" y="2137763"/>
            <a:ext cx="2983200" cy="6765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79" name="Google Shape;379;g3f2cbaa029f_0_198"/>
          <p:cNvSpPr txBox="1"/>
          <p:nvPr/>
        </p:nvSpPr>
        <p:spPr>
          <a:xfrm>
            <a:off x="4527838" y="2286550"/>
            <a:ext cx="3262200" cy="3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REVEAL NEEDS</a:t>
            </a:r>
            <a:endParaRPr sz="17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0" name="Google Shape;380;g3f2cbaa029f_0_198"/>
          <p:cNvSpPr txBox="1"/>
          <p:nvPr/>
        </p:nvSpPr>
        <p:spPr>
          <a:xfrm>
            <a:off x="8758200" y="2286713"/>
            <a:ext cx="3262200" cy="3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ARTICULATE INSIGHTS</a:t>
            </a:r>
            <a:endParaRPr sz="17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1" name="Google Shape;381;g3f2cbaa029f_0_198"/>
          <p:cNvSpPr/>
          <p:nvPr/>
        </p:nvSpPr>
        <p:spPr>
          <a:xfrm>
            <a:off x="454650" y="3180927"/>
            <a:ext cx="2911200" cy="20340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2" name="Google Shape;382;g3f2cbaa029f_0_198"/>
          <p:cNvSpPr txBox="1"/>
          <p:nvPr/>
        </p:nvSpPr>
        <p:spPr>
          <a:xfrm>
            <a:off x="669250" y="3459925"/>
            <a:ext cx="2328300" cy="14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Develop an understanding of the type of person you are designing for – your Audience.</a:t>
            </a:r>
            <a:endParaRPr sz="17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3" name="Google Shape;383;g3f2cbaa029f_0_198"/>
          <p:cNvSpPr/>
          <p:nvPr/>
        </p:nvSpPr>
        <p:spPr>
          <a:xfrm>
            <a:off x="4703325" y="3180927"/>
            <a:ext cx="2911200" cy="20340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4" name="Google Shape;384;g3f2cbaa029f_0_198"/>
          <p:cNvSpPr txBox="1"/>
          <p:nvPr/>
        </p:nvSpPr>
        <p:spPr>
          <a:xfrm>
            <a:off x="4985625" y="3483475"/>
            <a:ext cx="2328300" cy="14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Create and select a limited set of NEEDS that you think are important to fulfill</a:t>
            </a:r>
            <a:endParaRPr sz="16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5" name="Google Shape;385;g3f2cbaa029f_0_198"/>
          <p:cNvSpPr/>
          <p:nvPr/>
        </p:nvSpPr>
        <p:spPr>
          <a:xfrm>
            <a:off x="8933700" y="3180927"/>
            <a:ext cx="2911200" cy="20340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6" name="Google Shape;386;g3f2cbaa029f_0_198"/>
          <p:cNvSpPr txBox="1"/>
          <p:nvPr/>
        </p:nvSpPr>
        <p:spPr>
          <a:xfrm>
            <a:off x="9243475" y="3206725"/>
            <a:ext cx="2328300" cy="19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6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Work to express INSIGHTS you developed through the information gathered through empathy and research work</a:t>
            </a:r>
            <a:endParaRPr sz="16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7" name="Google Shape;387;g3f2cbaa029f_0_198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18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f94e90e0e6_0_372"/>
          <p:cNvSpPr txBox="1"/>
          <p:nvPr/>
        </p:nvSpPr>
        <p:spPr>
          <a:xfrm>
            <a:off x="516200" y="444500"/>
            <a:ext cx="87039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Step 3: Ideate</a:t>
            </a:r>
            <a:endParaRPr sz="64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4" name="Google Shape;394;g3f94e90e0e6_0_372"/>
          <p:cNvSpPr/>
          <p:nvPr/>
        </p:nvSpPr>
        <p:spPr>
          <a:xfrm>
            <a:off x="60821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IDEATE</a:t>
            </a:r>
            <a:endParaRPr sz="9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5" name="Google Shape;395;g3f94e90e0e6_0_372"/>
          <p:cNvSpPr txBox="1"/>
          <p:nvPr/>
        </p:nvSpPr>
        <p:spPr>
          <a:xfrm>
            <a:off x="502925" y="1204575"/>
            <a:ext cx="11038800" cy="49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The Ideate stage is where we generate a wide range of possible solutions to the defined problem. It encourages creative thinking and the exploration of different perspectives before selecting the most suitable approach. </a:t>
            </a:r>
            <a:endParaRPr sz="283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6" name="Google Shape;396;g3f94e90e0e6_0_372"/>
          <p:cNvSpPr txBox="1"/>
          <p:nvPr/>
        </p:nvSpPr>
        <p:spPr>
          <a:xfrm>
            <a:off x="755450" y="1984825"/>
            <a:ext cx="61632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Focuses on possibilities rather than limitations.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7" name="Google Shape;397;g3f94e90e0e6_0_372"/>
          <p:cNvSpPr txBox="1"/>
          <p:nvPr/>
        </p:nvSpPr>
        <p:spPr>
          <a:xfrm>
            <a:off x="782075" y="3686100"/>
            <a:ext cx="65448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Explores multiple approaches to the same challenge.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8" name="Google Shape;398;g3f94e90e0e6_0_372"/>
          <p:cNvSpPr txBox="1"/>
          <p:nvPr/>
        </p:nvSpPr>
        <p:spPr>
          <a:xfrm>
            <a:off x="755424" y="4474650"/>
            <a:ext cx="67074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Builds on insights gathered from the previous stages.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9" name="Google Shape;399;g3f94e90e0e6_0_372"/>
          <p:cNvSpPr txBox="1"/>
          <p:nvPr/>
        </p:nvSpPr>
        <p:spPr>
          <a:xfrm>
            <a:off x="1611775" y="5962375"/>
            <a:ext cx="9011100" cy="4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 i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Great solutions begin with the willingness to explore many ideas before choosing one. </a:t>
            </a:r>
            <a:endParaRPr sz="1500" i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500" i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00" name="Google Shape;400;g3f94e90e0e6_0_372"/>
          <p:cNvSpPr txBox="1"/>
          <p:nvPr/>
        </p:nvSpPr>
        <p:spPr>
          <a:xfrm>
            <a:off x="752537" y="2806413"/>
            <a:ext cx="58515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Encourages creative and divergent thinking.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01" name="Google Shape;401;g3f94e90e0e6_0_372"/>
          <p:cNvSpPr/>
          <p:nvPr/>
        </p:nvSpPr>
        <p:spPr>
          <a:xfrm>
            <a:off x="608197" y="1808952"/>
            <a:ext cx="96000" cy="673500"/>
          </a:xfrm>
          <a:prstGeom prst="rect">
            <a:avLst/>
          </a:prstGeom>
          <a:solidFill>
            <a:srgbClr val="32CDD7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02" name="Google Shape;402;g3f94e90e0e6_0_372"/>
          <p:cNvSpPr/>
          <p:nvPr/>
        </p:nvSpPr>
        <p:spPr>
          <a:xfrm>
            <a:off x="608200" y="3563975"/>
            <a:ext cx="96000" cy="624000"/>
          </a:xfrm>
          <a:prstGeom prst="rect">
            <a:avLst/>
          </a:prstGeom>
          <a:solidFill>
            <a:schemeClr val="accent4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03" name="Google Shape;403;g3f94e90e0e6_0_372"/>
          <p:cNvSpPr/>
          <p:nvPr/>
        </p:nvSpPr>
        <p:spPr>
          <a:xfrm>
            <a:off x="605309" y="2682120"/>
            <a:ext cx="96000" cy="624000"/>
          </a:xfrm>
          <a:prstGeom prst="rect">
            <a:avLst/>
          </a:prstGeom>
          <a:solidFill>
            <a:srgbClr val="FF6B45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04" name="Google Shape;404;g3f94e90e0e6_0_372"/>
          <p:cNvSpPr/>
          <p:nvPr/>
        </p:nvSpPr>
        <p:spPr>
          <a:xfrm>
            <a:off x="608197" y="4378971"/>
            <a:ext cx="96000" cy="624000"/>
          </a:xfrm>
          <a:prstGeom prst="rect">
            <a:avLst/>
          </a:prstGeom>
          <a:solidFill>
            <a:srgbClr val="7E2DFF"/>
          </a:solidFill>
          <a:ln w="14825" cap="flat" cmpd="sng">
            <a:solidFill>
              <a:srgbClr val="39C6E6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05" name="Google Shape;405;g3f94e90e0e6_0_372"/>
          <p:cNvSpPr txBox="1"/>
          <p:nvPr/>
        </p:nvSpPr>
        <p:spPr>
          <a:xfrm>
            <a:off x="755424" y="5266350"/>
            <a:ext cx="67074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Delays judgment until ideas have been fully explored.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06" name="Google Shape;406;g3f94e90e0e6_0_372"/>
          <p:cNvSpPr/>
          <p:nvPr/>
        </p:nvSpPr>
        <p:spPr>
          <a:xfrm>
            <a:off x="608197" y="5170671"/>
            <a:ext cx="96000" cy="624000"/>
          </a:xfrm>
          <a:prstGeom prst="rect">
            <a:avLst/>
          </a:prstGeom>
          <a:solidFill>
            <a:schemeClr val="accent6"/>
          </a:solidFill>
          <a:ln w="14825" cap="flat" cmpd="sng">
            <a:solidFill>
              <a:srgbClr val="39C6E6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07" name="Google Shape;407;g3f94e90e0e6_0_372"/>
          <p:cNvSpPr txBox="1"/>
          <p:nvPr/>
        </p:nvSpPr>
        <p:spPr>
          <a:xfrm rot="-5400000">
            <a:off x="-764800" y="3248088"/>
            <a:ext cx="22002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E7C84"/>
                </a:solidFill>
                <a:latin typeface="Sora"/>
                <a:ea typeface="Sora"/>
                <a:cs typeface="Sora"/>
                <a:sym typeface="Sora"/>
              </a:rPr>
              <a:t>Key Characteristics</a:t>
            </a:r>
            <a:endParaRPr>
              <a:solidFill>
                <a:srgbClr val="6E7C84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08" name="Google Shape;408;g3f94e90e0e6_0_372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19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13de36e37_0_0"/>
          <p:cNvSpPr txBox="1"/>
          <p:nvPr/>
        </p:nvSpPr>
        <p:spPr>
          <a:xfrm>
            <a:off x="502925" y="534425"/>
            <a:ext cx="10541400" cy="13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9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#AI-Native Educators Need to be Design Thinkers </a:t>
            </a:r>
            <a:endParaRPr sz="39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43" name="Google Shape;143;g3f13de36e37_0_0"/>
          <p:cNvSpPr/>
          <p:nvPr/>
        </p:nvSpPr>
        <p:spPr>
          <a:xfrm>
            <a:off x="385950" y="2398225"/>
            <a:ext cx="8067000" cy="17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25" tIns="73150" rIns="109725" bIns="73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Great educators don't start </a:t>
            </a:r>
            <a:endParaRPr sz="24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with technology; </a:t>
            </a:r>
            <a:endParaRPr sz="24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they start with people and </a:t>
            </a:r>
            <a:endParaRPr sz="24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the problems that matter. </a:t>
            </a:r>
            <a:endParaRPr sz="14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44" name="Google Shape;144;g3f13de36e37_0_0"/>
          <p:cNvSpPr/>
          <p:nvPr/>
        </p:nvSpPr>
        <p:spPr>
          <a:xfrm>
            <a:off x="502935" y="305823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WHY AI NATIVE PROGRAM?</a:t>
            </a:r>
            <a:endParaRPr sz="9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45" name="Google Shape;145;g3f13de36e37_0_0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f97ba63f32_0_26"/>
          <p:cNvSpPr txBox="1"/>
          <p:nvPr/>
        </p:nvSpPr>
        <p:spPr>
          <a:xfrm>
            <a:off x="3686536" y="3075300"/>
            <a:ext cx="48186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84050" bIns="420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lang="en-US" sz="432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Ideate?</a:t>
            </a:r>
            <a:endParaRPr sz="5883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15" name="Google Shape;415;g3f97ba63f32_0_26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20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f94e90e0e6_0_407"/>
          <p:cNvSpPr txBox="1"/>
          <p:nvPr/>
        </p:nvSpPr>
        <p:spPr>
          <a:xfrm>
            <a:off x="522075" y="453244"/>
            <a:ext cx="82452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84050" bIns="420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lang="en-US" sz="432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Ideate?</a:t>
            </a:r>
            <a:endParaRPr sz="5883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22" name="Google Shape;422;g3f94e90e0e6_0_407"/>
          <p:cNvSpPr/>
          <p:nvPr/>
        </p:nvSpPr>
        <p:spPr>
          <a:xfrm>
            <a:off x="609236" y="221675"/>
            <a:ext cx="3984600" cy="2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lang="en-US" sz="827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IDEATE</a:t>
            </a:r>
            <a:endParaRPr sz="827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23" name="Google Shape;423;g3f94e90e0e6_0_407"/>
          <p:cNvSpPr/>
          <p:nvPr/>
        </p:nvSpPr>
        <p:spPr>
          <a:xfrm>
            <a:off x="522075" y="2038897"/>
            <a:ext cx="417600" cy="4356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24" name="Google Shape;424;g3f94e90e0e6_0_407"/>
          <p:cNvSpPr/>
          <p:nvPr/>
        </p:nvSpPr>
        <p:spPr>
          <a:xfrm>
            <a:off x="522075" y="2889110"/>
            <a:ext cx="417600" cy="435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25" name="Google Shape;425;g3f94e90e0e6_0_407"/>
          <p:cNvSpPr/>
          <p:nvPr/>
        </p:nvSpPr>
        <p:spPr>
          <a:xfrm>
            <a:off x="522075" y="3726237"/>
            <a:ext cx="417600" cy="435600"/>
          </a:xfrm>
          <a:prstGeom prst="roundRect">
            <a:avLst>
              <a:gd name="adj" fmla="val 16667"/>
            </a:avLst>
          </a:prstGeom>
          <a:solidFill>
            <a:srgbClr val="7E37FF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26" name="Google Shape;426;g3f94e90e0e6_0_407"/>
          <p:cNvSpPr/>
          <p:nvPr/>
        </p:nvSpPr>
        <p:spPr>
          <a:xfrm>
            <a:off x="522075" y="4576449"/>
            <a:ext cx="417600" cy="4356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27" name="Google Shape;427;g3f94e90e0e6_0_407"/>
          <p:cNvSpPr txBox="1"/>
          <p:nvPr/>
        </p:nvSpPr>
        <p:spPr>
          <a:xfrm>
            <a:off x="1124691" y="2013450"/>
            <a:ext cx="81636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To step beyond obvious solutions</a:t>
            </a:r>
            <a:endParaRPr sz="13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28" name="Google Shape;428;g3f94e90e0e6_0_407"/>
          <p:cNvSpPr txBox="1"/>
          <p:nvPr/>
        </p:nvSpPr>
        <p:spPr>
          <a:xfrm>
            <a:off x="1124691" y="2869866"/>
            <a:ext cx="81636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To connect the collective perspectives</a:t>
            </a:r>
            <a:endParaRPr sz="18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29" name="Google Shape;429;g3f94e90e0e6_0_407"/>
          <p:cNvSpPr txBox="1"/>
          <p:nvPr/>
        </p:nvSpPr>
        <p:spPr>
          <a:xfrm>
            <a:off x="1124691" y="3711219"/>
            <a:ext cx="81636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To uncover unexpected areas of exploration</a:t>
            </a:r>
            <a:endParaRPr sz="18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30" name="Google Shape;430;g3f94e90e0e6_0_407"/>
          <p:cNvSpPr txBox="1"/>
          <p:nvPr/>
        </p:nvSpPr>
        <p:spPr>
          <a:xfrm>
            <a:off x="1124691" y="4579943"/>
            <a:ext cx="8163600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To create easy and flexible innovation options</a:t>
            </a:r>
            <a:endParaRPr sz="18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431" name="Google Shape;431;g3f94e90e0e6_0_407" title="innovative_12445258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67275" y="1952804"/>
            <a:ext cx="2431375" cy="2431375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g3f94e90e0e6_0_407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21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f94e90e0e6_0_433"/>
          <p:cNvSpPr txBox="1"/>
          <p:nvPr/>
        </p:nvSpPr>
        <p:spPr>
          <a:xfrm>
            <a:off x="522075" y="453244"/>
            <a:ext cx="82452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84050" bIns="420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lang="en-US" sz="432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How to Ideate?</a:t>
            </a:r>
            <a:endParaRPr sz="5883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39" name="Google Shape;439;g3f94e90e0e6_0_433"/>
          <p:cNvSpPr/>
          <p:nvPr/>
        </p:nvSpPr>
        <p:spPr>
          <a:xfrm>
            <a:off x="609236" y="221675"/>
            <a:ext cx="3984600" cy="2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lang="en-US" sz="827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IDEATE</a:t>
            </a:r>
            <a:endParaRPr sz="827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40" name="Google Shape;440;g3f94e90e0e6_0_433"/>
          <p:cNvSpPr txBox="1"/>
          <p:nvPr/>
        </p:nvSpPr>
        <p:spPr>
          <a:xfrm>
            <a:off x="522075" y="1175325"/>
            <a:ext cx="106767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>
                <a:solidFill>
                  <a:srgbClr val="6E7C84"/>
                </a:solidFill>
                <a:latin typeface="Sora"/>
                <a:ea typeface="Sora"/>
                <a:cs typeface="Sora"/>
                <a:sym typeface="Sora"/>
              </a:rPr>
              <a:t>Ideation is most effective when we suspend judgment, think broadly, and encourage every idea before choosing the best one. </a:t>
            </a:r>
            <a:endParaRPr>
              <a:solidFill>
                <a:srgbClr val="6E7C84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441" name="Google Shape;441;g3f94e90e0e6_0_433" title="images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4400" y="1764445"/>
            <a:ext cx="2194500" cy="219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g3f94e90e0e6_0_433" title="3775731-removebg-previ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17986" y="1926000"/>
            <a:ext cx="1690425" cy="1690425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g3f94e90e0e6_0_433"/>
          <p:cNvSpPr txBox="1"/>
          <p:nvPr/>
        </p:nvSpPr>
        <p:spPr>
          <a:xfrm>
            <a:off x="1100925" y="3723525"/>
            <a:ext cx="30012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latin typeface="Sora"/>
                <a:ea typeface="Sora"/>
                <a:cs typeface="Sora"/>
                <a:sym typeface="Sora"/>
              </a:rPr>
              <a:t>REGULAR BRAINSTORMING</a:t>
            </a:r>
            <a:endParaRPr sz="1500"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44" name="Google Shape;444;g3f94e90e0e6_0_433"/>
          <p:cNvSpPr txBox="1"/>
          <p:nvPr/>
        </p:nvSpPr>
        <p:spPr>
          <a:xfrm>
            <a:off x="7662588" y="3723525"/>
            <a:ext cx="30012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>
                <a:latin typeface="Sora"/>
                <a:ea typeface="Sora"/>
                <a:cs typeface="Sora"/>
                <a:sym typeface="Sora"/>
              </a:rPr>
              <a:t>REVERSE BRAINSTORMING</a:t>
            </a:r>
            <a:endParaRPr sz="1500"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45" name="Google Shape;445;g3f94e90e0e6_0_433"/>
          <p:cNvSpPr txBox="1"/>
          <p:nvPr/>
        </p:nvSpPr>
        <p:spPr>
          <a:xfrm>
            <a:off x="609225" y="4163325"/>
            <a:ext cx="5303400" cy="1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Sora"/>
              <a:buChar char="●"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Encourage every idea without criticism.</a:t>
            </a:r>
            <a:endParaRPr sz="1700">
              <a:latin typeface="Sora"/>
              <a:ea typeface="Sora"/>
              <a:cs typeface="Sora"/>
              <a:sym typeface="Sora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Sora"/>
              <a:buChar char="●"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Build on others' ideas collaboratively.</a:t>
            </a:r>
            <a:endParaRPr sz="1700">
              <a:latin typeface="Sora"/>
              <a:ea typeface="Sora"/>
              <a:cs typeface="Sora"/>
              <a:sym typeface="Sora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Sora"/>
              <a:buChar char="●"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Aim for quantity before quality.</a:t>
            </a:r>
            <a:endParaRPr sz="1700">
              <a:latin typeface="Sora"/>
              <a:ea typeface="Sora"/>
              <a:cs typeface="Sora"/>
              <a:sym typeface="Sora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Sora"/>
              <a:buChar char="●"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Capture all ideas for later evaluation.</a:t>
            </a:r>
            <a:endParaRPr sz="17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46" name="Google Shape;446;g3f94e90e0e6_0_433"/>
          <p:cNvSpPr txBox="1"/>
          <p:nvPr/>
        </p:nvSpPr>
        <p:spPr>
          <a:xfrm>
            <a:off x="6068238" y="4159750"/>
            <a:ext cx="6189900" cy="16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Ask</a:t>
            </a: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, </a:t>
            </a:r>
            <a:r>
              <a:rPr lang="en-US" sz="1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"How could we make this problem worse?"</a:t>
            </a:r>
            <a:endParaRPr sz="1700">
              <a:latin typeface="Sora"/>
              <a:ea typeface="Sora"/>
              <a:cs typeface="Sora"/>
              <a:sym typeface="Sora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Sora"/>
              <a:buChar char="●"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Identify actions or barriers that create the problem. </a:t>
            </a:r>
            <a:endParaRPr sz="1700">
              <a:latin typeface="Sora"/>
              <a:ea typeface="Sora"/>
              <a:cs typeface="Sora"/>
              <a:sym typeface="Sora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Sora"/>
              <a:buChar char="●"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Reverse those insights to discover innovative solutions. </a:t>
            </a:r>
            <a:endParaRPr sz="1700">
              <a:latin typeface="Sora"/>
              <a:ea typeface="Sora"/>
              <a:cs typeface="Sora"/>
              <a:sym typeface="Sora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Sora"/>
              <a:buChar char="●"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Reveal hidden assumptions and opportunities.</a:t>
            </a:r>
            <a:endParaRPr sz="17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47" name="Google Shape;447;g3f94e90e0e6_0_433"/>
          <p:cNvSpPr/>
          <p:nvPr/>
        </p:nvSpPr>
        <p:spPr>
          <a:xfrm>
            <a:off x="3370375" y="1734550"/>
            <a:ext cx="4985700" cy="7074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g3f94e90e0e6_0_433"/>
          <p:cNvSpPr/>
          <p:nvPr/>
        </p:nvSpPr>
        <p:spPr>
          <a:xfrm rot="10800000">
            <a:off x="3278725" y="2835725"/>
            <a:ext cx="5077500" cy="7074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g3f94e90e0e6_0_433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22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f94e90e0e6_0_470"/>
          <p:cNvSpPr txBox="1"/>
          <p:nvPr/>
        </p:nvSpPr>
        <p:spPr>
          <a:xfrm>
            <a:off x="516200" y="444500"/>
            <a:ext cx="87039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Step 4: Prototyping</a:t>
            </a:r>
            <a:endParaRPr sz="64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56" name="Google Shape;456;g3f94e90e0e6_0_470"/>
          <p:cNvSpPr/>
          <p:nvPr/>
        </p:nvSpPr>
        <p:spPr>
          <a:xfrm>
            <a:off x="60821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PROTOTYPING</a:t>
            </a:r>
            <a:endParaRPr sz="9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57" name="Google Shape;457;g3f94e90e0e6_0_470"/>
          <p:cNvSpPr txBox="1"/>
          <p:nvPr/>
        </p:nvSpPr>
        <p:spPr>
          <a:xfrm>
            <a:off x="502925" y="1204575"/>
            <a:ext cx="110388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The Prototype stage is the process of creating a simple, tangible representation of an idea to explore, demonstrate, and refine a possible solution. </a:t>
            </a:r>
            <a:endParaRPr sz="12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58" name="Google Shape;458;g3f94e90e0e6_0_470"/>
          <p:cNvSpPr txBox="1"/>
          <p:nvPr/>
        </p:nvSpPr>
        <p:spPr>
          <a:xfrm>
            <a:off x="755450" y="1984825"/>
            <a:ext cx="63657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Represents an idea in a simple and practical form.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59" name="Google Shape;459;g3f94e90e0e6_0_470"/>
          <p:cNvSpPr txBox="1"/>
          <p:nvPr/>
        </p:nvSpPr>
        <p:spPr>
          <a:xfrm>
            <a:off x="782075" y="3686100"/>
            <a:ext cx="58221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Makes abstract ideas visible and testable.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60" name="Google Shape;460;g3f94e90e0e6_0_470"/>
          <p:cNvSpPr txBox="1"/>
          <p:nvPr/>
        </p:nvSpPr>
        <p:spPr>
          <a:xfrm>
            <a:off x="755424" y="4474650"/>
            <a:ext cx="66984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Encourages experimentation before full implementation.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61" name="Google Shape;461;g3f94e90e0e6_0_470"/>
          <p:cNvSpPr txBox="1"/>
          <p:nvPr/>
        </p:nvSpPr>
        <p:spPr>
          <a:xfrm>
            <a:off x="752537" y="2806413"/>
            <a:ext cx="58515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Focuses on learning rather than perfection.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62" name="Google Shape;462;g3f94e90e0e6_0_470"/>
          <p:cNvSpPr/>
          <p:nvPr/>
        </p:nvSpPr>
        <p:spPr>
          <a:xfrm>
            <a:off x="608197" y="1808952"/>
            <a:ext cx="96000" cy="673500"/>
          </a:xfrm>
          <a:prstGeom prst="rect">
            <a:avLst/>
          </a:prstGeom>
          <a:solidFill>
            <a:srgbClr val="32CDD7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63" name="Google Shape;463;g3f94e90e0e6_0_470"/>
          <p:cNvSpPr/>
          <p:nvPr/>
        </p:nvSpPr>
        <p:spPr>
          <a:xfrm>
            <a:off x="608200" y="3563975"/>
            <a:ext cx="96000" cy="624000"/>
          </a:xfrm>
          <a:prstGeom prst="rect">
            <a:avLst/>
          </a:prstGeom>
          <a:solidFill>
            <a:schemeClr val="accent4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64" name="Google Shape;464;g3f94e90e0e6_0_470"/>
          <p:cNvSpPr/>
          <p:nvPr/>
        </p:nvSpPr>
        <p:spPr>
          <a:xfrm>
            <a:off x="605309" y="2682120"/>
            <a:ext cx="96000" cy="624000"/>
          </a:xfrm>
          <a:prstGeom prst="rect">
            <a:avLst/>
          </a:prstGeom>
          <a:solidFill>
            <a:srgbClr val="FF6B45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65" name="Google Shape;465;g3f94e90e0e6_0_470"/>
          <p:cNvSpPr/>
          <p:nvPr/>
        </p:nvSpPr>
        <p:spPr>
          <a:xfrm>
            <a:off x="608197" y="4378971"/>
            <a:ext cx="96000" cy="624000"/>
          </a:xfrm>
          <a:prstGeom prst="rect">
            <a:avLst/>
          </a:prstGeom>
          <a:solidFill>
            <a:srgbClr val="7E2DFF"/>
          </a:solidFill>
          <a:ln w="14825" cap="flat" cmpd="sng">
            <a:solidFill>
              <a:srgbClr val="39C6E6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66" name="Google Shape;466;g3f94e90e0e6_0_470"/>
          <p:cNvSpPr txBox="1"/>
          <p:nvPr/>
        </p:nvSpPr>
        <p:spPr>
          <a:xfrm>
            <a:off x="755425" y="5266350"/>
            <a:ext cx="73635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52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Provides a basis for gathering feedback and improvement.</a:t>
            </a: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67" name="Google Shape;467;g3f94e90e0e6_0_470"/>
          <p:cNvSpPr/>
          <p:nvPr/>
        </p:nvSpPr>
        <p:spPr>
          <a:xfrm>
            <a:off x="608197" y="5170671"/>
            <a:ext cx="96000" cy="624000"/>
          </a:xfrm>
          <a:prstGeom prst="rect">
            <a:avLst/>
          </a:prstGeom>
          <a:solidFill>
            <a:schemeClr val="accent6"/>
          </a:solidFill>
          <a:ln w="14825" cap="flat" cmpd="sng">
            <a:solidFill>
              <a:srgbClr val="39C6E6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68" name="Google Shape;468;g3f94e90e0e6_0_470"/>
          <p:cNvSpPr txBox="1"/>
          <p:nvPr/>
        </p:nvSpPr>
        <p:spPr>
          <a:xfrm rot="-5400000">
            <a:off x="-764800" y="3248088"/>
            <a:ext cx="22002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6E7C84"/>
                </a:solidFill>
                <a:latin typeface="Sora"/>
                <a:ea typeface="Sora"/>
                <a:cs typeface="Sora"/>
                <a:sym typeface="Sora"/>
              </a:rPr>
              <a:t>Key Characteristics</a:t>
            </a:r>
            <a:endParaRPr>
              <a:solidFill>
                <a:srgbClr val="6E7C84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69" name="Google Shape;469;g3f94e90e0e6_0_470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23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b31a986f8532cf6_0"/>
          <p:cNvSpPr txBox="1"/>
          <p:nvPr/>
        </p:nvSpPr>
        <p:spPr>
          <a:xfrm>
            <a:off x="3686536" y="3075300"/>
            <a:ext cx="48186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84050" bIns="420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lang="en-US" sz="432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Prototype?</a:t>
            </a:r>
            <a:endParaRPr sz="5883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76" name="Google Shape;476;g3b31a986f8532cf6_0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24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f94e90e0e6_0_502"/>
          <p:cNvSpPr txBox="1"/>
          <p:nvPr/>
        </p:nvSpPr>
        <p:spPr>
          <a:xfrm>
            <a:off x="522075" y="453244"/>
            <a:ext cx="82452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84050" bIns="420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lang="en-US" sz="432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Prototype?</a:t>
            </a:r>
            <a:endParaRPr sz="5883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83" name="Google Shape;483;g3f94e90e0e6_0_502"/>
          <p:cNvSpPr/>
          <p:nvPr/>
        </p:nvSpPr>
        <p:spPr>
          <a:xfrm>
            <a:off x="609236" y="221675"/>
            <a:ext cx="3984600" cy="2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lang="en-US" sz="827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PROTOTYPING</a:t>
            </a:r>
            <a:endParaRPr sz="827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84" name="Google Shape;484;g3f94e90e0e6_0_502"/>
          <p:cNvSpPr/>
          <p:nvPr/>
        </p:nvSpPr>
        <p:spPr>
          <a:xfrm>
            <a:off x="522075" y="1689825"/>
            <a:ext cx="417600" cy="4044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85" name="Google Shape;485;g3f94e90e0e6_0_502"/>
          <p:cNvSpPr/>
          <p:nvPr/>
        </p:nvSpPr>
        <p:spPr>
          <a:xfrm>
            <a:off x="522075" y="2479113"/>
            <a:ext cx="417600" cy="4044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86" name="Google Shape;486;g3f94e90e0e6_0_502"/>
          <p:cNvSpPr/>
          <p:nvPr/>
        </p:nvSpPr>
        <p:spPr>
          <a:xfrm>
            <a:off x="522075" y="3268402"/>
            <a:ext cx="417600" cy="40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87" name="Google Shape;487;g3f94e90e0e6_0_502"/>
          <p:cNvSpPr/>
          <p:nvPr/>
        </p:nvSpPr>
        <p:spPr>
          <a:xfrm>
            <a:off x="522075" y="4045542"/>
            <a:ext cx="417600" cy="404400"/>
          </a:xfrm>
          <a:prstGeom prst="roundRect">
            <a:avLst>
              <a:gd name="adj" fmla="val 16667"/>
            </a:avLst>
          </a:prstGeom>
          <a:solidFill>
            <a:srgbClr val="7E37FF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88" name="Google Shape;488;g3f94e90e0e6_0_502"/>
          <p:cNvSpPr/>
          <p:nvPr/>
        </p:nvSpPr>
        <p:spPr>
          <a:xfrm>
            <a:off x="522075" y="4834831"/>
            <a:ext cx="417600" cy="4044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89" name="Google Shape;489;g3f94e90e0e6_0_502"/>
          <p:cNvSpPr txBox="1"/>
          <p:nvPr/>
        </p:nvSpPr>
        <p:spPr>
          <a:xfrm>
            <a:off x="1233741" y="1689840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Validate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AI-assisted ideas before full classroom implementation. </a:t>
            </a:r>
            <a:endParaRPr sz="18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90" name="Google Shape;490;g3f94e90e0e6_0_502"/>
          <p:cNvSpPr txBox="1"/>
          <p:nvPr/>
        </p:nvSpPr>
        <p:spPr>
          <a:xfrm>
            <a:off x="1233751" y="2479100"/>
            <a:ext cx="89415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Identify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strengths, gaps, and opportunities through early experimentation.</a:t>
            </a:r>
            <a:endParaRPr sz="18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91" name="Google Shape;491;g3f94e90e0e6_0_502"/>
          <p:cNvSpPr txBox="1"/>
          <p:nvPr/>
        </p:nvSpPr>
        <p:spPr>
          <a:xfrm>
            <a:off x="1233741" y="3246138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Gather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meaningful feedback from learners and stakeholders.</a:t>
            </a:r>
            <a:endParaRPr sz="18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92" name="Google Shape;492;g3f94e90e0e6_0_502"/>
          <p:cNvSpPr txBox="1"/>
          <p:nvPr/>
        </p:nvSpPr>
        <p:spPr>
          <a:xfrm>
            <a:off x="1233741" y="4061814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Refine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solutions based on real classroom experiences.</a:t>
            </a:r>
            <a:endParaRPr sz="18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93" name="Google Shape;493;g3f94e90e0e6_0_502"/>
          <p:cNvSpPr txBox="1"/>
          <p:nvPr/>
        </p:nvSpPr>
        <p:spPr>
          <a:xfrm>
            <a:off x="1233741" y="4812699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Build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confidence through continuous iteration and improvement.</a:t>
            </a:r>
            <a:endParaRPr sz="18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494" name="Google Shape;494;g3f94e90e0e6_0_502" title="18135583.png"/>
          <p:cNvPicPr preferRelativeResize="0"/>
          <p:nvPr/>
        </p:nvPicPr>
        <p:blipFill rotWithShape="1">
          <a:blip r:embed="rId3">
            <a:alphaModFix/>
          </a:blip>
          <a:srcRect t="5650" b="6205"/>
          <a:stretch/>
        </p:blipFill>
        <p:spPr>
          <a:xfrm>
            <a:off x="9223824" y="3011388"/>
            <a:ext cx="2316076" cy="2041512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g3f94e90e0e6_0_502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25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f94e90e0e6_0_577"/>
          <p:cNvSpPr/>
          <p:nvPr/>
        </p:nvSpPr>
        <p:spPr>
          <a:xfrm>
            <a:off x="9163600" y="4013075"/>
            <a:ext cx="2130300" cy="18726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02" name="Google Shape;502;g3f94e90e0e6_0_577"/>
          <p:cNvSpPr/>
          <p:nvPr/>
        </p:nvSpPr>
        <p:spPr>
          <a:xfrm>
            <a:off x="6454200" y="3927175"/>
            <a:ext cx="2130300" cy="18726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03" name="Google Shape;503;g3f94e90e0e6_0_577"/>
          <p:cNvSpPr/>
          <p:nvPr/>
        </p:nvSpPr>
        <p:spPr>
          <a:xfrm>
            <a:off x="3439588" y="4013075"/>
            <a:ext cx="2130300" cy="18726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04" name="Google Shape;504;g3f94e90e0e6_0_577"/>
          <p:cNvSpPr/>
          <p:nvPr/>
        </p:nvSpPr>
        <p:spPr>
          <a:xfrm>
            <a:off x="563750" y="3951675"/>
            <a:ext cx="2130300" cy="18726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05" name="Google Shape;505;g3f94e90e0e6_0_577"/>
          <p:cNvSpPr/>
          <p:nvPr/>
        </p:nvSpPr>
        <p:spPr>
          <a:xfrm>
            <a:off x="9419800" y="3499050"/>
            <a:ext cx="1617900" cy="3606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g3f94e90e0e6_0_577"/>
          <p:cNvSpPr/>
          <p:nvPr/>
        </p:nvSpPr>
        <p:spPr>
          <a:xfrm>
            <a:off x="6312000" y="3499050"/>
            <a:ext cx="2414700" cy="3606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g3f94e90e0e6_0_577"/>
          <p:cNvSpPr/>
          <p:nvPr/>
        </p:nvSpPr>
        <p:spPr>
          <a:xfrm>
            <a:off x="3502738" y="3542000"/>
            <a:ext cx="2004000" cy="360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g3f94e90e0e6_0_577"/>
          <p:cNvSpPr/>
          <p:nvPr/>
        </p:nvSpPr>
        <p:spPr>
          <a:xfrm>
            <a:off x="720950" y="3542000"/>
            <a:ext cx="1617900" cy="3606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g3f94e90e0e6_0_577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PROTOTYPING</a:t>
            </a:r>
            <a:endParaRPr sz="9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10" name="Google Shape;510;g3f94e90e0e6_0_577"/>
          <p:cNvSpPr/>
          <p:nvPr/>
        </p:nvSpPr>
        <p:spPr>
          <a:xfrm>
            <a:off x="594350" y="444000"/>
            <a:ext cx="79554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lang="en-US" sz="4300" b="1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How to Prototype?</a:t>
            </a:r>
            <a:endParaRPr sz="43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11" name="Google Shape;511;g3f94e90e0e6_0_577"/>
          <p:cNvSpPr/>
          <p:nvPr/>
        </p:nvSpPr>
        <p:spPr>
          <a:xfrm>
            <a:off x="594348" y="1182125"/>
            <a:ext cx="10627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400"/>
              <a:buFont typeface="Arial"/>
              <a:buNone/>
            </a:pPr>
            <a:r>
              <a:rPr lang="en-US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A prototype just needs to be good enough to learn from and does not have to be perfect. </a:t>
            </a:r>
            <a:endParaRPr sz="14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512" name="Google Shape;512;g3f94e90e0e6_0_577" title="5024802-20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925" y="1820200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g3f94e90e0e6_0_577" title="1000_F_278756270_TMhKwfXU0D6u0daMUtJQKJ03MaQaDWfX-removebg-preview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8838" y="2113888"/>
            <a:ext cx="1317625" cy="131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4" name="Google Shape;514;g3f94e90e0e6_0_577" title="388954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69825" y="2113900"/>
            <a:ext cx="1317626" cy="1317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g3f94e90e0e6_0_577" title="2773439-200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502388" y="2046349"/>
            <a:ext cx="1452700" cy="145270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g3f94e90e0e6_0_577"/>
          <p:cNvSpPr txBox="1"/>
          <p:nvPr/>
        </p:nvSpPr>
        <p:spPr>
          <a:xfrm>
            <a:off x="704475" y="3541988"/>
            <a:ext cx="16179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Sora"/>
                <a:ea typeface="Sora"/>
                <a:cs typeface="Sora"/>
                <a:sym typeface="Sora"/>
              </a:rPr>
              <a:t>KEEP IT SIMPLE</a:t>
            </a:r>
            <a:endParaRPr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17" name="Google Shape;517;g3f94e90e0e6_0_577"/>
          <p:cNvSpPr txBox="1"/>
          <p:nvPr/>
        </p:nvSpPr>
        <p:spPr>
          <a:xfrm>
            <a:off x="3439575" y="3541988"/>
            <a:ext cx="21303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Sora"/>
                <a:ea typeface="Sora"/>
                <a:cs typeface="Sora"/>
                <a:sym typeface="Sora"/>
              </a:rPr>
              <a:t>BUILD FOR THE USER</a:t>
            </a:r>
            <a:endParaRPr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18" name="Google Shape;518;g3f94e90e0e6_0_577"/>
          <p:cNvSpPr txBox="1"/>
          <p:nvPr/>
        </p:nvSpPr>
        <p:spPr>
          <a:xfrm>
            <a:off x="6280938" y="3499050"/>
            <a:ext cx="24954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Sora"/>
                <a:ea typeface="Sora"/>
                <a:cs typeface="Sora"/>
                <a:sym typeface="Sora"/>
              </a:rPr>
              <a:t>TEST ONE IDEA AT A TIME</a:t>
            </a:r>
            <a:endParaRPr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19" name="Google Shape;519;g3f94e90e0e6_0_577"/>
          <p:cNvSpPr txBox="1"/>
          <p:nvPr/>
        </p:nvSpPr>
        <p:spPr>
          <a:xfrm>
            <a:off x="8981038" y="3499050"/>
            <a:ext cx="2495400" cy="3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Sora"/>
                <a:ea typeface="Sora"/>
                <a:cs typeface="Sora"/>
                <a:sym typeface="Sora"/>
              </a:rPr>
              <a:t>ITERATE QUICKLY</a:t>
            </a:r>
            <a:endParaRPr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20" name="Google Shape;520;g3f94e90e0e6_0_577"/>
          <p:cNvSpPr txBox="1"/>
          <p:nvPr/>
        </p:nvSpPr>
        <p:spPr>
          <a:xfrm>
            <a:off x="626900" y="4121325"/>
            <a:ext cx="2004000" cy="15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Sora"/>
                <a:ea typeface="Sora"/>
                <a:cs typeface="Sora"/>
                <a:sym typeface="Sora"/>
              </a:rPr>
              <a:t>- Build the simplest version of your idea.</a:t>
            </a:r>
            <a:endParaRPr sz="1500"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Sora"/>
                <a:ea typeface="Sora"/>
                <a:cs typeface="Sora"/>
                <a:sym typeface="Sora"/>
              </a:rPr>
              <a:t>- Focus only on the core concept.</a:t>
            </a:r>
            <a:endParaRPr sz="15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21" name="Google Shape;521;g3f94e90e0e6_0_577"/>
          <p:cNvSpPr txBox="1"/>
          <p:nvPr/>
        </p:nvSpPr>
        <p:spPr>
          <a:xfrm>
            <a:off x="3086638" y="4072800"/>
            <a:ext cx="2634600" cy="18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Sora"/>
                <a:ea typeface="Sora"/>
                <a:cs typeface="Sora"/>
                <a:sym typeface="Sora"/>
              </a:rPr>
              <a:t>- Design with the learner's needs in mind.</a:t>
            </a:r>
            <a:endParaRPr sz="1500">
              <a:latin typeface="Sora"/>
              <a:ea typeface="Sora"/>
              <a:cs typeface="Sora"/>
              <a:sym typeface="Sor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Sora"/>
              <a:ea typeface="Sora"/>
              <a:cs typeface="Sora"/>
              <a:sym typeface="Sor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Sora"/>
                <a:ea typeface="Sora"/>
                <a:cs typeface="Sora"/>
                <a:sym typeface="Sora"/>
              </a:rPr>
              <a:t>- Keep the prototype relevant to the problem.</a:t>
            </a:r>
            <a:endParaRPr sz="15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22" name="Google Shape;522;g3f94e90e0e6_0_577"/>
          <p:cNvSpPr txBox="1"/>
          <p:nvPr/>
        </p:nvSpPr>
        <p:spPr>
          <a:xfrm>
            <a:off x="6113850" y="4013075"/>
            <a:ext cx="2811000" cy="18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Sora"/>
                <a:ea typeface="Sora"/>
                <a:cs typeface="Sora"/>
                <a:sym typeface="Sora"/>
              </a:rPr>
              <a:t>- Decide what you want to validate.</a:t>
            </a:r>
            <a:endParaRPr sz="1500">
              <a:latin typeface="Sora"/>
              <a:ea typeface="Sora"/>
              <a:cs typeface="Sora"/>
              <a:sym typeface="Sor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latin typeface="Sora"/>
              <a:ea typeface="Sora"/>
              <a:cs typeface="Sora"/>
              <a:sym typeface="Sor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Sora"/>
                <a:ea typeface="Sora"/>
                <a:cs typeface="Sora"/>
                <a:sym typeface="Sora"/>
              </a:rPr>
              <a:t>- Avoid testing multiple </a:t>
            </a:r>
            <a:endParaRPr sz="1500">
              <a:latin typeface="Sora"/>
              <a:ea typeface="Sora"/>
              <a:cs typeface="Sora"/>
              <a:sym typeface="Sor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latin typeface="Sora"/>
                <a:ea typeface="Sora"/>
                <a:cs typeface="Sora"/>
                <a:sym typeface="Sora"/>
              </a:rPr>
              <a:t>assumptions together.</a:t>
            </a:r>
            <a:endParaRPr sz="15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23" name="Google Shape;523;g3f94e90e0e6_0_577"/>
          <p:cNvSpPr txBox="1"/>
          <p:nvPr/>
        </p:nvSpPr>
        <p:spPr>
          <a:xfrm>
            <a:off x="9163600" y="4013075"/>
            <a:ext cx="2130300" cy="18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500">
                <a:latin typeface="Sora"/>
                <a:ea typeface="Sora"/>
                <a:cs typeface="Sora"/>
                <a:sym typeface="Sora"/>
              </a:rPr>
              <a:t>- Gather feedback, improve, and repeat.</a:t>
            </a:r>
            <a:endParaRPr sz="1500"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500">
                <a:latin typeface="Sora"/>
                <a:ea typeface="Sora"/>
                <a:cs typeface="Sora"/>
                <a:sym typeface="Sora"/>
              </a:rPr>
              <a:t>- Refine the prototype based on what you learn.</a:t>
            </a:r>
            <a:endParaRPr sz="15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24" name="Google Shape;524;g3f94e90e0e6_0_577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26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f94e90e0e6_0_624"/>
          <p:cNvSpPr txBox="1"/>
          <p:nvPr/>
        </p:nvSpPr>
        <p:spPr>
          <a:xfrm>
            <a:off x="516200" y="444500"/>
            <a:ext cx="87039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Step 5: Testing</a:t>
            </a:r>
            <a:endParaRPr sz="64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31" name="Google Shape;531;g3f94e90e0e6_0_624"/>
          <p:cNvSpPr/>
          <p:nvPr/>
        </p:nvSpPr>
        <p:spPr>
          <a:xfrm>
            <a:off x="60821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TESTING</a:t>
            </a:r>
            <a:endParaRPr sz="9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32" name="Google Shape;532;g3f94e90e0e6_0_624"/>
          <p:cNvSpPr txBox="1"/>
          <p:nvPr/>
        </p:nvSpPr>
        <p:spPr>
          <a:xfrm>
            <a:off x="502925" y="1204575"/>
            <a:ext cx="110388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Testing is the process of implementing AI-supported learning experiences, collecting evidence from the classroom, and refining them based on student feedback and outcomes. </a:t>
            </a:r>
            <a:endParaRPr sz="18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33" name="Google Shape;533;g3f94e90e0e6_0_624"/>
          <p:cNvSpPr txBox="1"/>
          <p:nvPr/>
        </p:nvSpPr>
        <p:spPr>
          <a:xfrm>
            <a:off x="780863" y="1926750"/>
            <a:ext cx="79890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Implement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the learning activity with students in a real classroom. </a:t>
            </a:r>
            <a:endParaRPr sz="18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34" name="Google Shape;534;g3f94e90e0e6_0_624"/>
          <p:cNvSpPr txBox="1"/>
          <p:nvPr/>
        </p:nvSpPr>
        <p:spPr>
          <a:xfrm>
            <a:off x="782075" y="3686100"/>
            <a:ext cx="74454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Collect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feedback from students and other stakeholders. </a:t>
            </a:r>
            <a:endParaRPr sz="18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35" name="Google Shape;535;g3f94e90e0e6_0_624"/>
          <p:cNvSpPr txBox="1"/>
          <p:nvPr/>
        </p:nvSpPr>
        <p:spPr>
          <a:xfrm>
            <a:off x="755424" y="4474650"/>
            <a:ext cx="70353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Evaluate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what worked well and what needs improvement. </a:t>
            </a:r>
            <a:endParaRPr sz="24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7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36" name="Google Shape;536;g3f94e90e0e6_0_624"/>
          <p:cNvSpPr txBox="1"/>
          <p:nvPr/>
        </p:nvSpPr>
        <p:spPr>
          <a:xfrm>
            <a:off x="752525" y="2806425"/>
            <a:ext cx="87039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Observe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student engagement, participation, and learning outcomes.</a:t>
            </a:r>
            <a:endParaRPr sz="18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37" name="Google Shape;537;g3f94e90e0e6_0_624"/>
          <p:cNvSpPr/>
          <p:nvPr/>
        </p:nvSpPr>
        <p:spPr>
          <a:xfrm>
            <a:off x="608197" y="1808952"/>
            <a:ext cx="96000" cy="673500"/>
          </a:xfrm>
          <a:prstGeom prst="rect">
            <a:avLst/>
          </a:prstGeom>
          <a:solidFill>
            <a:srgbClr val="32CDD7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38" name="Google Shape;538;g3f94e90e0e6_0_624"/>
          <p:cNvSpPr/>
          <p:nvPr/>
        </p:nvSpPr>
        <p:spPr>
          <a:xfrm>
            <a:off x="608200" y="3563975"/>
            <a:ext cx="96000" cy="624000"/>
          </a:xfrm>
          <a:prstGeom prst="rect">
            <a:avLst/>
          </a:prstGeom>
          <a:solidFill>
            <a:schemeClr val="accent4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39" name="Google Shape;539;g3f94e90e0e6_0_624"/>
          <p:cNvSpPr/>
          <p:nvPr/>
        </p:nvSpPr>
        <p:spPr>
          <a:xfrm>
            <a:off x="605309" y="2682120"/>
            <a:ext cx="96000" cy="624000"/>
          </a:xfrm>
          <a:prstGeom prst="rect">
            <a:avLst/>
          </a:prstGeom>
          <a:solidFill>
            <a:srgbClr val="FF6B45"/>
          </a:solidFill>
          <a:ln w="14825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40" name="Google Shape;540;g3f94e90e0e6_0_624"/>
          <p:cNvSpPr/>
          <p:nvPr/>
        </p:nvSpPr>
        <p:spPr>
          <a:xfrm>
            <a:off x="608197" y="4378971"/>
            <a:ext cx="96000" cy="624000"/>
          </a:xfrm>
          <a:prstGeom prst="rect">
            <a:avLst/>
          </a:prstGeom>
          <a:solidFill>
            <a:srgbClr val="7E2DFF"/>
          </a:solidFill>
          <a:ln w="14825" cap="flat" cmpd="sng">
            <a:solidFill>
              <a:srgbClr val="39C6E6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41" name="Google Shape;541;g3f94e90e0e6_0_624"/>
          <p:cNvSpPr txBox="1"/>
          <p:nvPr/>
        </p:nvSpPr>
        <p:spPr>
          <a:xfrm>
            <a:off x="755425" y="5266350"/>
            <a:ext cx="86151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675" tIns="81675" rIns="81675" bIns="8167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Refine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the learning experience based on evidence and feedback. </a:t>
            </a:r>
            <a:endParaRPr sz="2452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42" name="Google Shape;542;g3f94e90e0e6_0_624"/>
          <p:cNvSpPr/>
          <p:nvPr/>
        </p:nvSpPr>
        <p:spPr>
          <a:xfrm>
            <a:off x="608197" y="5170671"/>
            <a:ext cx="96000" cy="624000"/>
          </a:xfrm>
          <a:prstGeom prst="rect">
            <a:avLst/>
          </a:prstGeom>
          <a:solidFill>
            <a:schemeClr val="accent6"/>
          </a:solidFill>
          <a:ln w="14825" cap="flat" cmpd="sng">
            <a:solidFill>
              <a:srgbClr val="39C6E6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06725" tIns="106725" rIns="106725" bIns="1067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34"/>
              <a:buFont typeface="Arial"/>
              <a:buNone/>
            </a:pPr>
            <a:endParaRPr sz="1634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43" name="Google Shape;543;g3f94e90e0e6_0_624"/>
          <p:cNvSpPr txBox="1"/>
          <p:nvPr/>
        </p:nvSpPr>
        <p:spPr>
          <a:xfrm rot="-5400000">
            <a:off x="-764800" y="3248088"/>
            <a:ext cx="2200200" cy="3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4546A"/>
                </a:solidFill>
                <a:latin typeface="Sora"/>
                <a:ea typeface="Sora"/>
                <a:cs typeface="Sora"/>
                <a:sym typeface="Sora"/>
              </a:rPr>
              <a:t>Key Characteristics</a:t>
            </a:r>
            <a:endParaRPr>
              <a:solidFill>
                <a:srgbClr val="44546A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44" name="Google Shape;544;g3f94e90e0e6_0_624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27</a:t>
            </a:r>
            <a:endParaRPr sz="2400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b31a986f8532cf6_6"/>
          <p:cNvSpPr txBox="1"/>
          <p:nvPr/>
        </p:nvSpPr>
        <p:spPr>
          <a:xfrm>
            <a:off x="3686536" y="3075300"/>
            <a:ext cx="4818600" cy="8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84050" bIns="420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lang="en-US" sz="432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Test?</a:t>
            </a:r>
            <a:endParaRPr sz="5883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51" name="Google Shape;551;g3b31a986f8532cf6_6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28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3f94e90e0e6_0_662"/>
          <p:cNvSpPr txBox="1"/>
          <p:nvPr/>
        </p:nvSpPr>
        <p:spPr>
          <a:xfrm>
            <a:off x="522075" y="453244"/>
            <a:ext cx="8245200" cy="7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84050" bIns="420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011"/>
              <a:buFont typeface="Arial"/>
              <a:buNone/>
            </a:pPr>
            <a:r>
              <a:rPr lang="en-US" sz="43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Test?</a:t>
            </a:r>
            <a:endParaRPr sz="43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58" name="Google Shape;558;g3f94e90e0e6_0_662"/>
          <p:cNvSpPr/>
          <p:nvPr/>
        </p:nvSpPr>
        <p:spPr>
          <a:xfrm>
            <a:off x="609236" y="221675"/>
            <a:ext cx="3984600" cy="2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827"/>
              <a:buFont typeface="Arial"/>
              <a:buNone/>
            </a:pPr>
            <a:r>
              <a:rPr lang="en-US" sz="827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TESTING</a:t>
            </a:r>
            <a:endParaRPr sz="827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59" name="Google Shape;559;g3f94e90e0e6_0_662"/>
          <p:cNvSpPr/>
          <p:nvPr/>
        </p:nvSpPr>
        <p:spPr>
          <a:xfrm>
            <a:off x="522075" y="1951400"/>
            <a:ext cx="417600" cy="4044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60" name="Google Shape;560;g3f94e90e0e6_0_662"/>
          <p:cNvSpPr/>
          <p:nvPr/>
        </p:nvSpPr>
        <p:spPr>
          <a:xfrm>
            <a:off x="522075" y="2740688"/>
            <a:ext cx="417600" cy="4044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61" name="Google Shape;561;g3f94e90e0e6_0_662"/>
          <p:cNvSpPr/>
          <p:nvPr/>
        </p:nvSpPr>
        <p:spPr>
          <a:xfrm>
            <a:off x="522075" y="3529977"/>
            <a:ext cx="417600" cy="404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62" name="Google Shape;562;g3f94e90e0e6_0_662"/>
          <p:cNvSpPr/>
          <p:nvPr/>
        </p:nvSpPr>
        <p:spPr>
          <a:xfrm>
            <a:off x="522075" y="4307117"/>
            <a:ext cx="417600" cy="404400"/>
          </a:xfrm>
          <a:prstGeom prst="roundRect">
            <a:avLst>
              <a:gd name="adj" fmla="val 16667"/>
            </a:avLst>
          </a:prstGeom>
          <a:solidFill>
            <a:srgbClr val="7E37FF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63" name="Google Shape;563;g3f94e90e0e6_0_662"/>
          <p:cNvSpPr/>
          <p:nvPr/>
        </p:nvSpPr>
        <p:spPr>
          <a:xfrm>
            <a:off x="522075" y="5096406"/>
            <a:ext cx="417600" cy="4044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 w="14550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9675" tIns="139675" rIns="139675" bIns="1396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39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64" name="Google Shape;564;g3f94e90e0e6_0_662"/>
          <p:cNvSpPr txBox="1"/>
          <p:nvPr/>
        </p:nvSpPr>
        <p:spPr>
          <a:xfrm>
            <a:off x="1233741" y="1951415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Validate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whether the solution improves learner outcomes. </a:t>
            </a:r>
            <a:endParaRPr sz="18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65" name="Google Shape;565;g3f94e90e0e6_0_662"/>
          <p:cNvSpPr txBox="1"/>
          <p:nvPr/>
        </p:nvSpPr>
        <p:spPr>
          <a:xfrm>
            <a:off x="1233741" y="2740687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Refine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AI-assisted ideas using classroom feedback. </a:t>
            </a:r>
            <a:endParaRPr sz="18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66" name="Google Shape;566;g3f94e90e0e6_0_662"/>
          <p:cNvSpPr txBox="1"/>
          <p:nvPr/>
        </p:nvSpPr>
        <p:spPr>
          <a:xfrm>
            <a:off x="1233741" y="3507713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Adapt 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solutions to meet diverse learner needs. </a:t>
            </a:r>
            <a:endParaRPr sz="18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67" name="Google Shape;567;g3f94e90e0e6_0_662"/>
          <p:cNvSpPr txBox="1"/>
          <p:nvPr/>
        </p:nvSpPr>
        <p:spPr>
          <a:xfrm>
            <a:off x="1233741" y="4323389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Identify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gaps, opportunities, and unexpected insights. </a:t>
            </a:r>
            <a:endParaRPr sz="18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68" name="Google Shape;568;g3f94e90e0e6_0_662"/>
          <p:cNvSpPr txBox="1"/>
          <p:nvPr/>
        </p:nvSpPr>
        <p:spPr>
          <a:xfrm>
            <a:off x="1233741" y="5074274"/>
            <a:ext cx="81636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450" tIns="99450" rIns="99450" bIns="9945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Build</a:t>
            </a: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confidence before scaling implementation. </a:t>
            </a:r>
            <a:endParaRPr sz="18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69" name="Google Shape;569;g3f94e90e0e6_0_662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29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8F5"/>
        </a:solidFill>
        <a:effectLst/>
      </p:bgPr>
    </p:bg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eda57aeb02_0_16"/>
          <p:cNvSpPr/>
          <p:nvPr/>
        </p:nvSpPr>
        <p:spPr>
          <a:xfrm>
            <a:off x="594360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OUTCOMES</a:t>
            </a:r>
            <a:endParaRPr sz="9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52" name="Google Shape;152;g3eda57aeb02_0_16"/>
          <p:cNvSpPr txBox="1"/>
          <p:nvPr/>
        </p:nvSpPr>
        <p:spPr>
          <a:xfrm>
            <a:off x="502925" y="482625"/>
            <a:ext cx="6080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3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Learning Outcomes</a:t>
            </a:r>
            <a:endParaRPr sz="60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53" name="Google Shape;153;g3eda57aeb02_0_16"/>
          <p:cNvSpPr/>
          <p:nvPr/>
        </p:nvSpPr>
        <p:spPr>
          <a:xfrm>
            <a:off x="8321053" y="2314753"/>
            <a:ext cx="82200" cy="841200"/>
          </a:xfrm>
          <a:prstGeom prst="rect">
            <a:avLst/>
          </a:prstGeom>
          <a:solidFill>
            <a:srgbClr val="FF6B45"/>
          </a:solidFill>
          <a:ln w="12700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54" name="Google Shape;154;g3eda57aeb02_0_16"/>
          <p:cNvSpPr/>
          <p:nvPr/>
        </p:nvSpPr>
        <p:spPr>
          <a:xfrm>
            <a:off x="8549653" y="2568370"/>
            <a:ext cx="2926200" cy="3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Empathy in Design Thinking</a:t>
            </a:r>
            <a:endParaRPr sz="16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55" name="Google Shape;155;g3eda57aeb02_0_16"/>
          <p:cNvSpPr/>
          <p:nvPr/>
        </p:nvSpPr>
        <p:spPr>
          <a:xfrm>
            <a:off x="8321053" y="3869233"/>
            <a:ext cx="82200" cy="8412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39C6E6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56" name="Google Shape;156;g3eda57aeb02_0_16"/>
          <p:cNvSpPr/>
          <p:nvPr/>
        </p:nvSpPr>
        <p:spPr>
          <a:xfrm>
            <a:off x="8549653" y="4153900"/>
            <a:ext cx="2926200" cy="3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Prototyping, Testing, and Iteration</a:t>
            </a:r>
            <a:endParaRPr sz="16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57" name="Google Shape;157;g3eda57aeb02_0_16"/>
          <p:cNvSpPr/>
          <p:nvPr/>
        </p:nvSpPr>
        <p:spPr>
          <a:xfrm>
            <a:off x="570453" y="2325253"/>
            <a:ext cx="82200" cy="841200"/>
          </a:xfrm>
          <a:prstGeom prst="rect">
            <a:avLst/>
          </a:prstGeom>
          <a:solidFill>
            <a:srgbClr val="32CDD7"/>
          </a:solidFill>
          <a:ln w="12700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58" name="Google Shape;158;g3eda57aeb02_0_16"/>
          <p:cNvSpPr/>
          <p:nvPr/>
        </p:nvSpPr>
        <p:spPr>
          <a:xfrm>
            <a:off x="799050" y="2418230"/>
            <a:ext cx="2926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Introduction to Design Thinking</a:t>
            </a:r>
            <a:endParaRPr sz="16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59" name="Google Shape;159;g3eda57aeb02_0_16"/>
          <p:cNvSpPr/>
          <p:nvPr/>
        </p:nvSpPr>
        <p:spPr>
          <a:xfrm>
            <a:off x="570453" y="3879733"/>
            <a:ext cx="82200" cy="841200"/>
          </a:xfrm>
          <a:prstGeom prst="rect">
            <a:avLst/>
          </a:prstGeom>
          <a:solidFill>
            <a:srgbClr val="7E2DFF"/>
          </a:solidFill>
          <a:ln w="12700" cap="flat" cmpd="sng">
            <a:solidFill>
              <a:srgbClr val="39C6E6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0" name="Google Shape;160;g3eda57aeb02_0_16"/>
          <p:cNvSpPr/>
          <p:nvPr/>
        </p:nvSpPr>
        <p:spPr>
          <a:xfrm>
            <a:off x="799050" y="4003750"/>
            <a:ext cx="2926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Problem Definition Using Design Thinking</a:t>
            </a:r>
            <a:endParaRPr sz="16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1" name="Google Shape;161;g3eda57aeb02_0_16"/>
          <p:cNvSpPr/>
          <p:nvPr/>
        </p:nvSpPr>
        <p:spPr>
          <a:xfrm>
            <a:off x="4274528" y="2325253"/>
            <a:ext cx="82200" cy="841200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rgbClr val="FF6B45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2" name="Google Shape;162;g3eda57aeb02_0_16"/>
          <p:cNvSpPr/>
          <p:nvPr/>
        </p:nvSpPr>
        <p:spPr>
          <a:xfrm>
            <a:off x="4274528" y="3879733"/>
            <a:ext cx="82200" cy="841200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rgbClr val="39C6E6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3" name="Google Shape;163;g3eda57aeb02_0_16"/>
          <p:cNvSpPr/>
          <p:nvPr/>
        </p:nvSpPr>
        <p:spPr>
          <a:xfrm>
            <a:off x="4503128" y="4153900"/>
            <a:ext cx="2926200" cy="3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 sz="1600">
                <a:latin typeface="Sora"/>
                <a:ea typeface="Sora"/>
                <a:cs typeface="Sora"/>
                <a:sym typeface="Sora"/>
              </a:rPr>
              <a:t>Ideation Process</a:t>
            </a:r>
            <a:endParaRPr sz="16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4" name="Google Shape;164;g3eda57aeb02_0_16"/>
          <p:cNvSpPr/>
          <p:nvPr/>
        </p:nvSpPr>
        <p:spPr>
          <a:xfrm>
            <a:off x="4560050" y="2444805"/>
            <a:ext cx="2926200" cy="6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Practical Problem-Solving Approach for Educators</a:t>
            </a:r>
            <a:endParaRPr sz="16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5" name="Google Shape;165;g3eda57aeb02_0_16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3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3f94e90e0e6_0_716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TESTING</a:t>
            </a:r>
            <a:endParaRPr sz="9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76" name="Google Shape;576;g3f94e90e0e6_0_716"/>
          <p:cNvSpPr/>
          <p:nvPr/>
        </p:nvSpPr>
        <p:spPr>
          <a:xfrm>
            <a:off x="594350" y="444000"/>
            <a:ext cx="79554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lang="en-US" sz="4300" b="1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How to Test?</a:t>
            </a:r>
            <a:endParaRPr sz="43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77" name="Google Shape;577;g3f94e90e0e6_0_716"/>
          <p:cNvSpPr/>
          <p:nvPr/>
        </p:nvSpPr>
        <p:spPr>
          <a:xfrm>
            <a:off x="418649" y="2174400"/>
            <a:ext cx="2194500" cy="6036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78" name="Google Shape;578;g3f94e90e0e6_0_716"/>
          <p:cNvSpPr txBox="1"/>
          <p:nvPr/>
        </p:nvSpPr>
        <p:spPr>
          <a:xfrm>
            <a:off x="297500" y="2144150"/>
            <a:ext cx="23283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IMPLEMENT IN THE CLASSROOM</a:t>
            </a:r>
            <a:endParaRPr sz="17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79" name="Google Shape;579;g3f94e90e0e6_0_716"/>
          <p:cNvSpPr/>
          <p:nvPr/>
        </p:nvSpPr>
        <p:spPr>
          <a:xfrm>
            <a:off x="3424606" y="2234261"/>
            <a:ext cx="2210100" cy="603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80" name="Google Shape;580;g3f94e90e0e6_0_716"/>
          <p:cNvSpPr/>
          <p:nvPr/>
        </p:nvSpPr>
        <p:spPr>
          <a:xfrm>
            <a:off x="6498513" y="2244075"/>
            <a:ext cx="2622300" cy="6036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81" name="Google Shape;581;g3f94e90e0e6_0_716"/>
          <p:cNvSpPr txBox="1"/>
          <p:nvPr/>
        </p:nvSpPr>
        <p:spPr>
          <a:xfrm>
            <a:off x="3321275" y="2197650"/>
            <a:ext cx="24168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OBSERVE STUDENT EXPERIENCES</a:t>
            </a:r>
            <a:endParaRPr sz="17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82" name="Google Shape;582;g3f94e90e0e6_0_716"/>
          <p:cNvSpPr txBox="1"/>
          <p:nvPr/>
        </p:nvSpPr>
        <p:spPr>
          <a:xfrm>
            <a:off x="6255513" y="2197650"/>
            <a:ext cx="31083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COLLECT MEANINGFUL FEEDBACK</a:t>
            </a:r>
            <a:endParaRPr sz="17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83" name="Google Shape;583;g3f94e90e0e6_0_716"/>
          <p:cNvSpPr/>
          <p:nvPr/>
        </p:nvSpPr>
        <p:spPr>
          <a:xfrm>
            <a:off x="411475" y="3025575"/>
            <a:ext cx="2328300" cy="18726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84" name="Google Shape;584;g3f94e90e0e6_0_716"/>
          <p:cNvSpPr txBox="1"/>
          <p:nvPr/>
        </p:nvSpPr>
        <p:spPr>
          <a:xfrm>
            <a:off x="644575" y="3265263"/>
            <a:ext cx="1862100" cy="144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Facilitate the activity with students in a real learning environment. </a:t>
            </a:r>
            <a:endParaRPr sz="17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85" name="Google Shape;585;g3f94e90e0e6_0_716"/>
          <p:cNvSpPr/>
          <p:nvPr/>
        </p:nvSpPr>
        <p:spPr>
          <a:xfrm>
            <a:off x="3451275" y="3032600"/>
            <a:ext cx="2156700" cy="18726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86" name="Google Shape;586;g3f94e90e0e6_0_716"/>
          <p:cNvSpPr txBox="1"/>
          <p:nvPr/>
        </p:nvSpPr>
        <p:spPr>
          <a:xfrm>
            <a:off x="3667175" y="3288387"/>
            <a:ext cx="1725000" cy="14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Watch how students engage, collaborate, and respond. </a:t>
            </a:r>
            <a:endParaRPr sz="16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87" name="Google Shape;587;g3f94e90e0e6_0_716"/>
          <p:cNvSpPr/>
          <p:nvPr/>
        </p:nvSpPr>
        <p:spPr>
          <a:xfrm>
            <a:off x="6687638" y="3012352"/>
            <a:ext cx="2156700" cy="18726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88" name="Google Shape;588;g3f94e90e0e6_0_716"/>
          <p:cNvSpPr txBox="1"/>
          <p:nvPr/>
        </p:nvSpPr>
        <p:spPr>
          <a:xfrm>
            <a:off x="6895903" y="3165142"/>
            <a:ext cx="1725000" cy="137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Ask students what helped them learn and what could be improved. </a:t>
            </a:r>
            <a:endParaRPr sz="16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89" name="Google Shape;589;g3f94e90e0e6_0_716"/>
          <p:cNvSpPr/>
          <p:nvPr/>
        </p:nvSpPr>
        <p:spPr>
          <a:xfrm>
            <a:off x="9734856" y="2234261"/>
            <a:ext cx="2210100" cy="603600"/>
          </a:xfrm>
          <a:prstGeom prst="roundRect">
            <a:avLst>
              <a:gd name="adj" fmla="val 16667"/>
            </a:avLst>
          </a:prstGeom>
          <a:solidFill>
            <a:srgbClr val="7E2D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90" name="Google Shape;590;g3f94e90e0e6_0_716"/>
          <p:cNvSpPr txBox="1"/>
          <p:nvPr/>
        </p:nvSpPr>
        <p:spPr>
          <a:xfrm>
            <a:off x="9881250" y="2197800"/>
            <a:ext cx="1917300" cy="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REFLECT &amp;</a:t>
            </a:r>
            <a:br>
              <a:rPr lang="en-US" sz="1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en-US" sz="1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REFINE</a:t>
            </a:r>
            <a:endParaRPr sz="17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91" name="Google Shape;591;g3f94e90e0e6_0_716"/>
          <p:cNvSpPr/>
          <p:nvPr/>
        </p:nvSpPr>
        <p:spPr>
          <a:xfrm>
            <a:off x="9761525" y="3032600"/>
            <a:ext cx="2156700" cy="18726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92" name="Google Shape;592;g3f94e90e0e6_0_716"/>
          <p:cNvSpPr txBox="1"/>
          <p:nvPr/>
        </p:nvSpPr>
        <p:spPr>
          <a:xfrm>
            <a:off x="9908825" y="3131250"/>
            <a:ext cx="1862100" cy="14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Use classroom evidence and AI insights to improve the learning experience. </a:t>
            </a:r>
            <a:endParaRPr sz="165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593" name="Google Shape;593;g3f94e90e0e6_0_716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30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3f97ba63f32_1_88"/>
          <p:cNvSpPr/>
          <p:nvPr/>
        </p:nvSpPr>
        <p:spPr>
          <a:xfrm>
            <a:off x="621700" y="215900"/>
            <a:ext cx="4835100" cy="2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1035"/>
              <a:buFont typeface="Arial"/>
              <a:buNone/>
            </a:pPr>
            <a:r>
              <a:rPr lang="en-US" sz="1035" b="1">
                <a:solidFill>
                  <a:srgbClr val="FF6B45"/>
                </a:solidFill>
              </a:rPr>
              <a:t>CASE STUDY </a:t>
            </a:r>
            <a:endParaRPr sz="1035" b="0" i="0" u="none" strike="noStrike" cap="none">
              <a:solidFill>
                <a:srgbClr val="FF6B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g3f97ba63f32_1_88"/>
          <p:cNvSpPr txBox="1"/>
          <p:nvPr/>
        </p:nvSpPr>
        <p:spPr>
          <a:xfrm>
            <a:off x="516596" y="522500"/>
            <a:ext cx="9336000" cy="7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05100" bIns="525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069"/>
              </a:spcBef>
              <a:spcAft>
                <a:spcPts val="460"/>
              </a:spcAft>
              <a:buClr>
                <a:schemeClr val="dk1"/>
              </a:buClr>
              <a:buSzPts val="1264"/>
              <a:buFont typeface="Arial"/>
              <a:buNone/>
            </a:pPr>
            <a:r>
              <a:rPr lang="en-US" sz="4343" b="1">
                <a:solidFill>
                  <a:schemeClr val="dk1"/>
                </a:solidFill>
              </a:rPr>
              <a:t>Case Study: Solar Demi</a:t>
            </a:r>
            <a:endParaRPr sz="6297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g3f97ba63f32_1_88"/>
          <p:cNvSpPr txBox="1"/>
          <p:nvPr/>
        </p:nvSpPr>
        <p:spPr>
          <a:xfrm>
            <a:off x="476875" y="1190625"/>
            <a:ext cx="2286900" cy="4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100" tIns="105100" rIns="105100" bIns="105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9" b="1">
                <a:solidFill>
                  <a:srgbClr val="888888"/>
                </a:solidFill>
              </a:rPr>
              <a:t>VIDEO:</a:t>
            </a:r>
            <a:endParaRPr sz="1409" b="1">
              <a:solidFill>
                <a:srgbClr val="888888"/>
              </a:solidFill>
            </a:endParaRPr>
          </a:p>
        </p:txBody>
      </p:sp>
      <p:sp>
        <p:nvSpPr>
          <p:cNvPr id="602" name="Google Shape;602;g3f97ba63f32_1_88"/>
          <p:cNvSpPr txBox="1"/>
          <p:nvPr/>
        </p:nvSpPr>
        <p:spPr>
          <a:xfrm>
            <a:off x="476875" y="1565263"/>
            <a:ext cx="6049200" cy="4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100" tIns="105100" rIns="105100" bIns="105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9" u="sng">
                <a:solidFill>
                  <a:schemeClr val="hlink"/>
                </a:solidFill>
                <a:hlinkClick r:id="rId3"/>
              </a:rPr>
              <a:t>https://www.youtube.com/watch?v=o-Fpsw_yYPg</a:t>
            </a:r>
            <a:endParaRPr sz="1809">
              <a:solidFill>
                <a:schemeClr val="accen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9">
              <a:solidFill>
                <a:schemeClr val="accent1"/>
              </a:solidFill>
            </a:endParaRPr>
          </a:p>
        </p:txBody>
      </p:sp>
      <p:sp>
        <p:nvSpPr>
          <p:cNvPr id="603" name="Google Shape;603;g3f97ba63f32_1_88"/>
          <p:cNvSpPr txBox="1"/>
          <p:nvPr/>
        </p:nvSpPr>
        <p:spPr>
          <a:xfrm>
            <a:off x="476875" y="2456825"/>
            <a:ext cx="10980900" cy="31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Problem:</a:t>
            </a:r>
            <a:r>
              <a:rPr lang="en-US" sz="1700">
                <a:solidFill>
                  <a:schemeClr val="dk1"/>
                </a:solidFill>
              </a:rPr>
              <a:t> Millions of people living in informal settlements lack access to reliable electricity and adequate indoor lighting. This limits daily activities, education, and productivity.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Methodology</a:t>
            </a:r>
            <a:r>
              <a:rPr lang="en-US" sz="1700">
                <a:solidFill>
                  <a:schemeClr val="dk1"/>
                </a:solidFill>
              </a:rPr>
              <a:t>: The initiative studied community needs and repurposed discarded plastic bottles filled with water and bleach. Local residents were trained to manufacture and install the bottle lights.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Solution: The</a:t>
            </a:r>
            <a:r>
              <a:rPr lang="en-US" sz="1700">
                <a:solidFill>
                  <a:schemeClr val="dk1"/>
                </a:solidFill>
              </a:rPr>
              <a:t> bottle lights refract sunlight to illuminate homes during the day without electricity. The project also promotes recycling, local employment, and community ownership.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Output</a:t>
            </a:r>
            <a:r>
              <a:rPr lang="en-US" sz="1700">
                <a:solidFill>
                  <a:schemeClr val="dk1"/>
                </a:solidFill>
              </a:rPr>
              <a:t>: Homes receive free lighting throughout the day, reducing energy costs and improving quality of life. The initiative has been replicated globally as a successful example of frugal, human-centered innovation.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604" name="Google Shape;604;g3f97ba63f32_1_88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31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3f97ba63f32_1_0"/>
          <p:cNvSpPr/>
          <p:nvPr/>
        </p:nvSpPr>
        <p:spPr>
          <a:xfrm>
            <a:off x="621700" y="215900"/>
            <a:ext cx="4835100" cy="2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1035"/>
              <a:buFont typeface="Arial"/>
              <a:buNone/>
            </a:pPr>
            <a:r>
              <a:rPr lang="en-US" sz="1035" b="1">
                <a:solidFill>
                  <a:srgbClr val="FF6B45"/>
                </a:solidFill>
              </a:rPr>
              <a:t>CASE STUDY </a:t>
            </a:r>
            <a:endParaRPr sz="1035" b="0" i="0" u="none" strike="noStrike" cap="none">
              <a:solidFill>
                <a:srgbClr val="FF6B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g3f97ba63f32_1_0"/>
          <p:cNvSpPr txBox="1"/>
          <p:nvPr/>
        </p:nvSpPr>
        <p:spPr>
          <a:xfrm>
            <a:off x="516596" y="522500"/>
            <a:ext cx="9336000" cy="7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05100" bIns="525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069"/>
              </a:spcBef>
              <a:spcAft>
                <a:spcPts val="460"/>
              </a:spcAft>
              <a:buClr>
                <a:schemeClr val="dk1"/>
              </a:buClr>
              <a:buSzPts val="1264"/>
              <a:buFont typeface="Arial"/>
              <a:buNone/>
            </a:pPr>
            <a:r>
              <a:rPr lang="en-US" sz="4343" b="1">
                <a:solidFill>
                  <a:schemeClr val="dk1"/>
                </a:solidFill>
              </a:rPr>
              <a:t>Case Study: A Liter of Light</a:t>
            </a:r>
            <a:endParaRPr sz="6297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g3f97ba63f32_1_0"/>
          <p:cNvSpPr txBox="1"/>
          <p:nvPr/>
        </p:nvSpPr>
        <p:spPr>
          <a:xfrm>
            <a:off x="476875" y="1190625"/>
            <a:ext cx="2286900" cy="4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100" tIns="105100" rIns="105100" bIns="105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9" b="1">
                <a:solidFill>
                  <a:srgbClr val="888888"/>
                </a:solidFill>
              </a:rPr>
              <a:t>VIDEO:</a:t>
            </a:r>
            <a:endParaRPr sz="1409" b="1">
              <a:solidFill>
                <a:srgbClr val="888888"/>
              </a:solidFill>
            </a:endParaRPr>
          </a:p>
        </p:txBody>
      </p:sp>
      <p:sp>
        <p:nvSpPr>
          <p:cNvPr id="619" name="Google Shape;619;g3f97ba63f32_1_0"/>
          <p:cNvSpPr txBox="1"/>
          <p:nvPr/>
        </p:nvSpPr>
        <p:spPr>
          <a:xfrm>
            <a:off x="516600" y="1537488"/>
            <a:ext cx="6049200" cy="4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100" tIns="105100" rIns="105100" bIns="105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9" u="sng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https://www.youtube.com/watch?v=cQCHvO2H0_0</a:t>
            </a:r>
            <a:endParaRPr sz="1809">
              <a:solidFill>
                <a:schemeClr val="accent1"/>
              </a:solidFill>
            </a:endParaRPr>
          </a:p>
        </p:txBody>
      </p:sp>
      <p:sp>
        <p:nvSpPr>
          <p:cNvPr id="620" name="Google Shape;620;g3f97ba63f32_1_0"/>
          <p:cNvSpPr txBox="1"/>
          <p:nvPr/>
        </p:nvSpPr>
        <p:spPr>
          <a:xfrm>
            <a:off x="476875" y="2266000"/>
            <a:ext cx="10980900" cy="31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Problem:</a:t>
            </a:r>
            <a:r>
              <a:rPr lang="en-US" sz="1700">
                <a:solidFill>
                  <a:schemeClr val="dk1"/>
                </a:solidFill>
              </a:rPr>
              <a:t> Many low-income households lack reliable electricity and adequate daytime lighting. This affects safety, productivity, and quality of life.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Methodology:</a:t>
            </a:r>
            <a:r>
              <a:rPr lang="en-US" sz="1700">
                <a:solidFill>
                  <a:schemeClr val="dk1"/>
                </a:solidFill>
              </a:rPr>
              <a:t> The initiative uses plastic bottles filled with water and bleach, installed in rooftops to refract sunlight. Local communities are trained to build and install the lights.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Solution:</a:t>
            </a:r>
            <a:r>
              <a:rPr lang="en-US" sz="1700">
                <a:solidFill>
                  <a:schemeClr val="dk1"/>
                </a:solidFill>
              </a:rPr>
              <a:t> The bottle lights provide free daytime illumination without using electricity. The project also promotes recycling and community participation.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Output:</a:t>
            </a:r>
            <a:r>
              <a:rPr lang="en-US" sz="1700">
                <a:solidFill>
                  <a:schemeClr val="dk1"/>
                </a:solidFill>
              </a:rPr>
              <a:t> Homes become brighter while reducing energy costs and plastic waste. The initiative improves living conditions through a simple, sustainable innovation.</a:t>
            </a:r>
            <a:endParaRPr sz="2000">
              <a:solidFill>
                <a:schemeClr val="dk1"/>
              </a:solidFill>
            </a:endParaRPr>
          </a:p>
        </p:txBody>
      </p:sp>
      <p:sp>
        <p:nvSpPr>
          <p:cNvPr id="621" name="Google Shape;621;g3f97ba63f32_1_0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32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f2cbaa029f_0_266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MATERIAL</a:t>
            </a:r>
            <a:endParaRPr sz="9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34" name="Google Shape;634;g3f2cbaa029f_0_266"/>
          <p:cNvSpPr/>
          <p:nvPr/>
        </p:nvSpPr>
        <p:spPr>
          <a:xfrm>
            <a:off x="608075" y="443999"/>
            <a:ext cx="79554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lang="en-US" sz="3000" b="1" i="0" u="none" strike="noStrike" cap="none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Learning Resources </a:t>
            </a:r>
            <a:endParaRPr sz="30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35" name="Google Shape;635;g3f2cbaa029f_0_266"/>
          <p:cNvSpPr/>
          <p:nvPr/>
        </p:nvSpPr>
        <p:spPr>
          <a:xfrm>
            <a:off x="594348" y="1172975"/>
            <a:ext cx="102414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400"/>
              <a:buFont typeface="Arial"/>
              <a:buNone/>
            </a:pPr>
            <a:r>
              <a:rPr lang="en-US" sz="1400" i="0" u="none" strike="noStrike" cap="none">
                <a:solidFill>
                  <a:srgbClr val="434343"/>
                </a:solidFill>
                <a:latin typeface="Sora"/>
                <a:ea typeface="Sora"/>
                <a:cs typeface="Sora"/>
                <a:sym typeface="Sora"/>
              </a:rPr>
              <a:t>The learning doesn't stop when the session ends—these resources will help you keep building your skills.</a:t>
            </a:r>
            <a:endParaRPr sz="1400" i="0" u="none" strike="noStrike" cap="none">
              <a:solidFill>
                <a:srgbClr val="434343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36" name="Google Shape;636;g3f2cbaa029f_0_266"/>
          <p:cNvSpPr txBox="1"/>
          <p:nvPr/>
        </p:nvSpPr>
        <p:spPr>
          <a:xfrm>
            <a:off x="1002800" y="2313548"/>
            <a:ext cx="526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>
                <a:latin typeface="Sora"/>
                <a:ea typeface="Sora"/>
                <a:cs typeface="Sora"/>
                <a:sym typeface="Sora"/>
              </a:rPr>
              <a:t>Short Videos</a:t>
            </a:r>
            <a:endParaRPr sz="1400" b="1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37" name="Google Shape;637;g3f2cbaa029f_0_266"/>
          <p:cNvSpPr/>
          <p:nvPr/>
        </p:nvSpPr>
        <p:spPr>
          <a:xfrm>
            <a:off x="731525" y="2314750"/>
            <a:ext cx="82200" cy="1538400"/>
          </a:xfrm>
          <a:prstGeom prst="rect">
            <a:avLst/>
          </a:prstGeom>
          <a:solidFill>
            <a:srgbClr val="39C6E6"/>
          </a:solidFill>
          <a:ln w="12700" cap="flat" cmpd="sng">
            <a:solidFill>
              <a:srgbClr val="39C6E6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38" name="Google Shape;638;g3f2cbaa029f_0_266"/>
          <p:cNvSpPr txBox="1"/>
          <p:nvPr/>
        </p:nvSpPr>
        <p:spPr>
          <a:xfrm>
            <a:off x="1002804" y="2709850"/>
            <a:ext cx="6855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latin typeface="Sora"/>
                <a:ea typeface="Sora"/>
                <a:cs typeface="Sora"/>
                <a:sym typeface="Sora"/>
                <a:hlinkClick r:id="rId3"/>
              </a:rPr>
              <a:t>Constructionism vs Instructionism</a:t>
            </a:r>
            <a:endParaRPr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39" name="Google Shape;639;g3f2cbaa029f_0_266"/>
          <p:cNvSpPr txBox="1"/>
          <p:nvPr/>
        </p:nvSpPr>
        <p:spPr>
          <a:xfrm>
            <a:off x="1002804" y="3110050"/>
            <a:ext cx="6855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latin typeface="Sora"/>
                <a:ea typeface="Sora"/>
                <a:cs typeface="Sora"/>
                <a:sym typeface="Sora"/>
                <a:hlinkClick r:id="rId4"/>
              </a:rPr>
              <a:t>Learning through Projects</a:t>
            </a:r>
            <a:endParaRPr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40" name="Google Shape;640;g3f2cbaa029f_0_266"/>
          <p:cNvSpPr txBox="1"/>
          <p:nvPr/>
        </p:nvSpPr>
        <p:spPr>
          <a:xfrm>
            <a:off x="1002804" y="3501713"/>
            <a:ext cx="6855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u="sng">
                <a:solidFill>
                  <a:schemeClr val="hlink"/>
                </a:solidFill>
                <a:latin typeface="Sora"/>
                <a:ea typeface="Sora"/>
                <a:cs typeface="Sora"/>
                <a:sym typeface="Sora"/>
                <a:hlinkClick r:id="rId5"/>
              </a:rPr>
              <a:t>Engagement not Explanation</a:t>
            </a:r>
            <a:endParaRPr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41" name="Google Shape;641;g3f2cbaa029f_0_266"/>
          <p:cNvSpPr/>
          <p:nvPr/>
        </p:nvSpPr>
        <p:spPr>
          <a:xfrm>
            <a:off x="731525" y="4293574"/>
            <a:ext cx="82200" cy="1221900"/>
          </a:xfrm>
          <a:prstGeom prst="rect">
            <a:avLst/>
          </a:prstGeom>
          <a:solidFill>
            <a:schemeClr val="accent2"/>
          </a:solidFill>
          <a:ln w="12700" cap="flat" cmpd="sng">
            <a:solidFill>
              <a:schemeClr val="accent2">
                <a:alpha val="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42" name="Google Shape;642;g3f2cbaa029f_0_266"/>
          <p:cNvSpPr txBox="1"/>
          <p:nvPr/>
        </p:nvSpPr>
        <p:spPr>
          <a:xfrm>
            <a:off x="911550" y="4293573"/>
            <a:ext cx="526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1">
                <a:latin typeface="Sora"/>
                <a:ea typeface="Sora"/>
                <a:cs typeface="Sora"/>
                <a:sym typeface="Sora"/>
              </a:rPr>
              <a:t>Reading</a:t>
            </a:r>
            <a:endParaRPr sz="1400" b="1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43" name="Google Shape;643;g3f2cbaa029f_0_266"/>
          <p:cNvSpPr txBox="1"/>
          <p:nvPr/>
        </p:nvSpPr>
        <p:spPr>
          <a:xfrm>
            <a:off x="911550" y="4693775"/>
            <a:ext cx="5842800" cy="8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latin typeface="Sora"/>
                <a:ea typeface="Sora"/>
                <a:cs typeface="Sora"/>
                <a:sym typeface="Sora"/>
                <a:hlinkClick r:id="rId6"/>
              </a:rPr>
              <a:t>Wicked Problem in Design Thinking</a:t>
            </a:r>
            <a:endParaRPr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latin typeface="Sora"/>
                <a:ea typeface="Sora"/>
                <a:cs typeface="Sora"/>
                <a:sym typeface="Sora"/>
                <a:hlinkClick r:id="rId7"/>
              </a:rPr>
              <a:t>Meeting Roles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44" name="Google Shape;644;g3f2cbaa029f_0_266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33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Google Shape;655;g3f97c48fb16_0_29" title="Ceat - Drive Safe Dad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1674" cy="6892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Google Shape;661;g3f97c48fb16_0_24" title="Solar Demi Video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16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" name="Google Shape;667;g3f97c48fb16_0_19" title="A Liter of Light @ Night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167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9502ba78a_0_0"/>
          <p:cNvSpPr txBox="1"/>
          <p:nvPr/>
        </p:nvSpPr>
        <p:spPr>
          <a:xfrm>
            <a:off x="502925" y="544125"/>
            <a:ext cx="10541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9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Wicked Problems in Design Thinking</a:t>
            </a:r>
            <a:endParaRPr sz="39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71" name="Google Shape;171;g3f9502ba78a_0_0"/>
          <p:cNvSpPr/>
          <p:nvPr/>
        </p:nvSpPr>
        <p:spPr>
          <a:xfrm>
            <a:off x="502935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WHY AI NATIVE PROGRAM?</a:t>
            </a:r>
            <a:endParaRPr sz="900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172" name="Google Shape;172;g3f9502ba78a_0_0" title="1_jiu-XyGQth179jSKR1XW8A-removebg-previe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4525" y="1190625"/>
            <a:ext cx="5885300" cy="555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3f9502ba78a_0_0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lt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97ba63f32_1_78"/>
          <p:cNvSpPr/>
          <p:nvPr/>
        </p:nvSpPr>
        <p:spPr>
          <a:xfrm>
            <a:off x="621700" y="215900"/>
            <a:ext cx="4835100" cy="2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1035"/>
              <a:buFont typeface="Arial"/>
              <a:buNone/>
            </a:pPr>
            <a:r>
              <a:rPr lang="en-US" sz="1035" b="1">
                <a:solidFill>
                  <a:srgbClr val="FF6B45"/>
                </a:solidFill>
              </a:rPr>
              <a:t>CASE STUDY </a:t>
            </a:r>
            <a:endParaRPr sz="1035" b="0" i="0" u="none" strike="noStrike" cap="none">
              <a:solidFill>
                <a:srgbClr val="FF6B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3f97ba63f32_1_78"/>
          <p:cNvSpPr txBox="1"/>
          <p:nvPr/>
        </p:nvSpPr>
        <p:spPr>
          <a:xfrm>
            <a:off x="516596" y="522500"/>
            <a:ext cx="9336000" cy="7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05100" bIns="525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2069"/>
              </a:spcBef>
              <a:spcAft>
                <a:spcPts val="460"/>
              </a:spcAft>
              <a:buClr>
                <a:schemeClr val="dk1"/>
              </a:buClr>
              <a:buSzPts val="1264"/>
              <a:buFont typeface="Arial"/>
              <a:buNone/>
            </a:pPr>
            <a:r>
              <a:rPr lang="en-US" sz="4343" b="1">
                <a:solidFill>
                  <a:schemeClr val="dk1"/>
                </a:solidFill>
              </a:rPr>
              <a:t>Case Study: CEAT Campaign</a:t>
            </a:r>
            <a:endParaRPr sz="6297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3f97ba63f32_1_78"/>
          <p:cNvSpPr txBox="1"/>
          <p:nvPr/>
        </p:nvSpPr>
        <p:spPr>
          <a:xfrm>
            <a:off x="476875" y="1190625"/>
            <a:ext cx="2286900" cy="4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100" tIns="105100" rIns="105100" bIns="105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9" b="1">
                <a:solidFill>
                  <a:srgbClr val="888888"/>
                </a:solidFill>
              </a:rPr>
              <a:t>VIDEO:</a:t>
            </a:r>
            <a:endParaRPr sz="1409" b="1">
              <a:solidFill>
                <a:srgbClr val="888888"/>
              </a:solidFill>
            </a:endParaRPr>
          </a:p>
        </p:txBody>
      </p:sp>
      <p:sp>
        <p:nvSpPr>
          <p:cNvPr id="182" name="Google Shape;182;g3f97ba63f32_1_78"/>
          <p:cNvSpPr txBox="1"/>
          <p:nvPr/>
        </p:nvSpPr>
        <p:spPr>
          <a:xfrm>
            <a:off x="476875" y="1565263"/>
            <a:ext cx="6049200" cy="4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5100" tIns="105100" rIns="105100" bIns="105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9" u="sng">
                <a:solidFill>
                  <a:schemeClr val="hlink"/>
                </a:solidFill>
                <a:hlinkClick r:id="rId3"/>
              </a:rPr>
              <a:t>https://www.youtube.com/watch?v=lXuBA8K4J64</a:t>
            </a:r>
            <a:endParaRPr sz="1809">
              <a:solidFill>
                <a:schemeClr val="accent1"/>
              </a:solidFill>
            </a:endParaRPr>
          </a:p>
        </p:txBody>
      </p:sp>
      <p:sp>
        <p:nvSpPr>
          <p:cNvPr id="183" name="Google Shape;183;g3f97ba63f32_1_78"/>
          <p:cNvSpPr txBox="1"/>
          <p:nvPr/>
        </p:nvSpPr>
        <p:spPr>
          <a:xfrm>
            <a:off x="516600" y="2266025"/>
            <a:ext cx="10769400" cy="31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Problem:</a:t>
            </a:r>
            <a:r>
              <a:rPr lang="en-US" sz="1700">
                <a:solidFill>
                  <a:schemeClr val="dk1"/>
                </a:solidFill>
              </a:rPr>
              <a:t> Road accidents caused by unsafe driving put families at risk. Children often worry about their parents' safety while they are on the road.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Methodology</a:t>
            </a:r>
            <a:r>
              <a:rPr lang="en-US" sz="1700">
                <a:solidFill>
                  <a:schemeClr val="dk1"/>
                </a:solidFill>
              </a:rPr>
              <a:t>: CEAT adopted an empathy-driven approach by sharing children's heartfelt messages with their fathers. The campaign used emotional storytelling to influence driver behaviour.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Solution</a:t>
            </a:r>
            <a:r>
              <a:rPr lang="en-US" sz="1700">
                <a:solidFill>
                  <a:schemeClr val="dk1"/>
                </a:solidFill>
              </a:rPr>
              <a:t>: The initiative encouraged parents to follow safe driving practices and value road safety. It reminded drivers that their families are waiting for them at home.</a:t>
            </a:r>
            <a:endParaRPr sz="17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700" b="1">
                <a:solidFill>
                  <a:schemeClr val="dk1"/>
                </a:solidFill>
              </a:rPr>
              <a:t>Output</a:t>
            </a:r>
            <a:r>
              <a:rPr lang="en-US" sz="1700">
                <a:solidFill>
                  <a:schemeClr val="dk1"/>
                </a:solidFill>
              </a:rPr>
              <a:t>: The campaign increased awareness about responsible driving through an emotional and relatable message. It demonstrated how human-centered design and empathy can inspire positive behavioural change.</a:t>
            </a:r>
            <a:endParaRPr sz="1700">
              <a:solidFill>
                <a:schemeClr val="dk1"/>
              </a:solidFill>
            </a:endParaRPr>
          </a:p>
        </p:txBody>
      </p:sp>
      <p:sp>
        <p:nvSpPr>
          <p:cNvPr id="184" name="Google Shape;184;g3f97ba63f32_1_78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960b1218d_0_0"/>
          <p:cNvSpPr txBox="1"/>
          <p:nvPr/>
        </p:nvSpPr>
        <p:spPr>
          <a:xfrm>
            <a:off x="502925" y="228600"/>
            <a:ext cx="3839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>
                <a:solidFill>
                  <a:srgbClr val="FF5E37"/>
                </a:solidFill>
                <a:latin typeface="Sora"/>
                <a:ea typeface="Sora"/>
                <a:cs typeface="Sora"/>
                <a:sym typeface="Sora"/>
              </a:rPr>
              <a:t>AI + HUMAN-CENTRED DESIGN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7" name="Google Shape;197;g3f960b1218d_0_0"/>
          <p:cNvSpPr txBox="1"/>
          <p:nvPr/>
        </p:nvSpPr>
        <p:spPr>
          <a:xfrm>
            <a:off x="502930" y="685800"/>
            <a:ext cx="11688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111D26"/>
                </a:solidFill>
                <a:latin typeface="Sora"/>
                <a:ea typeface="Sora"/>
                <a:cs typeface="Sora"/>
                <a:sym typeface="Sora"/>
              </a:rPr>
              <a:t>Design Thinking with AI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8" name="Google Shape;198;g3f960b1218d_0_0"/>
          <p:cNvSpPr/>
          <p:nvPr/>
        </p:nvSpPr>
        <p:spPr>
          <a:xfrm>
            <a:off x="755565" y="2256505"/>
            <a:ext cx="2926200" cy="1874400"/>
          </a:xfrm>
          <a:prstGeom prst="roundRect">
            <a:avLst>
              <a:gd name="adj" fmla="val 16667"/>
            </a:avLst>
          </a:prstGeom>
          <a:solidFill>
            <a:srgbClr val="F5F8FA"/>
          </a:solidFill>
          <a:ln w="15225" cap="flat" cmpd="sng">
            <a:solidFill>
              <a:srgbClr val="32CDD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09725" tIns="73150" rIns="109725" bIns="731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Human inquiry</a:t>
            </a: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Observe learners</a:t>
            </a: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Listen to context</a:t>
            </a: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Frame the challenge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9" name="Google Shape;199;g3f960b1218d_0_0"/>
          <p:cNvSpPr/>
          <p:nvPr/>
        </p:nvSpPr>
        <p:spPr>
          <a:xfrm>
            <a:off x="938445" y="4405345"/>
            <a:ext cx="2560200" cy="320100"/>
          </a:xfrm>
          <a:prstGeom prst="roundRect">
            <a:avLst>
              <a:gd name="adj" fmla="val 16667"/>
            </a:avLst>
          </a:prstGeom>
          <a:solidFill>
            <a:srgbClr val="32CD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Start with people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cxnSp>
        <p:nvCxnSpPr>
          <p:cNvPr id="200" name="Google Shape;200;g3f960b1218d_0_0"/>
          <p:cNvCxnSpPr/>
          <p:nvPr/>
        </p:nvCxnSpPr>
        <p:spPr>
          <a:xfrm>
            <a:off x="3727364" y="3152617"/>
            <a:ext cx="548700" cy="0"/>
          </a:xfrm>
          <a:prstGeom prst="straightConnector1">
            <a:avLst/>
          </a:prstGeom>
          <a:noFill/>
          <a:ln w="25400" cap="flat" cmpd="sng">
            <a:solidFill>
              <a:srgbClr val="35485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01" name="Google Shape;201;g3f960b1218d_0_0"/>
          <p:cNvSpPr/>
          <p:nvPr/>
        </p:nvSpPr>
        <p:spPr>
          <a:xfrm>
            <a:off x="4458884" y="2256505"/>
            <a:ext cx="2926200" cy="1874400"/>
          </a:xfrm>
          <a:prstGeom prst="roundRect">
            <a:avLst>
              <a:gd name="adj" fmla="val 16667"/>
            </a:avLst>
          </a:prstGeom>
          <a:solidFill>
            <a:srgbClr val="F5F8FA"/>
          </a:solidFill>
          <a:ln w="15225" cap="flat" cmpd="sng">
            <a:solidFill>
              <a:srgbClr val="FFCD00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09725" tIns="73150" rIns="109725" bIns="731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AI assistance</a:t>
            </a: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Generate options</a:t>
            </a: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Create examples</a:t>
            </a: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Simulate variations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02" name="Google Shape;202;g3f960b1218d_0_0"/>
          <p:cNvSpPr/>
          <p:nvPr/>
        </p:nvSpPr>
        <p:spPr>
          <a:xfrm>
            <a:off x="4641765" y="4405345"/>
            <a:ext cx="2560200" cy="320100"/>
          </a:xfrm>
          <a:prstGeom prst="roundRect">
            <a:avLst>
              <a:gd name="adj" fmla="val 16667"/>
            </a:avLst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Use AI as partner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cxnSp>
        <p:nvCxnSpPr>
          <p:cNvPr id="203" name="Google Shape;203;g3f960b1218d_0_0"/>
          <p:cNvCxnSpPr/>
          <p:nvPr/>
        </p:nvCxnSpPr>
        <p:spPr>
          <a:xfrm>
            <a:off x="7430684" y="3152617"/>
            <a:ext cx="548700" cy="0"/>
          </a:xfrm>
          <a:prstGeom prst="straightConnector1">
            <a:avLst/>
          </a:prstGeom>
          <a:noFill/>
          <a:ln w="25400" cap="flat" cmpd="sng">
            <a:solidFill>
              <a:srgbClr val="35485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04" name="Google Shape;204;g3f960b1218d_0_0"/>
          <p:cNvSpPr/>
          <p:nvPr/>
        </p:nvSpPr>
        <p:spPr>
          <a:xfrm>
            <a:off x="8100425" y="2256500"/>
            <a:ext cx="3181500" cy="1874400"/>
          </a:xfrm>
          <a:prstGeom prst="roundRect">
            <a:avLst>
              <a:gd name="adj" fmla="val 16667"/>
            </a:avLst>
          </a:prstGeom>
          <a:solidFill>
            <a:srgbClr val="F5F8FA"/>
          </a:solidFill>
          <a:ln w="15225" cap="flat" cmpd="sng">
            <a:solidFill>
              <a:srgbClr val="FF5E37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09725" tIns="73150" rIns="109725" bIns="7315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Educator judgment</a:t>
            </a: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Critique output</a:t>
            </a: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Localize activity</a:t>
            </a:r>
            <a:b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lang="en-US" sz="1700" b="1" i="0" u="none" strike="noStrike" cap="none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Protect learning intent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05" name="Google Shape;205;g3f960b1218d_0_0"/>
          <p:cNvSpPr/>
          <p:nvPr/>
        </p:nvSpPr>
        <p:spPr>
          <a:xfrm>
            <a:off x="8345084" y="4405345"/>
            <a:ext cx="2560200" cy="320100"/>
          </a:xfrm>
          <a:prstGeom prst="roundRect">
            <a:avLst>
              <a:gd name="adj" fmla="val 16667"/>
            </a:avLst>
          </a:prstGeom>
          <a:solidFill>
            <a:srgbClr val="FF5E3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i="0" u="none" strike="noStrike" cap="none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Return to pedagogy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06" name="Google Shape;206;g3f960b1218d_0_0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972f8097c_0_0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13" name="Google Shape;213;g3f972f8097c_0_0" title="WhatsApp Image 2026-07-30 at 9.30.38 AM.jpe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50550"/>
            <a:ext cx="12191676" cy="6307474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g3f972f8097c_0_0"/>
          <p:cNvSpPr txBox="1"/>
          <p:nvPr/>
        </p:nvSpPr>
        <p:spPr>
          <a:xfrm>
            <a:off x="135700" y="5900"/>
            <a:ext cx="62100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111D26"/>
                </a:solidFill>
                <a:latin typeface="Sora"/>
                <a:ea typeface="Sora"/>
                <a:cs typeface="Sora"/>
                <a:sym typeface="Sora"/>
              </a:rPr>
              <a:t>Double Diamond </a:t>
            </a:r>
            <a:endParaRPr sz="3000" b="1">
              <a:solidFill>
                <a:srgbClr val="111D26"/>
              </a:solidFill>
              <a:latin typeface="Sora"/>
              <a:ea typeface="Sora"/>
              <a:cs typeface="Sora"/>
              <a:sym typeface="Sora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111D26"/>
                </a:solidFill>
                <a:latin typeface="Sora"/>
                <a:ea typeface="Sora"/>
                <a:cs typeface="Sora"/>
                <a:sym typeface="Sora"/>
              </a:rPr>
              <a:t>Design Thinking Framework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f9738b0ad2_0_175"/>
          <p:cNvSpPr/>
          <p:nvPr/>
        </p:nvSpPr>
        <p:spPr>
          <a:xfrm>
            <a:off x="1390378" y="1873700"/>
            <a:ext cx="2962200" cy="215400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1" name="Google Shape;221;g3f9738b0ad2_0_175"/>
          <p:cNvSpPr txBox="1"/>
          <p:nvPr/>
        </p:nvSpPr>
        <p:spPr>
          <a:xfrm>
            <a:off x="502925" y="228600"/>
            <a:ext cx="38397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 i="0" u="none" strike="noStrike" cap="none">
                <a:solidFill>
                  <a:srgbClr val="FF5E37"/>
                </a:solidFill>
                <a:latin typeface="Sora"/>
                <a:ea typeface="Sora"/>
                <a:cs typeface="Sora"/>
                <a:sym typeface="Sora"/>
              </a:rPr>
              <a:t> DESIGN TH</a:t>
            </a:r>
            <a:r>
              <a:rPr lang="en-US" sz="800" b="1">
                <a:solidFill>
                  <a:srgbClr val="FF5E37"/>
                </a:solidFill>
                <a:latin typeface="Sora"/>
                <a:ea typeface="Sora"/>
                <a:cs typeface="Sora"/>
                <a:sym typeface="Sora"/>
              </a:rPr>
              <a:t>INKING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22" name="Google Shape;222;g3f9738b0ad2_0_175"/>
          <p:cNvSpPr txBox="1"/>
          <p:nvPr/>
        </p:nvSpPr>
        <p:spPr>
          <a:xfrm>
            <a:off x="502930" y="685800"/>
            <a:ext cx="11688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rgbClr val="111D26"/>
                </a:solidFill>
                <a:latin typeface="Sora"/>
                <a:ea typeface="Sora"/>
                <a:cs typeface="Sora"/>
                <a:sym typeface="Sora"/>
              </a:rPr>
              <a:t>Double Diamond </a:t>
            </a:r>
            <a:r>
              <a:rPr lang="en-US" sz="3000" b="1" i="0" u="none" strike="noStrike" cap="none">
                <a:solidFill>
                  <a:srgbClr val="111D26"/>
                </a:solidFill>
                <a:latin typeface="Sora"/>
                <a:ea typeface="Sora"/>
                <a:cs typeface="Sora"/>
                <a:sym typeface="Sora"/>
              </a:rPr>
              <a:t>Design Thinking Framework </a:t>
            </a:r>
            <a:endParaRPr sz="1200">
              <a:solidFill>
                <a:srgbClr val="6E7C84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23" name="Google Shape;223;g3f9738b0ad2_0_175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8</a:t>
            </a:r>
            <a:endParaRPr sz="240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4" name="Google Shape;224;g3f9738b0ad2_0_175"/>
          <p:cNvSpPr txBox="1"/>
          <p:nvPr/>
        </p:nvSpPr>
        <p:spPr>
          <a:xfrm>
            <a:off x="1291175" y="2153975"/>
            <a:ext cx="3549900" cy="17400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Discover (Diverge)</a:t>
            </a:r>
            <a:r>
              <a:rPr lang="en-US">
                <a:solidFill>
                  <a:schemeClr val="dk1"/>
                </a:solidFill>
              </a:rPr>
              <a:t> 🔍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Observe and listen to stakeholders.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Gather insights from students, teachers, parents, and the school community.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 b="1">
                <a:solidFill>
                  <a:schemeClr val="dk1"/>
                </a:solidFill>
              </a:rPr>
              <a:t>Ask: </a:t>
            </a:r>
            <a:r>
              <a:rPr lang="en-US" b="1" i="1">
                <a:solidFill>
                  <a:schemeClr val="dk1"/>
                </a:solidFill>
              </a:rPr>
              <a:t>What problems exist?</a:t>
            </a:r>
            <a:endParaRPr sz="2200" b="1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225" name="Google Shape;225;g3f9738b0ad2_0_175"/>
          <p:cNvCxnSpPr/>
          <p:nvPr/>
        </p:nvCxnSpPr>
        <p:spPr>
          <a:xfrm flipH="1">
            <a:off x="3061625" y="3958850"/>
            <a:ext cx="9000" cy="53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6" name="Google Shape;226;g3f9738b0ad2_0_175"/>
          <p:cNvSpPr txBox="1"/>
          <p:nvPr/>
        </p:nvSpPr>
        <p:spPr>
          <a:xfrm>
            <a:off x="1499819" y="1799975"/>
            <a:ext cx="31326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Diamond 1: Understand the Problem</a:t>
            </a:r>
            <a:endParaRPr sz="11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27" name="Google Shape;227;g3f9738b0ad2_0_175"/>
          <p:cNvSpPr/>
          <p:nvPr/>
        </p:nvSpPr>
        <p:spPr>
          <a:xfrm>
            <a:off x="7530776" y="1876401"/>
            <a:ext cx="3235800" cy="223200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8" name="Google Shape;228;g3f9738b0ad2_0_175"/>
          <p:cNvSpPr txBox="1"/>
          <p:nvPr/>
        </p:nvSpPr>
        <p:spPr>
          <a:xfrm>
            <a:off x="7422400" y="2166950"/>
            <a:ext cx="3549900" cy="174000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</a:rPr>
              <a:t>Develop (Diverge)</a:t>
            </a:r>
            <a:r>
              <a:rPr lang="en-US">
                <a:solidFill>
                  <a:schemeClr val="dk1"/>
                </a:solidFill>
              </a:rPr>
              <a:t> 💡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Brainstorm multiple solutions.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Explore creative ideas and AI-powered possibilities.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 b="1">
                <a:solidFill>
                  <a:schemeClr val="dk1"/>
                </a:solidFill>
              </a:rPr>
              <a:t>Prototype different approaches.</a:t>
            </a:r>
            <a:endParaRPr b="1">
              <a:solidFill>
                <a:schemeClr val="dk1"/>
              </a:solidFill>
            </a:endParaRPr>
          </a:p>
        </p:txBody>
      </p:sp>
      <p:cxnSp>
        <p:nvCxnSpPr>
          <p:cNvPr id="229" name="Google Shape;229;g3f9738b0ad2_0_175"/>
          <p:cNvCxnSpPr/>
          <p:nvPr/>
        </p:nvCxnSpPr>
        <p:spPr>
          <a:xfrm flipH="1">
            <a:off x="9192850" y="3954375"/>
            <a:ext cx="9000" cy="53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0" name="Google Shape;230;g3f9738b0ad2_0_175"/>
          <p:cNvSpPr txBox="1"/>
          <p:nvPr/>
        </p:nvSpPr>
        <p:spPr>
          <a:xfrm>
            <a:off x="7486221" y="1799975"/>
            <a:ext cx="34224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en-US" sz="11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Diamond 2: Develop the Solution</a:t>
            </a:r>
            <a:endParaRPr sz="900" b="1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31" name="Google Shape;231;g3f9738b0ad2_0_175"/>
          <p:cNvSpPr txBox="1"/>
          <p:nvPr/>
        </p:nvSpPr>
        <p:spPr>
          <a:xfrm>
            <a:off x="7422400" y="4629400"/>
            <a:ext cx="3549900" cy="1494000"/>
          </a:xfrm>
          <a:prstGeom prst="rect">
            <a:avLst/>
          </a:prstGeom>
          <a:noFill/>
          <a:ln w="9525" cap="flat" cmpd="sng">
            <a:solidFill>
              <a:srgbClr val="2012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b="1">
                <a:solidFill>
                  <a:schemeClr val="dk1"/>
                </a:solidFill>
              </a:rPr>
              <a:t>Deliver (Converge)</a:t>
            </a:r>
            <a:r>
              <a:rPr lang="en-US">
                <a:solidFill>
                  <a:schemeClr val="dk1"/>
                </a:solidFill>
              </a:rPr>
              <a:t> 🚀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Test the best solution.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Gather feedback from users.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 b="1">
                <a:solidFill>
                  <a:schemeClr val="dk1"/>
                </a:solidFill>
              </a:rPr>
              <a:t>Refine, improve, and implement the solution.</a:t>
            </a:r>
            <a:endParaRPr sz="1800" b="1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2" name="Google Shape;232;g3f9738b0ad2_0_175"/>
          <p:cNvSpPr txBox="1"/>
          <p:nvPr/>
        </p:nvSpPr>
        <p:spPr>
          <a:xfrm>
            <a:off x="1291163" y="4629400"/>
            <a:ext cx="3549900" cy="1494000"/>
          </a:xfrm>
          <a:prstGeom prst="rect">
            <a:avLst/>
          </a:prstGeom>
          <a:noFill/>
          <a:ln w="9525" cap="flat" cmpd="sng">
            <a:solidFill>
              <a:srgbClr val="20124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dk1"/>
                </a:solidFill>
              </a:rPr>
              <a:t>Define (Converge)</a:t>
            </a:r>
            <a:r>
              <a:rPr lang="en-US">
                <a:solidFill>
                  <a:schemeClr val="dk1"/>
                </a:solidFill>
              </a:rPr>
              <a:t> 🎯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Analyze the information collected.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>
                <a:solidFill>
                  <a:schemeClr val="dk1"/>
                </a:solidFill>
              </a:rPr>
              <a:t>Identify the root cause of the problem.</a:t>
            </a:r>
            <a:endParaRPr>
              <a:solidFill>
                <a:schemeClr val="dk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-US" b="1" i="1">
                <a:solidFill>
                  <a:schemeClr val="dk1"/>
                </a:solidFill>
              </a:rPr>
              <a:t>Frame a clear problem statement.</a:t>
            </a:r>
            <a:endParaRPr sz="1500" b="1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9502ba78a_0_16"/>
          <p:cNvSpPr txBox="1"/>
          <p:nvPr/>
        </p:nvSpPr>
        <p:spPr>
          <a:xfrm>
            <a:off x="1174937" y="3044250"/>
            <a:ext cx="9841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7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in an #AI-Native Program?</a:t>
            </a:r>
            <a:endParaRPr sz="6400" b="1" i="0" u="none" strike="noStrike" cap="non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39" name="Google Shape;239;g3f9502ba78a_0_16"/>
          <p:cNvSpPr txBox="1"/>
          <p:nvPr/>
        </p:nvSpPr>
        <p:spPr>
          <a:xfrm>
            <a:off x="838200" y="6396335"/>
            <a:ext cx="860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FFFF"/>
                </a:solidFill>
                <a:latin typeface="Sora"/>
                <a:ea typeface="Sora"/>
                <a:cs typeface="Sora"/>
                <a:sym typeface="Sora"/>
              </a:rPr>
              <a:t>9</a:t>
            </a:r>
            <a:endParaRPr sz="2400">
              <a:solidFill>
                <a:srgbClr val="FFFFFF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1972</Words>
  <Application>Microsoft Office PowerPoint</Application>
  <PresentationFormat>Widescreen</PresentationFormat>
  <Paragraphs>335</Paragraphs>
  <Slides>36</Slides>
  <Notes>36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Sora</vt:lpstr>
      <vt:lpstr>Arial</vt:lpstr>
      <vt:lpstr>Open Sans</vt:lpstr>
      <vt:lpstr>Calibri</vt:lpstr>
      <vt:lpstr>Office Theme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OpenAI</dc:creator>
  <cp:lastModifiedBy>Shivani .</cp:lastModifiedBy>
  <cp:revision>1</cp:revision>
  <dcterms:created xsi:type="dcterms:W3CDTF">2026-06-17T04:13:49Z</dcterms:created>
  <dcterms:modified xsi:type="dcterms:W3CDTF">2026-07-30T11:24:26Z</dcterms:modified>
</cp:coreProperties>
</file>