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1675"/>
  <p:notesSz cx="6858000" cy="12191675"/>
  <p:embeddedFontLst>
    <p:embeddedFont>
      <p:font typeface="Sora"/>
      <p:regular r:id="rId35"/>
      <p:bold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guide id="3" orient="horz" pos="280">
          <p15:clr>
            <a:srgbClr val="747775"/>
          </p15:clr>
        </p15:guide>
        <p15:guide id="4" orient="horz" pos="750">
          <p15:clr>
            <a:srgbClr val="747775"/>
          </p15:clr>
        </p15:guide>
        <p15:guide id="5" orient="horz" pos="986">
          <p15:clr>
            <a:srgbClr val="747775"/>
          </p15:clr>
        </p15:guide>
        <p15:guide id="6" orient="horz" pos="3960">
          <p15:clr>
            <a:srgbClr val="747775"/>
          </p15:clr>
        </p15:guide>
      </p15:sldGuideLst>
    </p:ext>
    <p:ext uri="GoogleSlidesCustomDataVersion2">
      <go:slidesCustomData xmlns:go="http://customooxmlschemas.google.com/" r:id="rId41" roundtripDataSignature="AMtx7mi6gjhtID3AgrYY6PZXLfhPyKFU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80" orient="horz"/>
        <p:guide pos="750" orient="horz"/>
        <p:guide pos="986" orient="horz"/>
        <p:guide pos="39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Sora-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OpenSans-regular.fntdata"/><Relationship Id="rId14" Type="http://schemas.openxmlformats.org/officeDocument/2006/relationships/slide" Target="slides/slide9.xml"/><Relationship Id="rId36" Type="http://schemas.openxmlformats.org/officeDocument/2006/relationships/font" Target="fonts/Sora-bold.fntdata"/><Relationship Id="rId17" Type="http://schemas.openxmlformats.org/officeDocument/2006/relationships/slide" Target="slides/slide12.xml"/><Relationship Id="rId39" Type="http://schemas.openxmlformats.org/officeDocument/2006/relationships/font" Target="fonts/OpenSans-italic.fntdata"/><Relationship Id="rId16" Type="http://schemas.openxmlformats.org/officeDocument/2006/relationships/slide" Target="slides/slide11.xml"/><Relationship Id="rId38" Type="http://schemas.openxmlformats.org/officeDocument/2006/relationships/font" Target="fonts/Open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97bd541ed_0_304: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3f97bd541ed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3f97bd541ed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f97bd541ed_0_3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3f97bd541ed_0_3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g3f97bd541ed_0_3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61ee3a377_43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3f61ee3a377_43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g3f61ee3a377_43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f60c2c1f30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3f60c2c1f30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g3f60c2c1f30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f95b8a8de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3f95b8a8de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g3f95b8a8de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5b4bccc1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3f5b4bccc1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 name="Google Shape;251;g3f5b4bccc1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61ee3a377_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61ee3a377_5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f61ee3a377_5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95b8a8de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3f95b8a8de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f95b8a8de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f95b8a8de4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3f95b8a8de4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3f95b8a8de4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f5d4e4fad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f5d4e4fad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3f5d4e4fad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f61ee3a377_29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3f61ee3a377_29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g3f61ee3a377_29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61ee3a377_4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f61ee3a377_4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3f61ee3a377_4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f61ee3a377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3f61ee3a377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g3f61ee3a377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f61ee3a377_23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3f61ee3a377_23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g3f61ee3a377_23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f97bd541ed_1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3f97bd541ed_1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g3f97bd541ed_1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f60c2c1f30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3f60c2c1f30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g3f60c2c1f30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2cbaa029f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3f2cbaa029f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g3f2cbaa029f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97bd541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3f97bd541e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2" name="Google Shape;372;g3f97bd541e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f97bd541ed_0_1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3f97bd541ed_0_1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1" name="Google Shape;381;g3f97bd541ed_0_1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f97bd541ed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3f97bd541ed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0" name="Google Shape;390;g3f97bd541ed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f61ee3a377_43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3f61ee3a377_43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9" name="Google Shape;399;g3f61ee3a377_43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f60c2c1f30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f60c2c1f30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9" name="Google Shape;409;g3f60c2c1f30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f60c2c1f3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f60c2c1f3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g3f60c2c1f3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13de36e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g3f13de36e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f9502ba78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3f9502ba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9502ba78a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f9502ba78a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3f9502ba78a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eda57aeb02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3eda57aeb02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3eda57aeb02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60c2c1f30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f60c2c1f30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3f60c2c1f30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f26336981c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f26336981c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g3f26336981c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7"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g3f96a97fa15_0_46"/>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g3f96a97fa15_0_46"/>
          <p:cNvSpPr txBox="1"/>
          <p:nvPr>
            <p:ph idx="1" type="body"/>
          </p:nvPr>
        </p:nvSpPr>
        <p:spPr>
          <a:xfrm>
            <a:off x="5183050" y="987425"/>
            <a:ext cx="61719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 name="Google Shape;59;g3f96a97fa15_0_46"/>
          <p:cNvSpPr txBox="1"/>
          <p:nvPr>
            <p:ph idx="2"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0" name="Google Shape;60;g3f96a97fa15_0_46"/>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1" name="Google Shape;61;g3f96a97fa15_0_4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g3f96a97fa15_0_52"/>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g3f96a97fa15_0_52"/>
          <p:cNvSpPr/>
          <p:nvPr>
            <p:ph idx="2" type="pic"/>
          </p:nvPr>
        </p:nvSpPr>
        <p:spPr>
          <a:xfrm>
            <a:off x="5183050" y="987425"/>
            <a:ext cx="6171900" cy="4873500"/>
          </a:xfrm>
          <a:prstGeom prst="rect">
            <a:avLst/>
          </a:prstGeom>
          <a:noFill/>
          <a:ln>
            <a:noFill/>
          </a:ln>
        </p:spPr>
      </p:sp>
      <p:sp>
        <p:nvSpPr>
          <p:cNvPr id="65" name="Google Shape;65;g3f96a97fa15_0_52"/>
          <p:cNvSpPr txBox="1"/>
          <p:nvPr>
            <p:ph idx="1"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6" name="Google Shape;66;g3f96a97fa15_0_52"/>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7" name="Google Shape;67;g3f96a97fa15_0_5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g3f96a97fa15_0_58"/>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g3f96a97fa15_0_58"/>
          <p:cNvSpPr txBox="1"/>
          <p:nvPr>
            <p:ph idx="1" type="body"/>
          </p:nvPr>
        </p:nvSpPr>
        <p:spPr>
          <a:xfrm rot="5400000">
            <a:off x="3972597" y="-1204001"/>
            <a:ext cx="4246500" cy="10515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1" name="Google Shape;71;g3f96a97fa15_0_58"/>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72" name="Google Shape;72;g3f96a97fa15_0_5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g3f96a97fa15_0_63"/>
          <p:cNvSpPr txBox="1"/>
          <p:nvPr>
            <p:ph type="title"/>
          </p:nvPr>
        </p:nvSpPr>
        <p:spPr>
          <a:xfrm rot="5400000">
            <a:off x="7133097"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g3f96a97fa15_0_63"/>
          <p:cNvSpPr txBox="1"/>
          <p:nvPr>
            <p:ph idx="1" type="body"/>
          </p:nvPr>
        </p:nvSpPr>
        <p:spPr>
          <a:xfrm rot="5400000">
            <a:off x="1799321" y="-595925"/>
            <a:ext cx="5811900" cy="7734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g3f96a97fa15_0_6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8" name="Shape 18"/>
        <p:cNvGrpSpPr/>
        <p:nvPr/>
      </p:nvGrpSpPr>
      <p:grpSpPr>
        <a:xfrm>
          <a:off x="0" y="0"/>
          <a:ext cx="0" cy="0"/>
          <a:chOff x="0" y="0"/>
          <a:chExt cx="0" cy="0"/>
        </a:xfrm>
      </p:grpSpPr>
      <p:sp>
        <p:nvSpPr>
          <p:cNvPr id="19" name="Google Shape;19;g3f96a97fa15_0_8"/>
          <p:cNvSpPr txBox="1"/>
          <p:nvPr/>
        </p:nvSpPr>
        <p:spPr>
          <a:xfrm>
            <a:off x="449250" y="3295650"/>
            <a:ext cx="564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20" name="Google Shape;20;g3f96a97fa15_0_8"/>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21" name="Google Shape;21;g3f96a97fa15_0_8"/>
          <p:cNvPicPr preferRelativeResize="0"/>
          <p:nvPr/>
        </p:nvPicPr>
        <p:blipFill rotWithShape="1">
          <a:blip r:embed="rId3">
            <a:alphaModFix/>
          </a:blip>
          <a:srcRect b="0" l="0" r="0" t="0"/>
          <a:stretch/>
        </p:blipFill>
        <p:spPr>
          <a:xfrm>
            <a:off x="252966" y="229104"/>
            <a:ext cx="2185368" cy="864220"/>
          </a:xfrm>
          <a:prstGeom prst="rect">
            <a:avLst/>
          </a:prstGeom>
          <a:noFill/>
          <a:ln>
            <a:noFill/>
          </a:ln>
        </p:spPr>
      </p:pic>
      <p:pic>
        <p:nvPicPr>
          <p:cNvPr id="22" name="Google Shape;22;g3f96a97fa15_0_8"/>
          <p:cNvPicPr preferRelativeResize="0"/>
          <p:nvPr/>
        </p:nvPicPr>
        <p:blipFill rotWithShape="1">
          <a:blip r:embed="rId4">
            <a:alphaModFix/>
          </a:blip>
          <a:srcRect b="0" l="0" r="0" t="0"/>
          <a:stretch/>
        </p:blipFill>
        <p:spPr>
          <a:xfrm>
            <a:off x="2399715" y="332873"/>
            <a:ext cx="1837284" cy="65668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g3f96a97fa15_0_13"/>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3f96a97fa15_0_13"/>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 name="Google Shape;26;g3f96a97fa15_0_13"/>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27" name="Google Shape;27;g3f96a97fa15_0_1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g3f96a97fa15_0_18"/>
          <p:cNvSpPr txBox="1"/>
          <p:nvPr>
            <p:ph type="title"/>
          </p:nvPr>
        </p:nvSpPr>
        <p:spPr>
          <a:xfrm>
            <a:off x="831828" y="1709738"/>
            <a:ext cx="105153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g3f96a97fa15_0_18"/>
          <p:cNvSpPr txBox="1"/>
          <p:nvPr>
            <p:ph idx="1" type="body"/>
          </p:nvPr>
        </p:nvSpPr>
        <p:spPr>
          <a:xfrm>
            <a:off x="831828" y="4589463"/>
            <a:ext cx="105153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g3f96a97fa15_0_1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g3f96a97fa15_0_2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3f96a97fa15_0_22"/>
          <p:cNvSpPr txBox="1"/>
          <p:nvPr>
            <p:ph idx="1" type="body"/>
          </p:nvPr>
        </p:nvSpPr>
        <p:spPr>
          <a:xfrm>
            <a:off x="838178"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g3f96a97fa15_0_22"/>
          <p:cNvSpPr txBox="1"/>
          <p:nvPr>
            <p:ph idx="2" type="body"/>
          </p:nvPr>
        </p:nvSpPr>
        <p:spPr>
          <a:xfrm>
            <a:off x="6172035"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g3f96a97fa15_0_22"/>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37" name="Google Shape;37;g3f96a97fa15_0_2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g3f96a97fa15_0_28"/>
          <p:cNvSpPr txBox="1"/>
          <p:nvPr>
            <p:ph type="title"/>
          </p:nvPr>
        </p:nvSpPr>
        <p:spPr>
          <a:xfrm>
            <a:off x="839766"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g3f96a97fa15_0_28"/>
          <p:cNvSpPr txBox="1"/>
          <p:nvPr>
            <p:ph idx="1" type="body"/>
          </p:nvPr>
        </p:nvSpPr>
        <p:spPr>
          <a:xfrm>
            <a:off x="839766"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g3f96a97fa15_0_28"/>
          <p:cNvSpPr txBox="1"/>
          <p:nvPr>
            <p:ph idx="2" type="body"/>
          </p:nvPr>
        </p:nvSpPr>
        <p:spPr>
          <a:xfrm>
            <a:off x="839766"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g3f96a97fa15_0_28"/>
          <p:cNvSpPr txBox="1"/>
          <p:nvPr>
            <p:ph idx="3" type="body"/>
          </p:nvPr>
        </p:nvSpPr>
        <p:spPr>
          <a:xfrm>
            <a:off x="6172035"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g3f96a97fa15_0_28"/>
          <p:cNvSpPr txBox="1"/>
          <p:nvPr>
            <p:ph idx="4" type="body"/>
          </p:nvPr>
        </p:nvSpPr>
        <p:spPr>
          <a:xfrm>
            <a:off x="6172035"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g3f96a97fa15_0_28"/>
          <p:cNvCxnSpPr/>
          <p:nvPr/>
        </p:nvCxnSpPr>
        <p:spPr>
          <a:xfrm>
            <a:off x="838178" y="1657351"/>
            <a:ext cx="10515300" cy="0"/>
          </a:xfrm>
          <a:prstGeom prst="straightConnector1">
            <a:avLst/>
          </a:prstGeom>
          <a:noFill/>
          <a:ln cap="flat" cmpd="sng" w="9525">
            <a:solidFill>
              <a:schemeClr val="dk1"/>
            </a:solidFill>
            <a:prstDash val="solid"/>
            <a:miter lim="80"/>
            <a:headEnd len="sm" w="sm" type="none"/>
            <a:tailEnd len="sm" w="sm" type="none"/>
          </a:ln>
        </p:spPr>
      </p:cxnSp>
      <p:sp>
        <p:nvSpPr>
          <p:cNvPr id="45" name="Google Shape;45;g3f96a97fa15_0_2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g3f96a97fa15_0_36"/>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48" name="Google Shape;48;g3f96a97fa15_0_36"/>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49" name="Google Shape;49;g3f96a97fa15_0_3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g3f96a97fa15_0_4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52" name="Shape 52"/>
        <p:cNvGrpSpPr/>
        <p:nvPr/>
      </p:nvGrpSpPr>
      <p:grpSpPr>
        <a:xfrm>
          <a:off x="0" y="0"/>
          <a:ext cx="0" cy="0"/>
          <a:chOff x="0" y="0"/>
          <a:chExt cx="0" cy="0"/>
        </a:xfrm>
      </p:grpSpPr>
      <p:sp>
        <p:nvSpPr>
          <p:cNvPr id="53" name="Google Shape;53;g3f96a97fa15_0_42"/>
          <p:cNvSpPr/>
          <p:nvPr>
            <p:ph idx="2" type="media"/>
          </p:nvPr>
        </p:nvSpPr>
        <p:spPr>
          <a:xfrm>
            <a:off x="838178" y="1878013"/>
            <a:ext cx="77865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g3f96a97fa15_0_4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g3f96a97fa15_0_4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f96a97fa15_0_0"/>
          <p:cNvSpPr txBox="1"/>
          <p:nvPr/>
        </p:nvSpPr>
        <p:spPr>
          <a:xfrm>
            <a:off x="838178"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11" name="Google Shape;11;g3f96a97fa15_0_0"/>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g3f96a97fa15_0_0"/>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g3f96a97fa15_0_0"/>
          <p:cNvSpPr/>
          <p:nvPr/>
        </p:nvSpPr>
        <p:spPr>
          <a:xfrm>
            <a:off x="0" y="6792279"/>
            <a:ext cx="121917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14" name="Google Shape;14;g3f96a97fa15_0_0"/>
          <p:cNvSpPr/>
          <p:nvPr/>
        </p:nvSpPr>
        <p:spPr>
          <a:xfrm rot="5400000">
            <a:off x="-914883"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g3f96a97fa15_0_0"/>
          <p:cNvSpPr/>
          <p:nvPr/>
        </p:nvSpPr>
        <p:spPr>
          <a:xfrm rot="5400000">
            <a:off x="11231076"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g3f96a97fa15_0_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3.jpg"/><Relationship Id="rId6" Type="http://schemas.openxmlformats.org/officeDocument/2006/relationships/image" Target="../media/image5.jpg"/><Relationship Id="rId7" Type="http://schemas.openxmlformats.org/officeDocument/2006/relationships/image" Target="../media/image4.png"/><Relationship Id="rId8"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www.youtube.com/watch?v=sgWWXSEw0D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www.youtube.com/watch?v=sgWWXSEw0Dc" TargetMode="Externa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youtu.be/pPePaKnYh2I?si=NnlvnA9xG52y7-8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hyperlink" Target="https://www.youtube.com/watch?v=ULNPLFrTirQ" TargetMode="External"/><Relationship Id="rId4" Type="http://schemas.openxmlformats.org/officeDocument/2006/relationships/hyperlink" Target="https://youtu.be/gfnQPCu3qpc?si=1YYrokJumYhlJJO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www.youtube.com/watch?v=Yv6OQ3veu48"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www.youtube.com/watch?v=Yv6OQ3veu48" TargetMode="Externa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www.youtube.com/watch?v=pPePaKnYh2I" TargetMode="Externa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22.png"/><Relationship Id="rId6" Type="http://schemas.openxmlformats.org/officeDocument/2006/relationships/image" Target="../media/image19.png"/><Relationship Id="rId7"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youtu.be/wZCIDpt3nB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www.youtube.com/watch?v=wZCIDpt3nBU" TargetMode="Externa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73763"/>
            </a:gs>
            <a:gs pos="100000">
              <a:srgbClr val="093053"/>
            </a:gs>
          </a:gsLst>
          <a:lin ang="5400012" scaled="0"/>
        </a:gradFill>
      </p:bgPr>
    </p:bg>
    <p:spTree>
      <p:nvGrpSpPr>
        <p:cNvPr id="81" name="Shape 81"/>
        <p:cNvGrpSpPr/>
        <p:nvPr/>
      </p:nvGrpSpPr>
      <p:grpSpPr>
        <a:xfrm>
          <a:off x="0" y="0"/>
          <a:ext cx="0" cy="0"/>
          <a:chOff x="0" y="0"/>
          <a:chExt cx="0" cy="0"/>
        </a:xfrm>
      </p:grpSpPr>
      <p:pic>
        <p:nvPicPr>
          <p:cNvPr id="82" name="Google Shape;82;g3f97bd541ed_0_304" title="IMG_8482.JPG.jpeg"/>
          <p:cNvPicPr preferRelativeResize="0"/>
          <p:nvPr/>
        </p:nvPicPr>
        <p:blipFill rotWithShape="1">
          <a:blip r:embed="rId3">
            <a:alphaModFix/>
          </a:blip>
          <a:srcRect b="0" l="39382" r="9360" t="0"/>
          <a:stretch/>
        </p:blipFill>
        <p:spPr>
          <a:xfrm>
            <a:off x="6761400" y="0"/>
            <a:ext cx="2464148" cy="3330876"/>
          </a:xfrm>
          <a:prstGeom prst="rect">
            <a:avLst/>
          </a:prstGeom>
          <a:noFill/>
          <a:ln>
            <a:noFill/>
          </a:ln>
        </p:spPr>
      </p:pic>
      <p:pic>
        <p:nvPicPr>
          <p:cNvPr id="83" name="Google Shape;83;g3f97bd541ed_0_304" title="IMG_7855 (1).JPG.jpeg"/>
          <p:cNvPicPr preferRelativeResize="0"/>
          <p:nvPr/>
        </p:nvPicPr>
        <p:blipFill rotWithShape="1">
          <a:blip r:embed="rId4">
            <a:alphaModFix/>
          </a:blip>
          <a:srcRect b="0" l="21473" r="14371" t="0"/>
          <a:stretch/>
        </p:blipFill>
        <p:spPr>
          <a:xfrm>
            <a:off x="9321225" y="2879700"/>
            <a:ext cx="2870426" cy="3995751"/>
          </a:xfrm>
          <a:prstGeom prst="rect">
            <a:avLst/>
          </a:prstGeom>
          <a:noFill/>
          <a:ln>
            <a:noFill/>
          </a:ln>
        </p:spPr>
      </p:pic>
      <p:pic>
        <p:nvPicPr>
          <p:cNvPr id="84" name="Google Shape;84;g3f97bd541ed_0_304" title="PXL_20250414_053929023.PORTRAIT.jpg.jpeg"/>
          <p:cNvPicPr preferRelativeResize="0"/>
          <p:nvPr/>
        </p:nvPicPr>
        <p:blipFill rotWithShape="1">
          <a:blip r:embed="rId5">
            <a:alphaModFix/>
          </a:blip>
          <a:srcRect b="0" l="11103" r="27959" t="0"/>
          <a:stretch/>
        </p:blipFill>
        <p:spPr>
          <a:xfrm>
            <a:off x="6761400" y="3429000"/>
            <a:ext cx="2464148" cy="3446450"/>
          </a:xfrm>
          <a:prstGeom prst="rect">
            <a:avLst/>
          </a:prstGeom>
          <a:noFill/>
          <a:ln>
            <a:noFill/>
          </a:ln>
        </p:spPr>
      </p:pic>
      <p:pic>
        <p:nvPicPr>
          <p:cNvPr id="85" name="Google Shape;85;g3f97bd541ed_0_304" title="PXL_20250621_060713986.jpg.jpeg"/>
          <p:cNvPicPr preferRelativeResize="0"/>
          <p:nvPr/>
        </p:nvPicPr>
        <p:blipFill rotWithShape="1">
          <a:blip r:embed="rId6">
            <a:alphaModFix/>
          </a:blip>
          <a:srcRect b="14712" l="12435" r="8004" t="1885"/>
          <a:stretch/>
        </p:blipFill>
        <p:spPr>
          <a:xfrm>
            <a:off x="9321225" y="0"/>
            <a:ext cx="2870424" cy="2782203"/>
          </a:xfrm>
          <a:prstGeom prst="rect">
            <a:avLst/>
          </a:prstGeom>
          <a:noFill/>
          <a:ln>
            <a:noFill/>
          </a:ln>
        </p:spPr>
      </p:pic>
      <p:sp>
        <p:nvSpPr>
          <p:cNvPr id="86" name="Google Shape;86;g3f97bd541ed_0_304"/>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Sora"/>
                <a:ea typeface="Sora"/>
                <a:cs typeface="Sora"/>
                <a:sym typeface="Sora"/>
              </a:rPr>
              <a:t>STEM &amp; AI Educators </a:t>
            </a:r>
            <a:br>
              <a:rPr b="1" i="0" lang="en-US" sz="2800" u="none" cap="none" strike="noStrike">
                <a:solidFill>
                  <a:schemeClr val="lt1"/>
                </a:solidFill>
                <a:latin typeface="Sora"/>
                <a:ea typeface="Sora"/>
                <a:cs typeface="Sora"/>
                <a:sym typeface="Sora"/>
              </a:rPr>
            </a:br>
            <a:r>
              <a:rPr b="1" i="0" lang="en-US" sz="2800" u="none" cap="none" strike="noStrike">
                <a:solidFill>
                  <a:schemeClr val="lt1"/>
                </a:solidFill>
                <a:latin typeface="Sora"/>
                <a:ea typeface="Sora"/>
                <a:cs typeface="Sora"/>
                <a:sym typeface="Sora"/>
              </a:rPr>
              <a:t>Upskilling Program</a:t>
            </a:r>
            <a:endParaRPr b="1" i="0" sz="2800" u="none" cap="none" strike="noStrike">
              <a:solidFill>
                <a:schemeClr val="lt1"/>
              </a:solidFill>
              <a:latin typeface="Sora"/>
              <a:ea typeface="Sora"/>
              <a:cs typeface="Sora"/>
              <a:sym typeface="Sora"/>
            </a:endParaRPr>
          </a:p>
        </p:txBody>
      </p:sp>
      <p:pic>
        <p:nvPicPr>
          <p:cNvPr id="87" name="Google Shape;87;g3f97bd541ed_0_304"/>
          <p:cNvPicPr preferRelativeResize="0"/>
          <p:nvPr/>
        </p:nvPicPr>
        <p:blipFill rotWithShape="1">
          <a:blip r:embed="rId7">
            <a:alphaModFix/>
          </a:blip>
          <a:srcRect b="0" l="0" r="0" t="0"/>
          <a:stretch/>
        </p:blipFill>
        <p:spPr>
          <a:xfrm>
            <a:off x="4399687" y="318004"/>
            <a:ext cx="1661856" cy="956999"/>
          </a:xfrm>
          <a:prstGeom prst="rect">
            <a:avLst/>
          </a:prstGeom>
          <a:noFill/>
          <a:ln>
            <a:noFill/>
          </a:ln>
        </p:spPr>
      </p:pic>
      <p:sp>
        <p:nvSpPr>
          <p:cNvPr id="88" name="Google Shape;88;g3f97bd541ed_0_304"/>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Sora"/>
                <a:ea typeface="Sora"/>
                <a:cs typeface="Sora"/>
                <a:sym typeface="Sora"/>
              </a:rPr>
              <a:t>WEEK 1</a:t>
            </a:r>
            <a:endParaRPr b="1" baseline="30000" i="0" sz="3500" u="none" cap="none" strike="noStrike">
              <a:solidFill>
                <a:schemeClr val="lt1"/>
              </a:solidFill>
              <a:latin typeface="Sora"/>
              <a:ea typeface="Sora"/>
              <a:cs typeface="Sora"/>
              <a:sym typeface="Sora"/>
            </a:endParaRPr>
          </a:p>
        </p:txBody>
      </p:sp>
      <p:sp>
        <p:nvSpPr>
          <p:cNvPr id="89" name="Google Shape;89;g3f97bd541ed_0_304"/>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Sora"/>
                <a:ea typeface="Sora"/>
                <a:cs typeface="Sora"/>
                <a:sym typeface="Sora"/>
              </a:rPr>
              <a:t>DATE: 1st August</a:t>
            </a:r>
            <a:endParaRPr b="1" baseline="30000" i="0" sz="2300" u="none" cap="none" strike="noStrike">
              <a:solidFill>
                <a:schemeClr val="lt1"/>
              </a:solidFill>
              <a:latin typeface="Sora"/>
              <a:ea typeface="Sora"/>
              <a:cs typeface="Sora"/>
              <a:sym typeface="Sora"/>
            </a:endParaRPr>
          </a:p>
        </p:txBody>
      </p:sp>
      <p:sp>
        <p:nvSpPr>
          <p:cNvPr id="90" name="Google Shape;90;g3f97bd541ed_0_304"/>
          <p:cNvSpPr txBox="1"/>
          <p:nvPr/>
        </p:nvSpPr>
        <p:spPr>
          <a:xfrm>
            <a:off x="449250" y="4058550"/>
            <a:ext cx="5373000" cy="183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100"/>
              <a:buFont typeface="Arial"/>
              <a:buNone/>
            </a:pPr>
            <a:r>
              <a:rPr b="1" i="0" lang="en-US" sz="1900" u="none" cap="none" strike="noStrike">
                <a:solidFill>
                  <a:schemeClr val="lt1"/>
                </a:solidFill>
                <a:latin typeface="Sora"/>
                <a:ea typeface="Sora"/>
                <a:cs typeface="Sora"/>
                <a:sym typeface="Sora"/>
              </a:rPr>
              <a:t>Presented By:</a:t>
            </a:r>
            <a:endParaRPr b="1" i="0" sz="1900" u="none" cap="none" strike="noStrike">
              <a:solidFill>
                <a:schemeClr val="lt1"/>
              </a:solidFill>
              <a:latin typeface="Sora"/>
              <a:ea typeface="Sora"/>
              <a:cs typeface="Sora"/>
              <a:sym typeface="Sora"/>
            </a:endParaRPr>
          </a:p>
          <a:p>
            <a:pPr indent="-336550" lvl="0" marL="457200" marR="0" rtl="0" algn="l">
              <a:lnSpc>
                <a:spcPct val="115000"/>
              </a:lnSpc>
              <a:spcBef>
                <a:spcPts val="120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Academic Lead: </a:t>
            </a:r>
            <a:r>
              <a:rPr b="0" i="0" lang="en-US" sz="1700" u="none" cap="none" strike="noStrike">
                <a:solidFill>
                  <a:schemeClr val="lt1"/>
                </a:solidFill>
                <a:latin typeface="Sora"/>
                <a:ea typeface="Sora"/>
                <a:cs typeface="Sora"/>
                <a:sym typeface="Sora"/>
              </a:rPr>
              <a:t>Ronak Jogeshwar</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Teaching Fellow: </a:t>
            </a:r>
            <a:r>
              <a:rPr b="0" i="0" lang="en-US" sz="1700" u="none" cap="none" strike="noStrike">
                <a:solidFill>
                  <a:schemeClr val="lt1"/>
                </a:solidFill>
                <a:latin typeface="Sora"/>
                <a:ea typeface="Sora"/>
                <a:cs typeface="Sora"/>
                <a:sym typeface="Sora"/>
              </a:rPr>
              <a:t>Muskan Rajak</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Program Manager:</a:t>
            </a:r>
            <a:r>
              <a:rPr b="0" i="0" lang="en-US" sz="1700" u="none" cap="none" strike="noStrike">
                <a:solidFill>
                  <a:schemeClr val="lt1"/>
                </a:solidFill>
                <a:latin typeface="Sora"/>
                <a:ea typeface="Sora"/>
                <a:cs typeface="Sora"/>
                <a:sym typeface="Sora"/>
              </a:rPr>
              <a:t> Shivani Mahto</a:t>
            </a:r>
            <a:endParaRPr b="0" i="0" sz="2000" u="none" cap="none" strike="noStrike">
              <a:solidFill>
                <a:schemeClr val="lt1"/>
              </a:solidFill>
              <a:latin typeface="Sora"/>
              <a:ea typeface="Sora"/>
              <a:cs typeface="Sora"/>
              <a:sym typeface="Sora"/>
            </a:endParaRPr>
          </a:p>
        </p:txBody>
      </p:sp>
      <p:pic>
        <p:nvPicPr>
          <p:cNvPr id="91" name="Google Shape;91;g3f97bd541ed_0_304" title="image-removebg-preview (1).png"/>
          <p:cNvPicPr preferRelativeResize="0"/>
          <p:nvPr/>
        </p:nvPicPr>
        <p:blipFill rotWithShape="1">
          <a:blip r:embed="rId8">
            <a:alphaModFix/>
          </a:blip>
          <a:srcRect b="0" l="0" r="0" t="0"/>
          <a:stretch/>
        </p:blipFill>
        <p:spPr>
          <a:xfrm>
            <a:off x="291350" y="318000"/>
            <a:ext cx="3829050" cy="790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203" name="Shape 203"/>
        <p:cNvGrpSpPr/>
        <p:nvPr/>
      </p:nvGrpSpPr>
      <p:grpSpPr>
        <a:xfrm>
          <a:off x="0" y="0"/>
          <a:ext cx="0" cy="0"/>
          <a:chOff x="0" y="0"/>
          <a:chExt cx="0" cy="0"/>
        </a:xfrm>
      </p:grpSpPr>
      <p:sp>
        <p:nvSpPr>
          <p:cNvPr id="204" name="Google Shape;204;g3f97bd541ed_0_380"/>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
        <p:nvSpPr>
          <p:cNvPr id="205" name="Google Shape;205;g3f97bd541ed_0_380"/>
          <p:cNvSpPr txBox="1"/>
          <p:nvPr/>
        </p:nvSpPr>
        <p:spPr>
          <a:xfrm>
            <a:off x="4733888" y="3429000"/>
            <a:ext cx="28035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888888"/>
                </a:solidFill>
                <a:latin typeface="Sora"/>
                <a:ea typeface="Sora"/>
                <a:cs typeface="Sora"/>
                <a:sym typeface="Sora"/>
              </a:rPr>
              <a:t>Activity Duration: </a:t>
            </a:r>
            <a:r>
              <a:rPr b="0" i="0" lang="en-US" sz="1400" u="none" cap="none" strike="noStrike">
                <a:solidFill>
                  <a:srgbClr val="888888"/>
                </a:solidFill>
                <a:latin typeface="Sora"/>
                <a:ea typeface="Sora"/>
                <a:cs typeface="Sora"/>
                <a:sym typeface="Sora"/>
              </a:rPr>
              <a:t>5 Minutes</a:t>
            </a:r>
            <a:endParaRPr b="0" i="0" sz="1400" u="none" cap="none" strike="noStrike">
              <a:solidFill>
                <a:srgbClr val="888888"/>
              </a:solidFill>
              <a:latin typeface="Sora"/>
              <a:ea typeface="Sora"/>
              <a:cs typeface="Sora"/>
              <a:sym typeface="Sora"/>
            </a:endParaRPr>
          </a:p>
        </p:txBody>
      </p:sp>
      <p:sp>
        <p:nvSpPr>
          <p:cNvPr id="206" name="Google Shape;206;g3f97bd541ed_0_38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8</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211" name="Shape 211"/>
        <p:cNvGrpSpPr/>
        <p:nvPr/>
      </p:nvGrpSpPr>
      <p:grpSpPr>
        <a:xfrm>
          <a:off x="0" y="0"/>
          <a:ext cx="0" cy="0"/>
          <a:chOff x="0" y="0"/>
          <a:chExt cx="0" cy="0"/>
        </a:xfrm>
      </p:grpSpPr>
      <p:sp>
        <p:nvSpPr>
          <p:cNvPr id="212" name="Google Shape;212;g3f61ee3a377_43_78"/>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latin typeface="Sora"/>
                <a:ea typeface="Sora"/>
                <a:cs typeface="Sora"/>
                <a:sym typeface="Sora"/>
              </a:rPr>
              <a:t>CASE STUDY </a:t>
            </a:r>
            <a:endParaRPr i="0" sz="1035" u="none" cap="none" strike="noStrike">
              <a:solidFill>
                <a:schemeClr val="dk1"/>
              </a:solidFill>
              <a:latin typeface="Sora"/>
              <a:ea typeface="Sora"/>
              <a:cs typeface="Sora"/>
              <a:sym typeface="Sora"/>
            </a:endParaRPr>
          </a:p>
        </p:txBody>
      </p:sp>
      <p:sp>
        <p:nvSpPr>
          <p:cNvPr id="213" name="Google Shape;213;g3f61ee3a377_43_78"/>
          <p:cNvSpPr txBox="1"/>
          <p:nvPr/>
        </p:nvSpPr>
        <p:spPr>
          <a:xfrm>
            <a:off x="516601" y="522500"/>
            <a:ext cx="11324700" cy="7458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500">
                <a:solidFill>
                  <a:schemeClr val="dk1"/>
                </a:solidFill>
                <a:latin typeface="Sora"/>
                <a:ea typeface="Sora"/>
                <a:cs typeface="Sora"/>
                <a:sym typeface="Sora"/>
              </a:rPr>
              <a:t>Case Study: Hippo Water Roller</a:t>
            </a:r>
            <a:endParaRPr b="1" i="0" sz="4500" u="none" cap="none" strike="noStrike">
              <a:solidFill>
                <a:schemeClr val="dk1"/>
              </a:solidFill>
              <a:latin typeface="Sora"/>
              <a:ea typeface="Sora"/>
              <a:cs typeface="Sora"/>
              <a:sym typeface="Sora"/>
            </a:endParaRPr>
          </a:p>
        </p:txBody>
      </p:sp>
      <p:sp>
        <p:nvSpPr>
          <p:cNvPr id="214" name="Google Shape;214;g3f61ee3a377_43_78"/>
          <p:cNvSpPr txBox="1"/>
          <p:nvPr/>
        </p:nvSpPr>
        <p:spPr>
          <a:xfrm>
            <a:off x="411475" y="1565275"/>
            <a:ext cx="66510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latin typeface="Sora"/>
                <a:ea typeface="Sora"/>
                <a:cs typeface="Sora"/>
                <a:sym typeface="Sora"/>
                <a:hlinkClick r:id="rId3"/>
              </a:rPr>
              <a:t>https://www.youtube.com/watch?v=sgWWXSEw0Dc</a:t>
            </a:r>
            <a:endParaRPr sz="1809">
              <a:latin typeface="Sora"/>
              <a:ea typeface="Sora"/>
              <a:cs typeface="Sora"/>
              <a:sym typeface="Sora"/>
            </a:endParaRPr>
          </a:p>
        </p:txBody>
      </p:sp>
      <p:sp>
        <p:nvSpPr>
          <p:cNvPr id="215" name="Google Shape;215;g3f61ee3a377_43_78"/>
          <p:cNvSpPr txBox="1"/>
          <p:nvPr/>
        </p:nvSpPr>
        <p:spPr>
          <a:xfrm>
            <a:off x="411475" y="2278163"/>
            <a:ext cx="10980900" cy="31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Problem:</a:t>
            </a:r>
            <a:r>
              <a:rPr lang="en-US" sz="1700">
                <a:solidFill>
                  <a:schemeClr val="dk1"/>
                </a:solidFill>
                <a:latin typeface="Sora"/>
                <a:ea typeface="Sora"/>
                <a:cs typeface="Sora"/>
                <a:sym typeface="Sora"/>
              </a:rPr>
              <a:t> People in rural communities spend hours carrying heavy water containers over long distances. This limits time for education, work, and other daily activities.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Methodology:</a:t>
            </a:r>
            <a:r>
              <a:rPr lang="en-US" sz="1700">
                <a:solidFill>
                  <a:schemeClr val="dk1"/>
                </a:solidFill>
                <a:latin typeface="Sora"/>
                <a:ea typeface="Sora"/>
                <a:cs typeface="Sora"/>
                <a:sym typeface="Sora"/>
              </a:rPr>
              <a:t> The Hippo Water Roller is a large rolling drum that transports water by being pushed or pulled. Its durable design allows users to carry much larger quantities with less physical effort.</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Solution:</a:t>
            </a:r>
            <a:r>
              <a:rPr lang="en-US" sz="1700">
                <a:solidFill>
                  <a:schemeClr val="dk1"/>
                </a:solidFill>
                <a:latin typeface="Sora"/>
                <a:ea typeface="Sora"/>
                <a:cs typeface="Sora"/>
                <a:sym typeface="Sora"/>
              </a:rPr>
              <a:t> The device makes water collection faster, easier, and less physically demanding. It reduces the burden on women and children, who are often responsible for fetching water.</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700">
                <a:solidFill>
                  <a:schemeClr val="dk1"/>
                </a:solidFill>
                <a:latin typeface="Sora"/>
                <a:ea typeface="Sora"/>
                <a:cs typeface="Sora"/>
                <a:sym typeface="Sora"/>
              </a:rPr>
              <a:t>Output:</a:t>
            </a:r>
            <a:r>
              <a:rPr lang="en-US" sz="1700">
                <a:solidFill>
                  <a:schemeClr val="dk1"/>
                </a:solidFill>
                <a:latin typeface="Sora"/>
                <a:ea typeface="Sora"/>
                <a:cs typeface="Sora"/>
                <a:sym typeface="Sora"/>
              </a:rPr>
              <a:t> Communities save time and energy while gaining better access to clean water. The innovation improves quality of life and supports health, education, and economic productivity.</a:t>
            </a:r>
            <a:endParaRPr b="1" sz="1700">
              <a:solidFill>
                <a:schemeClr val="dk1"/>
              </a:solidFill>
              <a:latin typeface="Sora"/>
              <a:ea typeface="Sora"/>
              <a:cs typeface="Sora"/>
              <a:sym typeface="Sora"/>
            </a:endParaRPr>
          </a:p>
        </p:txBody>
      </p:sp>
      <p:sp>
        <p:nvSpPr>
          <p:cNvPr id="216" name="Google Shape;216;g3f61ee3a377_43_78"/>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15</a:t>
            </a:r>
            <a:endParaRPr sz="2400">
              <a:solidFill>
                <a:srgbClr val="FFFFFF"/>
              </a:solidFill>
              <a:latin typeface="Open Sans"/>
              <a:ea typeface="Open Sans"/>
              <a:cs typeface="Open Sans"/>
              <a:sym typeface="Open Sans"/>
            </a:endParaRPr>
          </a:p>
        </p:txBody>
      </p:sp>
      <p:sp>
        <p:nvSpPr>
          <p:cNvPr id="217" name="Google Shape;217;g3f61ee3a377_43_78"/>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latin typeface="Sora"/>
                <a:ea typeface="Sora"/>
                <a:cs typeface="Sora"/>
                <a:sym typeface="Sora"/>
              </a:rPr>
              <a:t>VIDEO:</a:t>
            </a:r>
            <a:endParaRPr b="1" sz="1409">
              <a:solidFill>
                <a:srgbClr val="888888"/>
              </a:solidFill>
              <a:latin typeface="Sora"/>
              <a:ea typeface="Sora"/>
              <a:cs typeface="Sora"/>
              <a:sym typeface="Sor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The Hippo Water Roller is used to gather water in developing countries. It was designed by two South Africans who grew up in rural areas." id="223" name="Google Shape;223;g3f60c2c1f30_0_11" title="This reimagined wheelbarrow is revolutionary">
            <a:hlinkClick r:id="rId3"/>
          </p:cNvPr>
          <p:cNvPicPr preferRelativeResize="0"/>
          <p:nvPr/>
        </p:nvPicPr>
        <p:blipFill rotWithShape="1">
          <a:blip r:embed="rId4">
            <a:alphaModFix/>
          </a:blip>
          <a:srcRect b="0" l="0" r="0" t="0"/>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8" name="Shape 228"/>
        <p:cNvGrpSpPr/>
        <p:nvPr/>
      </p:nvGrpSpPr>
      <p:grpSpPr>
        <a:xfrm>
          <a:off x="0" y="0"/>
          <a:ext cx="0" cy="0"/>
          <a:chOff x="0" y="0"/>
          <a:chExt cx="0" cy="0"/>
        </a:xfrm>
      </p:grpSpPr>
      <p:sp>
        <p:nvSpPr>
          <p:cNvPr id="229" name="Google Shape;229;g3f95b8a8de4_0_18"/>
          <p:cNvSpPr txBox="1"/>
          <p:nvPr/>
        </p:nvSpPr>
        <p:spPr>
          <a:xfrm>
            <a:off x="516200" y="444500"/>
            <a:ext cx="87039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i="0" lang="en-US" sz="4700" u="none" cap="none" strike="noStrike">
                <a:solidFill>
                  <a:schemeClr val="dk1"/>
                </a:solidFill>
                <a:latin typeface="Sora"/>
                <a:ea typeface="Sora"/>
                <a:cs typeface="Sora"/>
                <a:sym typeface="Sora"/>
              </a:rPr>
              <a:t>Design Thinking Canvas</a:t>
            </a:r>
            <a:endParaRPr b="1" i="0" sz="6400" u="none" cap="none" strike="noStrike">
              <a:solidFill>
                <a:schemeClr val="dk1"/>
              </a:solidFill>
              <a:latin typeface="Sora"/>
              <a:ea typeface="Sora"/>
              <a:cs typeface="Sora"/>
              <a:sym typeface="Sora"/>
            </a:endParaRPr>
          </a:p>
        </p:txBody>
      </p:sp>
      <p:sp>
        <p:nvSpPr>
          <p:cNvPr id="230" name="Google Shape;230;g3f95b8a8de4_0_18"/>
          <p:cNvSpPr/>
          <p:nvPr/>
        </p:nvSpPr>
        <p:spPr>
          <a:xfrm>
            <a:off x="5162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a:t>
            </a:r>
            <a:endParaRPr b="0" i="0" sz="900" u="none" cap="none" strike="noStrike">
              <a:solidFill>
                <a:schemeClr val="dk1"/>
              </a:solidFill>
              <a:latin typeface="Sora"/>
              <a:ea typeface="Sora"/>
              <a:cs typeface="Sora"/>
              <a:sym typeface="Sora"/>
            </a:endParaRPr>
          </a:p>
        </p:txBody>
      </p:sp>
      <p:sp>
        <p:nvSpPr>
          <p:cNvPr id="231" name="Google Shape;231;g3f95b8a8de4_0_18"/>
          <p:cNvSpPr txBox="1"/>
          <p:nvPr/>
        </p:nvSpPr>
        <p:spPr>
          <a:xfrm>
            <a:off x="516200" y="1214000"/>
            <a:ext cx="28392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ra"/>
                <a:ea typeface="Sora"/>
                <a:cs typeface="Sora"/>
                <a:sym typeface="Sora"/>
              </a:rPr>
              <a:t>Complete the following</a:t>
            </a:r>
            <a:endParaRPr b="0" i="0" sz="1500" u="none" cap="none" strike="noStrike">
              <a:solidFill>
                <a:schemeClr val="dk1"/>
              </a:solidFill>
              <a:latin typeface="Sora"/>
              <a:ea typeface="Sora"/>
              <a:cs typeface="Sora"/>
              <a:sym typeface="Sora"/>
            </a:endParaRPr>
          </a:p>
        </p:txBody>
      </p:sp>
      <p:sp>
        <p:nvSpPr>
          <p:cNvPr id="232" name="Google Shape;232;g3f95b8a8de4_0_18"/>
          <p:cNvSpPr txBox="1"/>
          <p:nvPr/>
        </p:nvSpPr>
        <p:spPr>
          <a:xfrm>
            <a:off x="725051" y="180013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i="0" lang="en-US" sz="1513" u="none" cap="none" strike="noStrike">
                <a:solidFill>
                  <a:schemeClr val="dk1"/>
                </a:solidFill>
                <a:latin typeface="Sora"/>
                <a:ea typeface="Sora"/>
                <a:cs typeface="Sora"/>
                <a:sym typeface="Sora"/>
              </a:rPr>
              <a:t>Empathize</a:t>
            </a:r>
            <a:endParaRPr b="0" i="0" sz="1513" u="none" cap="none" strike="noStrike">
              <a:solidFill>
                <a:schemeClr val="dk1"/>
              </a:solidFill>
              <a:latin typeface="Sora"/>
              <a:ea typeface="Sora"/>
              <a:cs typeface="Sora"/>
              <a:sym typeface="Sora"/>
            </a:endParaRPr>
          </a:p>
        </p:txBody>
      </p:sp>
      <p:sp>
        <p:nvSpPr>
          <p:cNvPr id="233" name="Google Shape;233;g3f95b8a8de4_0_18"/>
          <p:cNvSpPr/>
          <p:nvPr/>
        </p:nvSpPr>
        <p:spPr>
          <a:xfrm>
            <a:off x="519429" y="1799300"/>
            <a:ext cx="107400" cy="753300"/>
          </a:xfrm>
          <a:prstGeom prst="rect">
            <a:avLst/>
          </a:prstGeom>
          <a:solidFill>
            <a:srgbClr val="32CDD7"/>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b="0" i="0" sz="1828" u="none" cap="none" strike="noStrike">
              <a:solidFill>
                <a:srgbClr val="000000"/>
              </a:solidFill>
              <a:latin typeface="Sora"/>
              <a:ea typeface="Sora"/>
              <a:cs typeface="Sora"/>
              <a:sym typeface="Sora"/>
            </a:endParaRPr>
          </a:p>
        </p:txBody>
      </p:sp>
      <p:sp>
        <p:nvSpPr>
          <p:cNvPr id="234" name="Google Shape;234;g3f95b8a8de4_0_18"/>
          <p:cNvSpPr/>
          <p:nvPr/>
        </p:nvSpPr>
        <p:spPr>
          <a:xfrm>
            <a:off x="519433" y="3762468"/>
            <a:ext cx="107400" cy="698100"/>
          </a:xfrm>
          <a:prstGeom prst="rect">
            <a:avLst/>
          </a:prstGeom>
          <a:solidFill>
            <a:schemeClr val="accent4"/>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b="0" i="0" sz="1828" u="none" cap="none" strike="noStrike">
              <a:solidFill>
                <a:srgbClr val="000000"/>
              </a:solidFill>
              <a:latin typeface="Sora"/>
              <a:ea typeface="Sora"/>
              <a:cs typeface="Sora"/>
              <a:sym typeface="Sora"/>
            </a:endParaRPr>
          </a:p>
        </p:txBody>
      </p:sp>
      <p:sp>
        <p:nvSpPr>
          <p:cNvPr id="235" name="Google Shape;235;g3f95b8a8de4_0_18"/>
          <p:cNvSpPr/>
          <p:nvPr/>
        </p:nvSpPr>
        <p:spPr>
          <a:xfrm>
            <a:off x="516199" y="2776025"/>
            <a:ext cx="107400" cy="698100"/>
          </a:xfrm>
          <a:prstGeom prst="rect">
            <a:avLst/>
          </a:prstGeom>
          <a:solidFill>
            <a:srgbClr val="FF6B45"/>
          </a:solidFill>
          <a:ln cap="flat" cmpd="sng" w="16575">
            <a:solidFill>
              <a:srgbClr val="FF6B45">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b="0" i="0" sz="1828" u="none" cap="none" strike="noStrike">
              <a:solidFill>
                <a:srgbClr val="000000"/>
              </a:solidFill>
              <a:latin typeface="Sora"/>
              <a:ea typeface="Sora"/>
              <a:cs typeface="Sora"/>
              <a:sym typeface="Sora"/>
            </a:endParaRPr>
          </a:p>
        </p:txBody>
      </p:sp>
      <p:sp>
        <p:nvSpPr>
          <p:cNvPr id="236" name="Google Shape;236;g3f95b8a8de4_0_18"/>
          <p:cNvSpPr/>
          <p:nvPr/>
        </p:nvSpPr>
        <p:spPr>
          <a:xfrm>
            <a:off x="519429" y="4674123"/>
            <a:ext cx="107400" cy="698100"/>
          </a:xfrm>
          <a:prstGeom prst="rect">
            <a:avLst/>
          </a:prstGeom>
          <a:solidFill>
            <a:srgbClr val="7E2DFF"/>
          </a:solidFill>
          <a:ln cap="flat" cmpd="sng" w="16575">
            <a:solidFill>
              <a:srgbClr val="39C6E6">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b="0" i="0" sz="1828" u="none" cap="none" strike="noStrike">
              <a:solidFill>
                <a:srgbClr val="000000"/>
              </a:solidFill>
              <a:latin typeface="Sora"/>
              <a:ea typeface="Sora"/>
              <a:cs typeface="Sora"/>
              <a:sym typeface="Sora"/>
            </a:endParaRPr>
          </a:p>
        </p:txBody>
      </p:sp>
      <p:sp>
        <p:nvSpPr>
          <p:cNvPr id="237" name="Google Shape;237;g3f95b8a8de4_0_18"/>
          <p:cNvSpPr/>
          <p:nvPr/>
        </p:nvSpPr>
        <p:spPr>
          <a:xfrm>
            <a:off x="519429" y="5559718"/>
            <a:ext cx="107400" cy="698100"/>
          </a:xfrm>
          <a:prstGeom prst="rect">
            <a:avLst/>
          </a:prstGeom>
          <a:solidFill>
            <a:schemeClr val="accent6"/>
          </a:solidFill>
          <a:ln cap="flat" cmpd="sng" w="16575">
            <a:solidFill>
              <a:srgbClr val="39C6E6">
                <a:alpha val="0"/>
              </a:srgbClr>
            </a:solidFill>
            <a:prstDash val="solid"/>
            <a:round/>
            <a:headEnd len="sm" w="sm" type="none"/>
            <a:tailEnd len="sm" w="sm" type="none"/>
          </a:ln>
        </p:spPr>
        <p:txBody>
          <a:bodyPr anchorCtr="0" anchor="ctr" bIns="119375" lIns="119375" spcFirstLastPara="1" rIns="119375" wrap="square" tIns="119375">
            <a:noAutofit/>
          </a:bodyPr>
          <a:lstStyle/>
          <a:p>
            <a:pPr indent="0" lvl="0" marL="0" marR="0" rtl="0" algn="l">
              <a:lnSpc>
                <a:spcPct val="100000"/>
              </a:lnSpc>
              <a:spcBef>
                <a:spcPts val="0"/>
              </a:spcBef>
              <a:spcAft>
                <a:spcPts val="0"/>
              </a:spcAft>
              <a:buClr>
                <a:srgbClr val="000000"/>
              </a:buClr>
              <a:buSzPts val="1828"/>
              <a:buFont typeface="Arial"/>
              <a:buNone/>
            </a:pPr>
            <a:r>
              <a:t/>
            </a:r>
            <a:endParaRPr b="0" i="0" sz="1828" u="none" cap="none" strike="noStrike">
              <a:solidFill>
                <a:srgbClr val="000000"/>
              </a:solidFill>
              <a:latin typeface="Sora"/>
              <a:ea typeface="Sora"/>
              <a:cs typeface="Sora"/>
              <a:sym typeface="Sora"/>
            </a:endParaRPr>
          </a:p>
        </p:txBody>
      </p:sp>
      <p:sp>
        <p:nvSpPr>
          <p:cNvPr id="238" name="Google Shape;238;g3f95b8a8de4_0_18"/>
          <p:cNvSpPr txBox="1"/>
          <p:nvPr/>
        </p:nvSpPr>
        <p:spPr>
          <a:xfrm>
            <a:off x="707446" y="2138748"/>
            <a:ext cx="83214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15000"/>
              </a:lnSpc>
              <a:spcBef>
                <a:spcPts val="1200"/>
              </a:spcBef>
              <a:spcAft>
                <a:spcPts val="1200"/>
              </a:spcAft>
              <a:buClr>
                <a:srgbClr val="000000"/>
              </a:buClr>
              <a:buSzPts val="1612"/>
              <a:buFont typeface="Arial"/>
              <a:buNone/>
            </a:pPr>
            <a:r>
              <a:rPr b="0" i="0" lang="en-US" sz="1613" u="none" cap="none" strike="noStrike">
                <a:solidFill>
                  <a:schemeClr val="dk1"/>
                </a:solidFill>
                <a:latin typeface="Sora"/>
                <a:ea typeface="Sora"/>
                <a:cs typeface="Sora"/>
                <a:sym typeface="Sora"/>
              </a:rPr>
              <a:t>Who is facing the problem?</a:t>
            </a:r>
            <a:endParaRPr b="0" i="0" sz="1913" u="none" cap="none" strike="noStrike">
              <a:solidFill>
                <a:schemeClr val="dk1"/>
              </a:solidFill>
              <a:latin typeface="Sora"/>
              <a:ea typeface="Sora"/>
              <a:cs typeface="Sora"/>
              <a:sym typeface="Sora"/>
            </a:endParaRPr>
          </a:p>
        </p:txBody>
      </p:sp>
      <p:sp>
        <p:nvSpPr>
          <p:cNvPr id="239" name="Google Shape;239;g3f95b8a8de4_0_18"/>
          <p:cNvSpPr txBox="1"/>
          <p:nvPr/>
        </p:nvSpPr>
        <p:spPr>
          <a:xfrm>
            <a:off x="742651" y="276678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i="0" lang="en-US" sz="1513" u="none" cap="none" strike="noStrike">
                <a:solidFill>
                  <a:schemeClr val="dk1"/>
                </a:solidFill>
                <a:latin typeface="Sora"/>
                <a:ea typeface="Sora"/>
                <a:cs typeface="Sora"/>
                <a:sym typeface="Sora"/>
              </a:rPr>
              <a:t>Define</a:t>
            </a:r>
            <a:endParaRPr b="0" i="0" sz="1513" u="none" cap="none" strike="noStrike">
              <a:solidFill>
                <a:schemeClr val="dk1"/>
              </a:solidFill>
              <a:latin typeface="Sora"/>
              <a:ea typeface="Sora"/>
              <a:cs typeface="Sora"/>
              <a:sym typeface="Sora"/>
            </a:endParaRPr>
          </a:p>
        </p:txBody>
      </p:sp>
      <p:sp>
        <p:nvSpPr>
          <p:cNvPr id="240" name="Google Shape;240;g3f95b8a8de4_0_18"/>
          <p:cNvSpPr txBox="1"/>
          <p:nvPr/>
        </p:nvSpPr>
        <p:spPr>
          <a:xfrm>
            <a:off x="725046" y="3105398"/>
            <a:ext cx="83214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15000"/>
              </a:lnSpc>
              <a:spcBef>
                <a:spcPts val="1200"/>
              </a:spcBef>
              <a:spcAft>
                <a:spcPts val="1200"/>
              </a:spcAft>
              <a:buClr>
                <a:srgbClr val="000000"/>
              </a:buClr>
              <a:buSzPts val="1612"/>
              <a:buFont typeface="Arial"/>
              <a:buNone/>
            </a:pPr>
            <a:r>
              <a:rPr b="0" i="0" lang="en-US" sz="1613" u="none" cap="none" strike="noStrike">
                <a:solidFill>
                  <a:schemeClr val="dk1"/>
                </a:solidFill>
                <a:latin typeface="Sora"/>
                <a:ea typeface="Sora"/>
                <a:cs typeface="Sora"/>
                <a:sym typeface="Sora"/>
              </a:rPr>
              <a:t>What is the real challenge?</a:t>
            </a:r>
            <a:endParaRPr b="0" i="0" sz="1913" u="none" cap="none" strike="noStrike">
              <a:solidFill>
                <a:schemeClr val="dk1"/>
              </a:solidFill>
              <a:latin typeface="Sora"/>
              <a:ea typeface="Sora"/>
              <a:cs typeface="Sora"/>
              <a:sym typeface="Sora"/>
            </a:endParaRPr>
          </a:p>
        </p:txBody>
      </p:sp>
      <p:sp>
        <p:nvSpPr>
          <p:cNvPr id="241" name="Google Shape;241;g3f95b8a8de4_0_18"/>
          <p:cNvSpPr txBox="1"/>
          <p:nvPr/>
        </p:nvSpPr>
        <p:spPr>
          <a:xfrm>
            <a:off x="725051" y="3733438"/>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i="0" lang="en-US" sz="1513" u="none" cap="none" strike="noStrike">
                <a:solidFill>
                  <a:schemeClr val="dk1"/>
                </a:solidFill>
                <a:latin typeface="Sora"/>
                <a:ea typeface="Sora"/>
                <a:cs typeface="Sora"/>
                <a:sym typeface="Sora"/>
              </a:rPr>
              <a:t>Ideate</a:t>
            </a:r>
            <a:endParaRPr b="0" i="0" sz="1513" u="none" cap="none" strike="noStrike">
              <a:solidFill>
                <a:schemeClr val="dk1"/>
              </a:solidFill>
              <a:latin typeface="Sora"/>
              <a:ea typeface="Sora"/>
              <a:cs typeface="Sora"/>
              <a:sym typeface="Sora"/>
            </a:endParaRPr>
          </a:p>
        </p:txBody>
      </p:sp>
      <p:sp>
        <p:nvSpPr>
          <p:cNvPr id="242" name="Google Shape;242;g3f95b8a8de4_0_18"/>
          <p:cNvSpPr txBox="1"/>
          <p:nvPr/>
        </p:nvSpPr>
        <p:spPr>
          <a:xfrm>
            <a:off x="707446" y="4072048"/>
            <a:ext cx="83214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15000"/>
              </a:lnSpc>
              <a:spcBef>
                <a:spcPts val="1200"/>
              </a:spcBef>
              <a:spcAft>
                <a:spcPts val="1200"/>
              </a:spcAft>
              <a:buClr>
                <a:srgbClr val="000000"/>
              </a:buClr>
              <a:buSzPts val="1612"/>
              <a:buFont typeface="Arial"/>
              <a:buNone/>
            </a:pPr>
            <a:r>
              <a:rPr b="0" i="0" lang="en-US" sz="1613" u="none" cap="none" strike="noStrike">
                <a:solidFill>
                  <a:schemeClr val="dk1"/>
                </a:solidFill>
                <a:latin typeface="Sora"/>
                <a:ea typeface="Sora"/>
                <a:cs typeface="Sora"/>
                <a:sym typeface="Sora"/>
              </a:rPr>
              <a:t>Generate at least 2 ideas.</a:t>
            </a:r>
            <a:endParaRPr b="0" i="0" sz="1913" u="none" cap="none" strike="noStrike">
              <a:solidFill>
                <a:schemeClr val="dk1"/>
              </a:solidFill>
              <a:latin typeface="Sora"/>
              <a:ea typeface="Sora"/>
              <a:cs typeface="Sora"/>
              <a:sym typeface="Sora"/>
            </a:endParaRPr>
          </a:p>
        </p:txBody>
      </p:sp>
      <p:sp>
        <p:nvSpPr>
          <p:cNvPr id="243" name="Google Shape;243;g3f95b8a8de4_0_18"/>
          <p:cNvSpPr txBox="1"/>
          <p:nvPr/>
        </p:nvSpPr>
        <p:spPr>
          <a:xfrm>
            <a:off x="725051" y="4645800"/>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i="0" lang="en-US" sz="1513" u="none" cap="none" strike="noStrike">
                <a:solidFill>
                  <a:schemeClr val="dk1"/>
                </a:solidFill>
                <a:latin typeface="Sora"/>
                <a:ea typeface="Sora"/>
                <a:cs typeface="Sora"/>
                <a:sym typeface="Sora"/>
              </a:rPr>
              <a:t>Prototype</a:t>
            </a:r>
            <a:endParaRPr b="0" i="0" sz="1513" u="none" cap="none" strike="noStrike">
              <a:solidFill>
                <a:schemeClr val="dk1"/>
              </a:solidFill>
              <a:latin typeface="Sora"/>
              <a:ea typeface="Sora"/>
              <a:cs typeface="Sora"/>
              <a:sym typeface="Sora"/>
            </a:endParaRPr>
          </a:p>
        </p:txBody>
      </p:sp>
      <p:sp>
        <p:nvSpPr>
          <p:cNvPr id="244" name="Google Shape;244;g3f95b8a8de4_0_18"/>
          <p:cNvSpPr txBox="1"/>
          <p:nvPr/>
        </p:nvSpPr>
        <p:spPr>
          <a:xfrm>
            <a:off x="707446" y="4984410"/>
            <a:ext cx="83214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15000"/>
              </a:lnSpc>
              <a:spcBef>
                <a:spcPts val="1200"/>
              </a:spcBef>
              <a:spcAft>
                <a:spcPts val="1200"/>
              </a:spcAft>
              <a:buClr>
                <a:srgbClr val="000000"/>
              </a:buClr>
              <a:buSzPts val="1612"/>
              <a:buFont typeface="Arial"/>
              <a:buNone/>
            </a:pPr>
            <a:r>
              <a:rPr b="0" i="0" lang="en-US" sz="1613" u="none" cap="none" strike="noStrike">
                <a:solidFill>
                  <a:schemeClr val="dk1"/>
                </a:solidFill>
                <a:latin typeface="Sora"/>
                <a:ea typeface="Sora"/>
                <a:cs typeface="Sora"/>
                <a:sym typeface="Sora"/>
              </a:rPr>
              <a:t>Select one solution.</a:t>
            </a:r>
            <a:endParaRPr b="0" i="0" sz="1913" u="none" cap="none" strike="noStrike">
              <a:solidFill>
                <a:schemeClr val="dk1"/>
              </a:solidFill>
              <a:latin typeface="Sora"/>
              <a:ea typeface="Sora"/>
              <a:cs typeface="Sora"/>
              <a:sym typeface="Sora"/>
            </a:endParaRPr>
          </a:p>
        </p:txBody>
      </p:sp>
      <p:sp>
        <p:nvSpPr>
          <p:cNvPr id="245" name="Google Shape;245;g3f95b8a8de4_0_18"/>
          <p:cNvSpPr txBox="1"/>
          <p:nvPr/>
        </p:nvSpPr>
        <p:spPr>
          <a:xfrm>
            <a:off x="725051" y="5555300"/>
            <a:ext cx="13776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00000"/>
              </a:lnSpc>
              <a:spcBef>
                <a:spcPts val="0"/>
              </a:spcBef>
              <a:spcAft>
                <a:spcPts val="0"/>
              </a:spcAft>
              <a:buClr>
                <a:srgbClr val="000000"/>
              </a:buClr>
              <a:buSzPts val="2013"/>
              <a:buFont typeface="Arial"/>
              <a:buNone/>
            </a:pPr>
            <a:r>
              <a:rPr b="1" i="0" lang="en-US" sz="1513" u="none" cap="none" strike="noStrike">
                <a:solidFill>
                  <a:schemeClr val="dk1"/>
                </a:solidFill>
                <a:latin typeface="Sora"/>
                <a:ea typeface="Sora"/>
                <a:cs typeface="Sora"/>
                <a:sym typeface="Sora"/>
              </a:rPr>
              <a:t>Test</a:t>
            </a:r>
            <a:endParaRPr b="0" i="0" sz="1513" u="none" cap="none" strike="noStrike">
              <a:solidFill>
                <a:schemeClr val="dk1"/>
              </a:solidFill>
              <a:latin typeface="Sora"/>
              <a:ea typeface="Sora"/>
              <a:cs typeface="Sora"/>
              <a:sym typeface="Sora"/>
            </a:endParaRPr>
          </a:p>
        </p:txBody>
      </p:sp>
      <p:sp>
        <p:nvSpPr>
          <p:cNvPr id="246" name="Google Shape;246;g3f95b8a8de4_0_18"/>
          <p:cNvSpPr txBox="1"/>
          <p:nvPr/>
        </p:nvSpPr>
        <p:spPr>
          <a:xfrm>
            <a:off x="707446" y="5893910"/>
            <a:ext cx="8321400" cy="404700"/>
          </a:xfrm>
          <a:prstGeom prst="rect">
            <a:avLst/>
          </a:prstGeom>
          <a:noFill/>
          <a:ln>
            <a:noFill/>
          </a:ln>
        </p:spPr>
        <p:txBody>
          <a:bodyPr anchorCtr="0" anchor="t" bIns="91350" lIns="91350" spcFirstLastPara="1" rIns="91350" wrap="square" tIns="91350">
            <a:noAutofit/>
          </a:bodyPr>
          <a:lstStyle/>
          <a:p>
            <a:pPr indent="0" lvl="0" marL="0" marR="0" rtl="0" algn="l">
              <a:lnSpc>
                <a:spcPct val="115000"/>
              </a:lnSpc>
              <a:spcBef>
                <a:spcPts val="1200"/>
              </a:spcBef>
              <a:spcAft>
                <a:spcPts val="1200"/>
              </a:spcAft>
              <a:buClr>
                <a:srgbClr val="000000"/>
              </a:buClr>
              <a:buSzPts val="1612"/>
              <a:buFont typeface="Arial"/>
              <a:buNone/>
            </a:pPr>
            <a:r>
              <a:rPr b="0" i="0" lang="en-US" sz="1613" u="none" cap="none" strike="noStrike">
                <a:solidFill>
                  <a:schemeClr val="dk1"/>
                </a:solidFill>
                <a:latin typeface="Sora"/>
                <a:ea typeface="Sora"/>
                <a:cs typeface="Sora"/>
                <a:sym typeface="Sora"/>
              </a:rPr>
              <a:t>How would you evaluate the success?</a:t>
            </a:r>
            <a:endParaRPr b="0" i="0" sz="1913" u="none" cap="none" strike="noStrike">
              <a:solidFill>
                <a:schemeClr val="dk1"/>
              </a:solidFill>
              <a:latin typeface="Sora"/>
              <a:ea typeface="Sora"/>
              <a:cs typeface="Sora"/>
              <a:sym typeface="Sora"/>
            </a:endParaRPr>
          </a:p>
        </p:txBody>
      </p:sp>
      <p:sp>
        <p:nvSpPr>
          <p:cNvPr id="247" name="Google Shape;247;g3f95b8a8de4_0_18"/>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14</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2" name="Shape 252"/>
        <p:cNvGrpSpPr/>
        <p:nvPr/>
      </p:nvGrpSpPr>
      <p:grpSpPr>
        <a:xfrm>
          <a:off x="0" y="0"/>
          <a:ext cx="0" cy="0"/>
          <a:chOff x="0" y="0"/>
          <a:chExt cx="0" cy="0"/>
        </a:xfrm>
      </p:grpSpPr>
      <p:sp>
        <p:nvSpPr>
          <p:cNvPr id="253" name="Google Shape;253;g3f5b4bccc1b_0_21"/>
          <p:cNvSpPr txBox="1"/>
          <p:nvPr/>
        </p:nvSpPr>
        <p:spPr>
          <a:xfrm>
            <a:off x="585475" y="444500"/>
            <a:ext cx="11675400" cy="3231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200"/>
              </a:spcBef>
              <a:spcAft>
                <a:spcPts val="1200"/>
              </a:spcAft>
              <a:buClr>
                <a:schemeClr val="dk1"/>
              </a:buClr>
              <a:buSzPts val="1100"/>
              <a:buFont typeface="Arial"/>
              <a:buNone/>
            </a:pPr>
            <a:r>
              <a:rPr b="1" i="0" lang="en-US" sz="1800" u="none" cap="none" strike="noStrike">
                <a:solidFill>
                  <a:schemeClr val="dk1"/>
                </a:solidFill>
                <a:latin typeface="Sora"/>
                <a:ea typeface="Sora"/>
                <a:cs typeface="Sora"/>
                <a:sym typeface="Sora"/>
              </a:rPr>
              <a:t>How can you identify student problems that AI can help solve?</a:t>
            </a:r>
            <a:endParaRPr b="1" i="0" sz="1800" u="none" cap="none" strike="noStrike">
              <a:solidFill>
                <a:schemeClr val="dk1"/>
              </a:solidFill>
              <a:latin typeface="Sora"/>
              <a:ea typeface="Sora"/>
              <a:cs typeface="Sora"/>
              <a:sym typeface="Sora"/>
            </a:endParaRPr>
          </a:p>
        </p:txBody>
      </p:sp>
      <p:sp>
        <p:nvSpPr>
          <p:cNvPr id="254" name="Google Shape;254;g3f5b4bccc1b_0_21"/>
          <p:cNvSpPr/>
          <p:nvPr/>
        </p:nvSpPr>
        <p:spPr>
          <a:xfrm>
            <a:off x="5162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1A</a:t>
            </a:r>
            <a:endParaRPr b="0" i="0" sz="900" u="none" cap="none" strike="noStrike">
              <a:solidFill>
                <a:srgbClr val="FF6B45"/>
              </a:solidFill>
              <a:latin typeface="Sora"/>
              <a:ea typeface="Sora"/>
              <a:cs typeface="Sora"/>
              <a:sym typeface="Sora"/>
            </a:endParaRPr>
          </a:p>
        </p:txBody>
      </p:sp>
      <p:sp>
        <p:nvSpPr>
          <p:cNvPr id="255" name="Google Shape;255;g3f5b4bccc1b_0_2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10</a:t>
            </a:r>
            <a:endParaRPr b="0" i="0" sz="2400" u="none" cap="none" strike="noStrike">
              <a:solidFill>
                <a:srgbClr val="FFFFFF"/>
              </a:solidFill>
              <a:latin typeface="Open Sans"/>
              <a:ea typeface="Open Sans"/>
              <a:cs typeface="Open Sans"/>
              <a:sym typeface="Open Sans"/>
            </a:endParaRPr>
          </a:p>
        </p:txBody>
      </p:sp>
      <p:sp>
        <p:nvSpPr>
          <p:cNvPr id="256" name="Google Shape;256;g3f5b4bccc1b_0_21"/>
          <p:cNvSpPr txBox="1"/>
          <p:nvPr/>
        </p:nvSpPr>
        <p:spPr>
          <a:xfrm>
            <a:off x="667400" y="1022500"/>
            <a:ext cx="9768300" cy="48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rgbClr val="333333"/>
                </a:solidFill>
                <a:latin typeface="Open Sans"/>
                <a:ea typeface="Open Sans"/>
                <a:cs typeface="Open Sans"/>
                <a:sym typeface="Open Sans"/>
              </a:rPr>
              <a:t>1.Forget Homework ,Material.</a:t>
            </a:r>
            <a:endParaRPr sz="2800">
              <a:solidFill>
                <a:srgbClr val="333333"/>
              </a:solidFill>
              <a:latin typeface="Open Sans"/>
              <a:ea typeface="Open Sans"/>
              <a:cs typeface="Open Sans"/>
              <a:sym typeface="Open Sans"/>
            </a:endParaRPr>
          </a:p>
          <a:p>
            <a:pPr indent="0" lvl="0" marL="0" rtl="0" algn="l">
              <a:spcBef>
                <a:spcPts val="0"/>
              </a:spcBef>
              <a:spcAft>
                <a:spcPts val="0"/>
              </a:spcAft>
              <a:buNone/>
            </a:pPr>
            <a:r>
              <a:rPr lang="en-US" sz="2800">
                <a:solidFill>
                  <a:srgbClr val="333333"/>
                </a:solidFill>
                <a:latin typeface="Open Sans"/>
                <a:ea typeface="Open Sans"/>
                <a:cs typeface="Open Sans"/>
                <a:sym typeface="Open Sans"/>
              </a:rPr>
              <a:t>2.Group discussion , unable to answer due to underconfidence or not comfortable.</a:t>
            </a:r>
            <a:endParaRPr sz="2800">
              <a:solidFill>
                <a:srgbClr val="333333"/>
              </a:solidFill>
              <a:latin typeface="Open Sans"/>
              <a:ea typeface="Open Sans"/>
              <a:cs typeface="Open Sans"/>
              <a:sym typeface="Open Sans"/>
            </a:endParaRPr>
          </a:p>
          <a:p>
            <a:pPr indent="0" lvl="0" marL="0" rtl="0" algn="l">
              <a:spcBef>
                <a:spcPts val="0"/>
              </a:spcBef>
              <a:spcAft>
                <a:spcPts val="0"/>
              </a:spcAft>
              <a:buNone/>
            </a:pPr>
            <a:r>
              <a:rPr lang="en-US" sz="2800">
                <a:solidFill>
                  <a:srgbClr val="333333"/>
                </a:solidFill>
                <a:latin typeface="Open Sans"/>
                <a:ea typeface="Open Sans"/>
                <a:cs typeface="Open Sans"/>
                <a:sym typeface="Open Sans"/>
              </a:rPr>
              <a:t>3.Health Issue ,bad posture.</a:t>
            </a:r>
            <a:br>
              <a:rPr lang="en-US" sz="2800">
                <a:solidFill>
                  <a:srgbClr val="333333"/>
                </a:solidFill>
                <a:latin typeface="Open Sans"/>
                <a:ea typeface="Open Sans"/>
                <a:cs typeface="Open Sans"/>
                <a:sym typeface="Open Sans"/>
              </a:rPr>
            </a:br>
            <a:r>
              <a:rPr lang="en-US" sz="2800">
                <a:solidFill>
                  <a:srgbClr val="333333"/>
                </a:solidFill>
                <a:latin typeface="Open Sans"/>
                <a:ea typeface="Open Sans"/>
                <a:cs typeface="Open Sans"/>
                <a:sym typeface="Open Sans"/>
              </a:rPr>
              <a:t>4.Time Management </a:t>
            </a:r>
            <a:br>
              <a:rPr lang="en-US" sz="2800">
                <a:solidFill>
                  <a:srgbClr val="333333"/>
                </a:solidFill>
                <a:latin typeface="Open Sans"/>
                <a:ea typeface="Open Sans"/>
                <a:cs typeface="Open Sans"/>
                <a:sym typeface="Open Sans"/>
              </a:rPr>
            </a:br>
            <a:r>
              <a:rPr lang="en-US" sz="2800">
                <a:solidFill>
                  <a:srgbClr val="333333"/>
                </a:solidFill>
                <a:latin typeface="Open Sans"/>
                <a:ea typeface="Open Sans"/>
                <a:cs typeface="Open Sans"/>
                <a:sym typeface="Open Sans"/>
              </a:rPr>
              <a:t>5.Road safety for students.</a:t>
            </a:r>
            <a:endParaRPr sz="2800">
              <a:solidFill>
                <a:srgbClr val="333333"/>
              </a:solidFill>
              <a:latin typeface="Open Sans"/>
              <a:ea typeface="Open Sans"/>
              <a:cs typeface="Open Sans"/>
              <a:sym typeface="Open Sans"/>
            </a:endParaRPr>
          </a:p>
          <a:p>
            <a:pPr indent="0" lvl="0" marL="0" rtl="0" algn="l">
              <a:spcBef>
                <a:spcPts val="0"/>
              </a:spcBef>
              <a:spcAft>
                <a:spcPts val="0"/>
              </a:spcAft>
              <a:buNone/>
            </a:pPr>
            <a:r>
              <a:rPr lang="en-US" sz="2800">
                <a:solidFill>
                  <a:srgbClr val="333333"/>
                </a:solidFill>
                <a:latin typeface="Open Sans"/>
                <a:ea typeface="Open Sans"/>
                <a:cs typeface="Open Sans"/>
                <a:sym typeface="Open Sans"/>
              </a:rPr>
              <a:t>6.</a:t>
            </a:r>
            <a:endParaRPr sz="2800">
              <a:solidFill>
                <a:srgbClr val="333333"/>
              </a:solidFill>
              <a:latin typeface="Open Sans"/>
              <a:ea typeface="Open Sans"/>
              <a:cs typeface="Open Sans"/>
              <a:sym typeface="Open Sans"/>
            </a:endParaRPr>
          </a:p>
          <a:p>
            <a:pPr indent="0" lvl="0" marL="0" rtl="0" algn="l">
              <a:spcBef>
                <a:spcPts val="0"/>
              </a:spcBef>
              <a:spcAft>
                <a:spcPts val="0"/>
              </a:spcAft>
              <a:buNone/>
            </a:pPr>
            <a:r>
              <a:t/>
            </a:r>
            <a:endParaRPr sz="2800">
              <a:solidFill>
                <a:srgbClr val="333333"/>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3f61ee3a377_5_0"/>
          <p:cNvSpPr txBox="1"/>
          <p:nvPr/>
        </p:nvSpPr>
        <p:spPr>
          <a:xfrm>
            <a:off x="180100" y="665025"/>
            <a:ext cx="125937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latin typeface="Sora"/>
                <a:ea typeface="Sora"/>
                <a:cs typeface="Sora"/>
                <a:sym typeface="Sora"/>
              </a:rPr>
              <a:t>How can you identify student problems that AI can help solve?</a:t>
            </a:r>
            <a:endParaRPr/>
          </a:p>
        </p:txBody>
      </p:sp>
      <p:sp>
        <p:nvSpPr>
          <p:cNvPr id="263" name="Google Shape;263;g3f61ee3a377_5_0"/>
          <p:cNvSpPr txBox="1"/>
          <p:nvPr/>
        </p:nvSpPr>
        <p:spPr>
          <a:xfrm>
            <a:off x="304800" y="1263525"/>
            <a:ext cx="11886900" cy="475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333333"/>
              </a:solidFill>
              <a:latin typeface="Open Sans"/>
              <a:ea typeface="Open Sans"/>
              <a:cs typeface="Open Sans"/>
              <a:sym typeface="Open Sans"/>
            </a:endParaRPr>
          </a:p>
          <a:p>
            <a:pPr indent="0" lvl="0" marL="0" rtl="0" algn="l">
              <a:spcBef>
                <a:spcPts val="0"/>
              </a:spcBef>
              <a:spcAft>
                <a:spcPts val="0"/>
              </a:spcAft>
              <a:buNone/>
            </a:pPr>
            <a:br>
              <a:rPr lang="en-US">
                <a:solidFill>
                  <a:srgbClr val="333333"/>
                </a:solidFill>
                <a:latin typeface="Open Sans"/>
                <a:ea typeface="Open Sans"/>
                <a:cs typeface="Open Sans"/>
                <a:sym typeface="Open Sans"/>
              </a:rPr>
            </a:br>
            <a:r>
              <a:rPr lang="en-US">
                <a:solidFill>
                  <a:srgbClr val="333333"/>
                </a:solidFill>
                <a:latin typeface="Open Sans"/>
                <a:ea typeface="Open Sans"/>
                <a:cs typeface="Open Sans"/>
                <a:sym typeface="Open Sans"/>
              </a:rPr>
              <a:t>1. Spot the </a:t>
            </a:r>
            <a:r>
              <a:rPr lang="en-US">
                <a:solidFill>
                  <a:srgbClr val="333333"/>
                </a:solidFill>
                <a:latin typeface="Open Sans"/>
                <a:ea typeface="Open Sans"/>
                <a:cs typeface="Open Sans"/>
                <a:sym typeface="Open Sans"/>
              </a:rPr>
              <a:t>Signs, Common</a:t>
            </a:r>
            <a:r>
              <a:rPr lang="en-US">
                <a:solidFill>
                  <a:srgbClr val="333333"/>
                </a:solidFill>
                <a:latin typeface="Open Sans"/>
                <a:ea typeface="Open Sans"/>
                <a:cs typeface="Open Sans"/>
                <a:sym typeface="Open Sans"/>
              </a:rPr>
              <a:t> Mistakes: Whole classes failing the same exact concept.Bottlenecks: </a:t>
            </a:r>
            <a:endParaRPr>
              <a:solidFill>
                <a:srgbClr val="333333"/>
              </a:solidFill>
              <a:latin typeface="Open Sans"/>
              <a:ea typeface="Open Sans"/>
              <a:cs typeface="Open Sans"/>
              <a:sym typeface="Open Sans"/>
            </a:endParaRPr>
          </a:p>
          <a:p>
            <a:pPr indent="0" lvl="0" marL="0" rtl="0" algn="l">
              <a:spcBef>
                <a:spcPts val="0"/>
              </a:spcBef>
              <a:spcAft>
                <a:spcPts val="0"/>
              </a:spcAft>
              <a:buNone/>
            </a:pPr>
            <a:r>
              <a:t/>
            </a:r>
            <a:endParaRPr>
              <a:solidFill>
                <a:srgbClr val="333333"/>
              </a:solidFill>
              <a:latin typeface="Open Sans"/>
              <a:ea typeface="Open Sans"/>
              <a:cs typeface="Open Sans"/>
              <a:sym typeface="Open Sans"/>
            </a:endParaRPr>
          </a:p>
          <a:p>
            <a:pPr indent="0" lvl="0" marL="0" rtl="0" algn="l">
              <a:spcBef>
                <a:spcPts val="0"/>
              </a:spcBef>
              <a:spcAft>
                <a:spcPts val="0"/>
              </a:spcAft>
              <a:buNone/>
            </a:pPr>
            <a:r>
              <a:rPr lang="en-US">
                <a:solidFill>
                  <a:srgbClr val="333333"/>
                </a:solidFill>
                <a:latin typeface="Open Sans"/>
                <a:ea typeface="Open Sans"/>
                <a:cs typeface="Open Sans"/>
                <a:sym typeface="Open Sans"/>
              </a:rPr>
              <a:t>2. Delayed feedback because grading takes you too long.Silences: Students struggling alone during late-night study hours.</a:t>
            </a:r>
            <a:endParaRPr>
              <a:solidFill>
                <a:srgbClr val="333333"/>
              </a:solidFill>
              <a:latin typeface="Open Sans"/>
              <a:ea typeface="Open Sans"/>
              <a:cs typeface="Open Sans"/>
              <a:sym typeface="Open Sans"/>
            </a:endParaRPr>
          </a:p>
          <a:p>
            <a:pPr indent="0" lvl="0" marL="0" rtl="0" algn="l">
              <a:spcBef>
                <a:spcPts val="0"/>
              </a:spcBef>
              <a:spcAft>
                <a:spcPts val="0"/>
              </a:spcAft>
              <a:buNone/>
            </a:pPr>
            <a:r>
              <a:t/>
            </a:r>
            <a:endParaRPr>
              <a:solidFill>
                <a:srgbClr val="333333"/>
              </a:solidFill>
              <a:latin typeface="Open Sans"/>
              <a:ea typeface="Open Sans"/>
              <a:cs typeface="Open Sans"/>
              <a:sym typeface="Open Sans"/>
            </a:endParaRPr>
          </a:p>
          <a:p>
            <a:pPr indent="0" lvl="0" marL="0" rtl="0" algn="l">
              <a:spcBef>
                <a:spcPts val="0"/>
              </a:spcBef>
              <a:spcAft>
                <a:spcPts val="0"/>
              </a:spcAft>
              <a:buNone/>
            </a:pPr>
            <a:r>
              <a:rPr lang="en-US">
                <a:solidFill>
                  <a:srgbClr val="333333"/>
                </a:solidFill>
                <a:latin typeface="Open Sans"/>
                <a:ea typeface="Open Sans"/>
                <a:cs typeface="Open Sans"/>
                <a:sym typeface="Open Sans"/>
              </a:rPr>
              <a:t>3.</a:t>
            </a:r>
            <a:r>
              <a:rPr lang="en-US" sz="1100">
                <a:solidFill>
                  <a:schemeClr val="dk1"/>
                </a:solidFill>
              </a:rPr>
              <a:t>Track Academic Bottlenecks (The "Stuck" Points)</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rPr>
              <a:t>Concept Blindspots:</a:t>
            </a:r>
            <a:r>
              <a:rPr lang="en-US" sz="1100">
                <a:solidFill>
                  <a:schemeClr val="dk1"/>
                </a:solidFill>
              </a:rPr>
              <a:t> Look for specific topics where a large percentage of students consistently fail or score poorly on assessments.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rPr>
              <a:t>Prerequisite Gaps:</a:t>
            </a:r>
            <a:r>
              <a:rPr lang="en-US" sz="1100">
                <a:solidFill>
                  <a:schemeClr val="dk1"/>
                </a:solidFill>
              </a:rPr>
              <a:t> Identify students entering a course without the foundational knowledge needed to keep up.</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rPr>
              <a:t>Feedback Delays:</a:t>
            </a:r>
            <a:r>
              <a:rPr lang="en-US" sz="1100">
                <a:solidFill>
                  <a:schemeClr val="dk1"/>
                </a:solidFill>
              </a:rPr>
              <a:t> Notice when large class sizes prevent you from giving immediate, detailed feedback on essays or complex assignments.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rPr>
              <a:t>4. Monitor Behavioral and Engagement Signals</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rPr>
              <a:t>Disengagement Triggers:</a:t>
            </a:r>
            <a:r>
              <a:rPr lang="en-US" sz="1100">
                <a:solidFill>
                  <a:schemeClr val="dk1"/>
                </a:solidFill>
              </a:rPr>
              <a:t> Track when student participation drop</a:t>
            </a:r>
            <a:endParaRPr>
              <a:solidFill>
                <a:srgbClr val="333333"/>
              </a:solidFill>
              <a:latin typeface="Open Sans"/>
              <a:ea typeface="Open Sans"/>
              <a:cs typeface="Open Sans"/>
              <a:sym typeface="Open Sans"/>
            </a:endParaRPr>
          </a:p>
          <a:p>
            <a:pPr indent="0" lvl="0" marL="0" rtl="0" algn="l">
              <a:lnSpc>
                <a:spcPct val="115000"/>
              </a:lnSpc>
              <a:spcBef>
                <a:spcPts val="1200"/>
              </a:spcBef>
              <a:spcAft>
                <a:spcPts val="0"/>
              </a:spcAft>
              <a:buNone/>
            </a:pPr>
            <a:r>
              <a:rPr lang="en-US">
                <a:solidFill>
                  <a:srgbClr val="333333"/>
                </a:solidFill>
                <a:latin typeface="Open Sans"/>
                <a:ea typeface="Open Sans"/>
                <a:cs typeface="Open Sans"/>
                <a:sym typeface="Open Sans"/>
              </a:rPr>
              <a:t>5. Match with AI </a:t>
            </a:r>
            <a:r>
              <a:rPr lang="en-US">
                <a:solidFill>
                  <a:srgbClr val="333333"/>
                </a:solidFill>
                <a:latin typeface="Open Sans"/>
                <a:ea typeface="Open Sans"/>
                <a:cs typeface="Open Sans"/>
                <a:sym typeface="Open Sans"/>
              </a:rPr>
              <a:t>Tools Adaptive</a:t>
            </a:r>
            <a:r>
              <a:rPr lang="en-US">
                <a:solidFill>
                  <a:srgbClr val="333333"/>
                </a:solidFill>
                <a:latin typeface="Open Sans"/>
                <a:ea typeface="Open Sans"/>
                <a:cs typeface="Open Sans"/>
                <a:sym typeface="Open Sans"/>
              </a:rPr>
              <a:t> Learning </a:t>
            </a:r>
            <a:r>
              <a:rPr lang="en-US">
                <a:solidFill>
                  <a:srgbClr val="333333"/>
                </a:solidFill>
                <a:latin typeface="Open Sans"/>
                <a:ea typeface="Open Sans"/>
                <a:cs typeface="Open Sans"/>
                <a:sym typeface="Open Sans"/>
              </a:rPr>
              <a:t>Dashboards :These</a:t>
            </a:r>
            <a:r>
              <a:rPr lang="en-US">
                <a:solidFill>
                  <a:srgbClr val="333333"/>
                </a:solidFill>
                <a:latin typeface="Open Sans"/>
                <a:ea typeface="Open Sans"/>
                <a:cs typeface="Open Sans"/>
                <a:sym typeface="Open Sans"/>
              </a:rPr>
              <a:t> systems help track real-time visual metrics, highlight exact concepts where student scores consistently drop, and automatically personalize study paths to close performance gaps. </a:t>
            </a:r>
            <a:endParaRPr>
              <a:solidFill>
                <a:srgbClr val="333333"/>
              </a:solidFill>
              <a:latin typeface="Open Sans"/>
              <a:ea typeface="Open Sans"/>
              <a:cs typeface="Open Sans"/>
              <a:sym typeface="Open Sans"/>
            </a:endParaRPr>
          </a:p>
          <a:p>
            <a:pPr indent="0" lvl="0" marL="0" rtl="0" algn="l">
              <a:spcBef>
                <a:spcPts val="1200"/>
              </a:spcBef>
              <a:spcAft>
                <a:spcPts val="0"/>
              </a:spcAft>
              <a:buNone/>
            </a:pPr>
            <a:r>
              <a:t/>
            </a:r>
            <a:endParaRPr>
              <a:solidFill>
                <a:srgbClr val="333333"/>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8" name="Shape 268"/>
        <p:cNvGrpSpPr/>
        <p:nvPr/>
      </p:nvGrpSpPr>
      <p:grpSpPr>
        <a:xfrm>
          <a:off x="0" y="0"/>
          <a:ext cx="0" cy="0"/>
          <a:chOff x="0" y="0"/>
          <a:chExt cx="0" cy="0"/>
        </a:xfrm>
      </p:grpSpPr>
      <p:sp>
        <p:nvSpPr>
          <p:cNvPr id="269" name="Google Shape;269;g3f95b8a8de4_0_0"/>
          <p:cNvSpPr/>
          <p:nvPr/>
        </p:nvSpPr>
        <p:spPr>
          <a:xfrm>
            <a:off x="566885"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2A</a:t>
            </a:r>
            <a:endParaRPr b="0" i="0" sz="900" u="none" cap="none" strike="noStrike">
              <a:solidFill>
                <a:schemeClr val="dk1"/>
              </a:solidFill>
              <a:latin typeface="Sora"/>
              <a:ea typeface="Sora"/>
              <a:cs typeface="Sora"/>
              <a:sym typeface="Sora"/>
            </a:endParaRPr>
          </a:p>
        </p:txBody>
      </p:sp>
      <p:sp>
        <p:nvSpPr>
          <p:cNvPr id="270" name="Google Shape;270;g3f95b8a8de4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11</a:t>
            </a:r>
            <a:endParaRPr b="0" i="0" sz="2400" u="none" cap="none" strike="noStrike">
              <a:solidFill>
                <a:srgbClr val="FFFFFF"/>
              </a:solidFill>
              <a:latin typeface="Open Sans"/>
              <a:ea typeface="Open Sans"/>
              <a:cs typeface="Open Sans"/>
              <a:sym typeface="Open Sans"/>
            </a:endParaRPr>
          </a:p>
        </p:txBody>
      </p:sp>
      <p:sp>
        <p:nvSpPr>
          <p:cNvPr id="271" name="Google Shape;271;g3f95b8a8de4_0_0"/>
          <p:cNvSpPr txBox="1"/>
          <p:nvPr/>
        </p:nvSpPr>
        <p:spPr>
          <a:xfrm>
            <a:off x="566875" y="444500"/>
            <a:ext cx="11437500" cy="3231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200"/>
              </a:spcBef>
              <a:spcAft>
                <a:spcPts val="1200"/>
              </a:spcAft>
              <a:buClr>
                <a:schemeClr val="dk1"/>
              </a:buClr>
              <a:buSzPts val="1100"/>
              <a:buFont typeface="Arial"/>
              <a:buNone/>
            </a:pPr>
            <a:r>
              <a:rPr b="1" i="0" lang="en-US" sz="1800" u="none" cap="none" strike="noStrike">
                <a:solidFill>
                  <a:schemeClr val="dk1"/>
                </a:solidFill>
                <a:latin typeface="Sora"/>
                <a:ea typeface="Sora"/>
                <a:cs typeface="Sora"/>
                <a:sym typeface="Sora"/>
              </a:rPr>
              <a:t>What are some common challenges teachers face that students could solve using AI?</a:t>
            </a:r>
            <a:endParaRPr b="1" i="0" sz="1800" u="none" cap="none" strike="noStrike">
              <a:solidFill>
                <a:schemeClr val="dk1"/>
              </a:solidFill>
              <a:latin typeface="Sora"/>
              <a:ea typeface="Sora"/>
              <a:cs typeface="Sora"/>
              <a:sym typeface="Sora"/>
            </a:endParaRPr>
          </a:p>
        </p:txBody>
      </p:sp>
      <p:sp>
        <p:nvSpPr>
          <p:cNvPr id="272" name="Google Shape;272;g3f95b8a8de4_0_0"/>
          <p:cNvSpPr txBox="1"/>
          <p:nvPr/>
        </p:nvSpPr>
        <p:spPr>
          <a:xfrm>
            <a:off x="539525" y="935625"/>
            <a:ext cx="10986000" cy="535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rgbClr val="333333"/>
                </a:solidFill>
                <a:latin typeface="Open Sans"/>
                <a:ea typeface="Open Sans"/>
                <a:cs typeface="Open Sans"/>
                <a:sym typeface="Open Sans"/>
              </a:rPr>
              <a:t>PROBLEM</a:t>
            </a:r>
            <a:endParaRPr b="1"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Students learn in different space and in different style</a:t>
            </a:r>
            <a:endParaRPr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Time constraint</a:t>
            </a:r>
            <a:endParaRPr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Students becoming passive learners and too dependant on technology</a:t>
            </a:r>
            <a:endParaRPr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Students using AI to write the assignments.</a:t>
            </a:r>
            <a:endParaRPr sz="18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800">
                <a:solidFill>
                  <a:srgbClr val="333333"/>
                </a:solidFill>
                <a:latin typeface="Open Sans"/>
                <a:ea typeface="Open Sans"/>
                <a:cs typeface="Open Sans"/>
                <a:sym typeface="Open Sans"/>
              </a:rPr>
              <a:t>DEFINE</a:t>
            </a:r>
            <a:endParaRPr b="1"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Planning a lesson, making it effective (one plan fits all)</a:t>
            </a:r>
            <a:endParaRPr sz="18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800">
                <a:solidFill>
                  <a:srgbClr val="333333"/>
                </a:solidFill>
                <a:latin typeface="Open Sans"/>
                <a:ea typeface="Open Sans"/>
                <a:cs typeface="Open Sans"/>
                <a:sym typeface="Open Sans"/>
              </a:rPr>
              <a:t>SOLUTIONS</a:t>
            </a:r>
            <a:endParaRPr b="1"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Use AI tools to simplify and arrange topics based on different age groups</a:t>
            </a:r>
            <a:endParaRPr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Come up with a tool to detect plagiarism </a:t>
            </a:r>
            <a:endParaRPr sz="1800">
              <a:solidFill>
                <a:srgbClr val="333333"/>
              </a:solidFill>
              <a:latin typeface="Open Sans"/>
              <a:ea typeface="Open Sans"/>
              <a:cs typeface="Open Sans"/>
              <a:sym typeface="Open Sans"/>
            </a:endParaRPr>
          </a:p>
          <a:p>
            <a:pPr indent="0" lvl="0" marL="0" rtl="0" algn="l">
              <a:spcBef>
                <a:spcPts val="0"/>
              </a:spcBef>
              <a:spcAft>
                <a:spcPts val="0"/>
              </a:spcAft>
              <a:buNone/>
            </a:pPr>
            <a:r>
              <a:rPr b="1" lang="en-US" sz="1800">
                <a:solidFill>
                  <a:srgbClr val="333333"/>
                </a:solidFill>
                <a:latin typeface="Open Sans"/>
                <a:ea typeface="Open Sans"/>
                <a:cs typeface="Open Sans"/>
                <a:sym typeface="Open Sans"/>
              </a:rPr>
              <a:t>FINAL SOLUTION</a:t>
            </a:r>
            <a:endParaRPr b="1" sz="1800">
              <a:solidFill>
                <a:srgbClr val="333333"/>
              </a:solidFill>
              <a:latin typeface="Open Sans"/>
              <a:ea typeface="Open Sans"/>
              <a:cs typeface="Open Sans"/>
              <a:sym typeface="Open Sans"/>
            </a:endParaRPr>
          </a:p>
          <a:p>
            <a:pPr indent="-342900" lvl="0" marL="457200" rtl="0" algn="l">
              <a:spcBef>
                <a:spcPts val="0"/>
              </a:spcBef>
              <a:spcAft>
                <a:spcPts val="0"/>
              </a:spcAft>
              <a:buClr>
                <a:srgbClr val="333333"/>
              </a:buClr>
              <a:buSzPts val="1800"/>
              <a:buFont typeface="Open Sans"/>
              <a:buAutoNum type="arabicPeriod"/>
            </a:pPr>
            <a:r>
              <a:rPr lang="en-US" sz="1800">
                <a:solidFill>
                  <a:srgbClr val="333333"/>
                </a:solidFill>
                <a:latin typeface="Open Sans"/>
                <a:ea typeface="Open Sans"/>
                <a:cs typeface="Open Sans"/>
                <a:sym typeface="Open Sans"/>
              </a:rPr>
              <a:t>Use AI tools to simplify and arrange topics based on different age groups</a:t>
            </a:r>
            <a:endParaRPr sz="1800">
              <a:solidFill>
                <a:srgbClr val="333333"/>
              </a:solidFill>
              <a:latin typeface="Open Sans"/>
              <a:ea typeface="Open Sans"/>
              <a:cs typeface="Open Sans"/>
              <a:sym typeface="Open Sans"/>
            </a:endParaRPr>
          </a:p>
          <a:p>
            <a:pPr indent="0" lvl="0" marL="0" rtl="0" algn="l">
              <a:spcBef>
                <a:spcPts val="0"/>
              </a:spcBef>
              <a:spcAft>
                <a:spcPts val="0"/>
              </a:spcAft>
              <a:buNone/>
            </a:pPr>
            <a:r>
              <a:t/>
            </a:r>
            <a:endParaRPr b="1" sz="1800">
              <a:solidFill>
                <a:srgbClr val="333333"/>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7" name="Shape 277"/>
        <p:cNvGrpSpPr/>
        <p:nvPr/>
      </p:nvGrpSpPr>
      <p:grpSpPr>
        <a:xfrm>
          <a:off x="0" y="0"/>
          <a:ext cx="0" cy="0"/>
          <a:chOff x="0" y="0"/>
          <a:chExt cx="0" cy="0"/>
        </a:xfrm>
      </p:grpSpPr>
      <p:sp>
        <p:nvSpPr>
          <p:cNvPr id="278" name="Google Shape;278;g3f95b8a8de4_0_9"/>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3A</a:t>
            </a:r>
            <a:endParaRPr b="0" i="0" sz="900" u="none" cap="none" strike="noStrike">
              <a:solidFill>
                <a:schemeClr val="dk1"/>
              </a:solidFill>
              <a:latin typeface="Sora"/>
              <a:ea typeface="Sora"/>
              <a:cs typeface="Sora"/>
              <a:sym typeface="Sora"/>
            </a:endParaRPr>
          </a:p>
        </p:txBody>
      </p:sp>
      <p:sp>
        <p:nvSpPr>
          <p:cNvPr id="279" name="Google Shape;279;g3f95b8a8de4_0_9"/>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12</a:t>
            </a:r>
            <a:endParaRPr b="0" i="0" sz="2400" u="none" cap="none" strike="noStrike">
              <a:solidFill>
                <a:srgbClr val="FFFFFF"/>
              </a:solidFill>
              <a:latin typeface="Open Sans"/>
              <a:ea typeface="Open Sans"/>
              <a:cs typeface="Open Sans"/>
              <a:sym typeface="Open Sans"/>
            </a:endParaRPr>
          </a:p>
        </p:txBody>
      </p:sp>
      <p:sp>
        <p:nvSpPr>
          <p:cNvPr id="280" name="Google Shape;280;g3f95b8a8de4_0_9"/>
          <p:cNvSpPr txBox="1"/>
          <p:nvPr/>
        </p:nvSpPr>
        <p:spPr>
          <a:xfrm>
            <a:off x="566875" y="444500"/>
            <a:ext cx="11437500" cy="3231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1200"/>
              </a:spcAft>
              <a:buClr>
                <a:schemeClr val="dk1"/>
              </a:buClr>
              <a:buSzPts val="1100"/>
              <a:buFont typeface="Arial"/>
              <a:buNone/>
            </a:pPr>
            <a:r>
              <a:rPr b="1" lang="en-US" sz="1800">
                <a:solidFill>
                  <a:schemeClr val="dk1"/>
                </a:solidFill>
                <a:latin typeface="Sora"/>
                <a:ea typeface="Sora"/>
                <a:cs typeface="Sora"/>
                <a:sym typeface="Sora"/>
              </a:rPr>
              <a:t>Imagine you are creating an AI Curriculum. Where would you begin and why?</a:t>
            </a:r>
            <a:endParaRPr b="1" i="0" sz="1800" u="none" cap="none" strike="noStrike">
              <a:solidFill>
                <a:schemeClr val="dk1"/>
              </a:solidFill>
              <a:latin typeface="Sora"/>
              <a:ea typeface="Sora"/>
              <a:cs typeface="Sora"/>
              <a:sym typeface="Sora"/>
            </a:endParaRPr>
          </a:p>
        </p:txBody>
      </p:sp>
      <p:sp>
        <p:nvSpPr>
          <p:cNvPr id="281" name="Google Shape;281;g3f95b8a8de4_0_9"/>
          <p:cNvSpPr txBox="1"/>
          <p:nvPr/>
        </p:nvSpPr>
        <p:spPr>
          <a:xfrm>
            <a:off x="621275" y="1041875"/>
            <a:ext cx="10716300" cy="506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333333"/>
              </a:solidFill>
              <a:latin typeface="Open Sans"/>
              <a:ea typeface="Open Sans"/>
              <a:cs typeface="Open Sans"/>
              <a:sym typeface="Open Sans"/>
            </a:endParaRPr>
          </a:p>
        </p:txBody>
      </p:sp>
      <p:sp>
        <p:nvSpPr>
          <p:cNvPr id="282" name="Google Shape;282;g3f95b8a8de4_0_9"/>
          <p:cNvSpPr txBox="1"/>
          <p:nvPr/>
        </p:nvSpPr>
        <p:spPr>
          <a:xfrm>
            <a:off x="4169900" y="892350"/>
            <a:ext cx="40473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US" sz="1800">
                <a:solidFill>
                  <a:srgbClr val="333333"/>
                </a:solidFill>
                <a:latin typeface="Open Sans"/>
                <a:ea typeface="Open Sans"/>
                <a:cs typeface="Open Sans"/>
                <a:sym typeface="Open Sans"/>
              </a:rPr>
              <a:t>Aim- to create Digital Literacy.</a:t>
            </a:r>
            <a:endParaRPr b="1" i="1" sz="1800">
              <a:solidFill>
                <a:srgbClr val="333333"/>
              </a:solidFill>
              <a:latin typeface="Open Sans"/>
              <a:ea typeface="Open Sans"/>
              <a:cs typeface="Open Sans"/>
              <a:sym typeface="Open Sans"/>
            </a:endParaRPr>
          </a:p>
        </p:txBody>
      </p:sp>
      <p:cxnSp>
        <p:nvCxnSpPr>
          <p:cNvPr id="283" name="Google Shape;283;g3f95b8a8de4_0_9"/>
          <p:cNvCxnSpPr>
            <a:endCxn id="281" idx="2"/>
          </p:cNvCxnSpPr>
          <p:nvPr/>
        </p:nvCxnSpPr>
        <p:spPr>
          <a:xfrm>
            <a:off x="5979125" y="1635275"/>
            <a:ext cx="300" cy="4468500"/>
          </a:xfrm>
          <a:prstGeom prst="straightConnector1">
            <a:avLst/>
          </a:prstGeom>
          <a:noFill/>
          <a:ln cap="flat" cmpd="sng" w="9525">
            <a:solidFill>
              <a:schemeClr val="dk2"/>
            </a:solidFill>
            <a:prstDash val="solid"/>
            <a:round/>
            <a:headEnd len="med" w="med" type="none"/>
            <a:tailEnd len="med" w="med" type="none"/>
          </a:ln>
        </p:spPr>
      </p:cxnSp>
      <p:sp>
        <p:nvSpPr>
          <p:cNvPr id="284" name="Google Shape;284;g3f95b8a8de4_0_9"/>
          <p:cNvSpPr txBox="1"/>
          <p:nvPr/>
        </p:nvSpPr>
        <p:spPr>
          <a:xfrm>
            <a:off x="1226500" y="1655713"/>
            <a:ext cx="3556800" cy="32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33333"/>
                </a:solidFill>
                <a:latin typeface="Open Sans"/>
                <a:ea typeface="Open Sans"/>
                <a:cs typeface="Open Sans"/>
                <a:sym typeface="Open Sans"/>
              </a:rPr>
              <a:t>AI Curriculum for Elders</a:t>
            </a:r>
            <a:endParaRPr b="1" sz="1500">
              <a:solidFill>
                <a:srgbClr val="333333"/>
              </a:solidFill>
              <a:latin typeface="Open Sans"/>
              <a:ea typeface="Open Sans"/>
              <a:cs typeface="Open Sans"/>
              <a:sym typeface="Open Sans"/>
            </a:endParaRPr>
          </a:p>
        </p:txBody>
      </p:sp>
      <p:sp>
        <p:nvSpPr>
          <p:cNvPr id="285" name="Google Shape;285;g3f95b8a8de4_0_9"/>
          <p:cNvSpPr txBox="1"/>
          <p:nvPr/>
        </p:nvSpPr>
        <p:spPr>
          <a:xfrm>
            <a:off x="6683350" y="1655725"/>
            <a:ext cx="3556800" cy="32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33333"/>
                </a:solidFill>
                <a:latin typeface="Open Sans"/>
                <a:ea typeface="Open Sans"/>
                <a:cs typeface="Open Sans"/>
                <a:sym typeface="Open Sans"/>
              </a:rPr>
              <a:t>AI Curriculum for Students</a:t>
            </a:r>
            <a:endParaRPr b="1" sz="1500">
              <a:solidFill>
                <a:srgbClr val="333333"/>
              </a:solidFill>
              <a:latin typeface="Open Sans"/>
              <a:ea typeface="Open Sans"/>
              <a:cs typeface="Open Sans"/>
              <a:sym typeface="Open Sans"/>
            </a:endParaRPr>
          </a:p>
        </p:txBody>
      </p:sp>
      <p:sp>
        <p:nvSpPr>
          <p:cNvPr id="286" name="Google Shape;286;g3f95b8a8de4_0_9"/>
          <p:cNvSpPr txBox="1"/>
          <p:nvPr/>
        </p:nvSpPr>
        <p:spPr>
          <a:xfrm>
            <a:off x="1318450" y="2194813"/>
            <a:ext cx="3025200" cy="77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rgbClr val="333333"/>
                </a:solidFill>
                <a:latin typeface="Open Sans"/>
                <a:ea typeface="Open Sans"/>
                <a:cs typeface="Open Sans"/>
                <a:sym typeface="Open Sans"/>
              </a:rPr>
              <a:t>1. Identify what they need from AI</a:t>
            </a:r>
            <a:endParaRPr sz="1200">
              <a:solidFill>
                <a:srgbClr val="333333"/>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1200">
                <a:solidFill>
                  <a:srgbClr val="333333"/>
                </a:solidFill>
                <a:latin typeface="Open Sans"/>
                <a:ea typeface="Open Sans"/>
                <a:cs typeface="Open Sans"/>
                <a:sym typeface="Open Sans"/>
              </a:rPr>
              <a:t>2. Elders need assurance. </a:t>
            </a:r>
            <a:endParaRPr sz="1200">
              <a:solidFill>
                <a:srgbClr val="333333"/>
              </a:solidFill>
              <a:latin typeface="Open Sans"/>
              <a:ea typeface="Open Sans"/>
              <a:cs typeface="Open Sans"/>
              <a:sym typeface="Open Sans"/>
            </a:endParaRPr>
          </a:p>
          <a:p>
            <a:pPr indent="0" lvl="0" marL="0" rtl="0" algn="l">
              <a:spcBef>
                <a:spcPts val="0"/>
              </a:spcBef>
              <a:spcAft>
                <a:spcPts val="0"/>
              </a:spcAft>
              <a:buNone/>
            </a:pPr>
            <a:r>
              <a:rPr lang="en-US" sz="1200">
                <a:solidFill>
                  <a:srgbClr val="333333"/>
                </a:solidFill>
                <a:latin typeface="Open Sans"/>
                <a:ea typeface="Open Sans"/>
                <a:cs typeface="Open Sans"/>
                <a:sym typeface="Open Sans"/>
              </a:rPr>
              <a:t>3. Need it to be simple and accessible. </a:t>
            </a:r>
            <a:endParaRPr sz="1200">
              <a:solidFill>
                <a:srgbClr val="333333"/>
              </a:solidFill>
              <a:latin typeface="Open Sans"/>
              <a:ea typeface="Open Sans"/>
              <a:cs typeface="Open Sans"/>
              <a:sym typeface="Open Sans"/>
            </a:endParaRPr>
          </a:p>
        </p:txBody>
      </p:sp>
      <p:sp>
        <p:nvSpPr>
          <p:cNvPr id="287" name="Google Shape;287;g3f95b8a8de4_0_9"/>
          <p:cNvSpPr txBox="1"/>
          <p:nvPr/>
        </p:nvSpPr>
        <p:spPr>
          <a:xfrm>
            <a:off x="6530950" y="2207650"/>
            <a:ext cx="4047300" cy="14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333333"/>
                </a:solidFill>
                <a:latin typeface="Open Sans"/>
                <a:ea typeface="Open Sans"/>
                <a:cs typeface="Open Sans"/>
                <a:sym typeface="Open Sans"/>
              </a:rPr>
              <a:t>1. Identify the needs. </a:t>
            </a:r>
            <a:endParaRPr sz="1200">
              <a:solidFill>
                <a:srgbClr val="333333"/>
              </a:solidFill>
              <a:latin typeface="Open Sans"/>
              <a:ea typeface="Open Sans"/>
              <a:cs typeface="Open Sans"/>
              <a:sym typeface="Open Sans"/>
            </a:endParaRPr>
          </a:p>
          <a:p>
            <a:pPr indent="0" lvl="0" marL="0" rtl="0" algn="l">
              <a:spcBef>
                <a:spcPts val="0"/>
              </a:spcBef>
              <a:spcAft>
                <a:spcPts val="0"/>
              </a:spcAft>
              <a:buNone/>
            </a:pPr>
            <a:r>
              <a:rPr lang="en-US" sz="1200">
                <a:solidFill>
                  <a:srgbClr val="333333"/>
                </a:solidFill>
                <a:latin typeface="Open Sans"/>
                <a:ea typeface="Open Sans"/>
                <a:cs typeface="Open Sans"/>
                <a:sym typeface="Open Sans"/>
              </a:rPr>
              <a:t>2. Figure out the cybersecurity and safety aspect. </a:t>
            </a:r>
            <a:endParaRPr sz="1200">
              <a:solidFill>
                <a:srgbClr val="333333"/>
              </a:solidFill>
              <a:latin typeface="Open Sans"/>
              <a:ea typeface="Open Sans"/>
              <a:cs typeface="Open Sans"/>
              <a:sym typeface="Open Sans"/>
            </a:endParaRPr>
          </a:p>
          <a:p>
            <a:pPr indent="0" lvl="0" marL="0" rtl="0" algn="l">
              <a:spcBef>
                <a:spcPts val="0"/>
              </a:spcBef>
              <a:spcAft>
                <a:spcPts val="0"/>
              </a:spcAft>
              <a:buNone/>
            </a:pPr>
            <a:r>
              <a:rPr lang="en-US" sz="1200">
                <a:solidFill>
                  <a:srgbClr val="333333"/>
                </a:solidFill>
                <a:latin typeface="Open Sans"/>
                <a:ea typeface="Open Sans"/>
                <a:cs typeface="Open Sans"/>
                <a:sym typeface="Open Sans"/>
              </a:rPr>
              <a:t>3. Cognitive ability is reducing, so need to focus about the challenges. Ethics need to be taught. </a:t>
            </a:r>
            <a:endParaRPr sz="1200">
              <a:solidFill>
                <a:srgbClr val="333333"/>
              </a:solidFill>
              <a:latin typeface="Open Sans"/>
              <a:ea typeface="Open Sans"/>
              <a:cs typeface="Open Sans"/>
              <a:sym typeface="Open Sans"/>
            </a:endParaRPr>
          </a:p>
          <a:p>
            <a:pPr indent="0" lvl="0" marL="0" rtl="0" algn="l">
              <a:spcBef>
                <a:spcPts val="0"/>
              </a:spcBef>
              <a:spcAft>
                <a:spcPts val="0"/>
              </a:spcAft>
              <a:buNone/>
            </a:pPr>
            <a:r>
              <a:rPr lang="en-US" sz="1200">
                <a:solidFill>
                  <a:srgbClr val="333333"/>
                </a:solidFill>
                <a:latin typeface="Open Sans"/>
                <a:ea typeface="Open Sans"/>
                <a:cs typeface="Open Sans"/>
                <a:sym typeface="Open Sans"/>
              </a:rPr>
              <a:t>4. AI is a tool. Need to teach them how to use it. </a:t>
            </a:r>
            <a:endParaRPr sz="1200">
              <a:solidFill>
                <a:srgbClr val="333333"/>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1200">
                <a:solidFill>
                  <a:srgbClr val="333333"/>
                </a:solidFill>
                <a:latin typeface="Open Sans"/>
                <a:ea typeface="Open Sans"/>
                <a:cs typeface="Open Sans"/>
                <a:sym typeface="Open Sans"/>
              </a:rPr>
              <a:t>5. Should clarify pros and cons and explain ethical issues. Create limits and parental controls. </a:t>
            </a:r>
            <a:endParaRPr sz="1200">
              <a:solidFill>
                <a:srgbClr val="333333"/>
              </a:solidFill>
              <a:latin typeface="Open Sans"/>
              <a:ea typeface="Open Sans"/>
              <a:cs typeface="Open Sans"/>
              <a:sym typeface="Open Sans"/>
            </a:endParaRPr>
          </a:p>
        </p:txBody>
      </p:sp>
      <p:cxnSp>
        <p:nvCxnSpPr>
          <p:cNvPr id="288" name="Google Shape;288;g3f95b8a8de4_0_9"/>
          <p:cNvCxnSpPr/>
          <p:nvPr/>
        </p:nvCxnSpPr>
        <p:spPr>
          <a:xfrm>
            <a:off x="1318450" y="3812275"/>
            <a:ext cx="9566400" cy="20400"/>
          </a:xfrm>
          <a:prstGeom prst="straightConnector1">
            <a:avLst/>
          </a:prstGeom>
          <a:noFill/>
          <a:ln cap="flat" cmpd="sng" w="9525">
            <a:solidFill>
              <a:schemeClr val="dk2"/>
            </a:solidFill>
            <a:prstDash val="solid"/>
            <a:round/>
            <a:headEnd len="med" w="med" type="none"/>
            <a:tailEnd len="med" w="med" type="none"/>
          </a:ln>
        </p:spPr>
      </p:cxnSp>
      <p:sp>
        <p:nvSpPr>
          <p:cNvPr id="289" name="Google Shape;289;g3f95b8a8de4_0_9"/>
          <p:cNvSpPr txBox="1"/>
          <p:nvPr/>
        </p:nvSpPr>
        <p:spPr>
          <a:xfrm>
            <a:off x="6535150" y="4221100"/>
            <a:ext cx="3853200" cy="14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rgbClr val="333333"/>
                </a:solidFill>
                <a:latin typeface="Open Sans"/>
                <a:ea typeface="Open Sans"/>
                <a:cs typeface="Open Sans"/>
                <a:sym typeface="Open Sans"/>
              </a:rPr>
              <a:t>1. Identify their age group, their coding and technical knowledge. Will decide how and what we teach them. We should also identify interest categories and how to make the curriculum engaging and fun. </a:t>
            </a:r>
            <a:endParaRPr sz="1200">
              <a:solidFill>
                <a:srgbClr val="333333"/>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1200">
                <a:solidFill>
                  <a:srgbClr val="333333"/>
                </a:solidFill>
                <a:latin typeface="Open Sans"/>
                <a:ea typeface="Open Sans"/>
                <a:cs typeface="Open Sans"/>
                <a:sym typeface="Open Sans"/>
              </a:rPr>
              <a:t>2. Learning by doing</a:t>
            </a:r>
            <a:endParaRPr sz="1200">
              <a:solidFill>
                <a:srgbClr val="333333"/>
              </a:solidFill>
              <a:latin typeface="Open Sans"/>
              <a:ea typeface="Open Sans"/>
              <a:cs typeface="Open Sans"/>
              <a:sym typeface="Open Sans"/>
            </a:endParaRPr>
          </a:p>
          <a:p>
            <a:pPr indent="0" lvl="0" marL="0" rtl="0" algn="l">
              <a:spcBef>
                <a:spcPts val="0"/>
              </a:spcBef>
              <a:spcAft>
                <a:spcPts val="0"/>
              </a:spcAft>
              <a:buNone/>
            </a:pPr>
            <a:r>
              <a:rPr lang="en-US" sz="1200">
                <a:solidFill>
                  <a:srgbClr val="333333"/>
                </a:solidFill>
                <a:latin typeface="Open Sans"/>
                <a:ea typeface="Open Sans"/>
                <a:cs typeface="Open Sans"/>
                <a:sym typeface="Open Sans"/>
              </a:rPr>
              <a:t>3. How to integrate AI in all subjects. </a:t>
            </a:r>
            <a:endParaRPr sz="1200">
              <a:solidFill>
                <a:srgbClr val="333333"/>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4" name="Shape 294"/>
        <p:cNvGrpSpPr/>
        <p:nvPr/>
      </p:nvGrpSpPr>
      <p:grpSpPr>
        <a:xfrm>
          <a:off x="0" y="0"/>
          <a:ext cx="0" cy="0"/>
          <a:chOff x="0" y="0"/>
          <a:chExt cx="0" cy="0"/>
        </a:xfrm>
      </p:grpSpPr>
      <p:sp>
        <p:nvSpPr>
          <p:cNvPr id="295" name="Google Shape;295;g3f5d4e4fadd_0_0"/>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5A</a:t>
            </a:r>
            <a:endParaRPr b="0" i="0" sz="900" u="none" cap="none" strike="noStrike">
              <a:solidFill>
                <a:schemeClr val="dk1"/>
              </a:solidFill>
              <a:latin typeface="Sora"/>
              <a:ea typeface="Sora"/>
              <a:cs typeface="Sora"/>
              <a:sym typeface="Sora"/>
            </a:endParaRPr>
          </a:p>
        </p:txBody>
      </p:sp>
      <p:sp>
        <p:nvSpPr>
          <p:cNvPr id="296" name="Google Shape;296;g3f5d4e4fadd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13</a:t>
            </a:r>
            <a:endParaRPr b="0" i="0" sz="2400" u="none" cap="none" strike="noStrike">
              <a:solidFill>
                <a:srgbClr val="FFFFFF"/>
              </a:solidFill>
              <a:latin typeface="Open Sans"/>
              <a:ea typeface="Open Sans"/>
              <a:cs typeface="Open Sans"/>
              <a:sym typeface="Open Sans"/>
            </a:endParaRPr>
          </a:p>
        </p:txBody>
      </p:sp>
      <p:sp>
        <p:nvSpPr>
          <p:cNvPr id="297" name="Google Shape;297;g3f5d4e4fadd_0_0"/>
          <p:cNvSpPr txBox="1"/>
          <p:nvPr/>
        </p:nvSpPr>
        <p:spPr>
          <a:xfrm>
            <a:off x="577000" y="444500"/>
            <a:ext cx="11437500" cy="6417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200"/>
              </a:spcBef>
              <a:spcAft>
                <a:spcPts val="1200"/>
              </a:spcAft>
              <a:buClr>
                <a:schemeClr val="dk1"/>
              </a:buClr>
              <a:buSzPts val="1100"/>
              <a:buFont typeface="Arial"/>
              <a:buNone/>
            </a:pPr>
            <a:r>
              <a:rPr b="1" i="0" lang="en-US" sz="1800" u="none" cap="none" strike="noStrike">
                <a:solidFill>
                  <a:schemeClr val="dk1"/>
                </a:solidFill>
                <a:latin typeface="Sora"/>
                <a:ea typeface="Sora"/>
                <a:cs typeface="Sora"/>
                <a:sym typeface="Sora"/>
              </a:rPr>
              <a:t>Who else in the school community should we ask about their challenges? How can AI help solve their problems? </a:t>
            </a:r>
            <a:endParaRPr b="1" i="0" sz="1800" u="none" cap="none" strike="noStrike">
              <a:solidFill>
                <a:schemeClr val="dk1"/>
              </a:solidFill>
              <a:latin typeface="Sora"/>
              <a:ea typeface="Sora"/>
              <a:cs typeface="Sora"/>
              <a:sym typeface="Sora"/>
            </a:endParaRPr>
          </a:p>
        </p:txBody>
      </p:sp>
      <p:sp>
        <p:nvSpPr>
          <p:cNvPr id="298" name="Google Shape;298;g3f5d4e4fadd_0_0"/>
          <p:cNvSpPr txBox="1"/>
          <p:nvPr/>
        </p:nvSpPr>
        <p:spPr>
          <a:xfrm>
            <a:off x="577000" y="1190625"/>
            <a:ext cx="10597800" cy="51747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Security Staff</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Problem: Manual management of visitor login and logout.</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Idea: AI Logging of Visitors using  face recognition</a:t>
            </a:r>
            <a:endParaRPr sz="2000">
              <a:solidFill>
                <a:srgbClr val="333333"/>
              </a:solidFill>
              <a:latin typeface="Open Sans"/>
              <a:ea typeface="Open Sans"/>
              <a:cs typeface="Open Sans"/>
              <a:sym typeface="Open Sans"/>
            </a:endParaRPr>
          </a:p>
          <a:p>
            <a:pPr indent="-355600" lvl="0" marL="4572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Gardening Staff</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Problem: Plant based diseases</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Idea: App tracking Plant health using  camera and good ML models </a:t>
            </a:r>
            <a:endParaRPr sz="2000">
              <a:solidFill>
                <a:srgbClr val="333333"/>
              </a:solidFill>
              <a:latin typeface="Open Sans"/>
              <a:ea typeface="Open Sans"/>
              <a:cs typeface="Open Sans"/>
              <a:sym typeface="Open Sans"/>
            </a:endParaRPr>
          </a:p>
          <a:p>
            <a:pPr indent="-355600" lvl="0" marL="4572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School Admin </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Problem: Keeping track of  the homework and assignments of students and find out patterns in it  to find best learning method for  student </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Idea: AI based text recognising dashboard.</a:t>
            </a:r>
            <a:endParaRPr sz="2000">
              <a:solidFill>
                <a:srgbClr val="333333"/>
              </a:solidFill>
              <a:latin typeface="Open Sans"/>
              <a:ea typeface="Open Sans"/>
              <a:cs typeface="Open Sans"/>
              <a:sym typeface="Open Sans"/>
            </a:endParaRPr>
          </a:p>
          <a:p>
            <a:pPr indent="-355600" lvl="0" marL="4572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For transport Staff</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Problem: Transport staff has to wait for students at bus stop</a:t>
            </a:r>
            <a:endParaRPr sz="2000">
              <a:solidFill>
                <a:srgbClr val="333333"/>
              </a:solidFill>
              <a:latin typeface="Open Sans"/>
              <a:ea typeface="Open Sans"/>
              <a:cs typeface="Open Sans"/>
              <a:sym typeface="Open Sans"/>
            </a:endParaRPr>
          </a:p>
          <a:p>
            <a:pPr indent="-355600" lvl="1" marL="914400" rtl="0" algn="l">
              <a:spcBef>
                <a:spcPts val="0"/>
              </a:spcBef>
              <a:spcAft>
                <a:spcPts val="0"/>
              </a:spcAft>
              <a:buClr>
                <a:srgbClr val="333333"/>
              </a:buClr>
              <a:buSzPts val="2000"/>
              <a:buFont typeface="Open Sans"/>
              <a:buChar char="○"/>
            </a:pPr>
            <a:r>
              <a:rPr lang="en-US" sz="2000">
                <a:solidFill>
                  <a:srgbClr val="333333"/>
                </a:solidFill>
                <a:latin typeface="Open Sans"/>
                <a:ea typeface="Open Sans"/>
                <a:cs typeface="Open Sans"/>
                <a:sym typeface="Open Sans"/>
              </a:rPr>
              <a:t>Idea: Live GPS tracking of bus which pings the parents about bus position</a:t>
            </a:r>
            <a:endParaRPr sz="2000">
              <a:solidFill>
                <a:srgbClr val="333333"/>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3" name="Shape 303"/>
        <p:cNvGrpSpPr/>
        <p:nvPr/>
      </p:nvGrpSpPr>
      <p:grpSpPr>
        <a:xfrm>
          <a:off x="0" y="0"/>
          <a:ext cx="0" cy="0"/>
          <a:chOff x="0" y="0"/>
          <a:chExt cx="0" cy="0"/>
        </a:xfrm>
      </p:grpSpPr>
      <p:sp>
        <p:nvSpPr>
          <p:cNvPr id="304" name="Google Shape;304;g3f61ee3a377_29_1"/>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4A</a:t>
            </a:r>
            <a:endParaRPr b="0" i="0" sz="900" u="none" cap="none" strike="noStrike">
              <a:solidFill>
                <a:schemeClr val="dk1"/>
              </a:solidFill>
              <a:latin typeface="Sora"/>
              <a:ea typeface="Sora"/>
              <a:cs typeface="Sora"/>
              <a:sym typeface="Sora"/>
            </a:endParaRPr>
          </a:p>
        </p:txBody>
      </p:sp>
      <p:sp>
        <p:nvSpPr>
          <p:cNvPr id="305" name="Google Shape;305;g3f61ee3a377_29_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13</a:t>
            </a:r>
            <a:endParaRPr b="0" i="0" sz="2400" u="none" cap="none" strike="noStrike">
              <a:solidFill>
                <a:srgbClr val="FFFFFF"/>
              </a:solidFill>
              <a:latin typeface="Open Sans"/>
              <a:ea typeface="Open Sans"/>
              <a:cs typeface="Open Sans"/>
              <a:sym typeface="Open Sans"/>
            </a:endParaRPr>
          </a:p>
        </p:txBody>
      </p:sp>
      <p:sp>
        <p:nvSpPr>
          <p:cNvPr id="306" name="Google Shape;306;g3f61ee3a377_29_1"/>
          <p:cNvSpPr txBox="1"/>
          <p:nvPr/>
        </p:nvSpPr>
        <p:spPr>
          <a:xfrm>
            <a:off x="838188" y="753325"/>
            <a:ext cx="11437500" cy="15870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200"/>
              </a:spcBef>
              <a:spcAft>
                <a:spcPts val="0"/>
              </a:spcAft>
              <a:buClr>
                <a:schemeClr val="dk1"/>
              </a:buClr>
              <a:buSzPts val="1100"/>
              <a:buFont typeface="Arial"/>
              <a:buNone/>
            </a:pPr>
            <a:r>
              <a:rPr b="1" i="0" lang="en-US" sz="1800" u="none" cap="none" strike="noStrike">
                <a:solidFill>
                  <a:schemeClr val="dk1"/>
                </a:solidFill>
                <a:latin typeface="Sora"/>
                <a:ea typeface="Sora"/>
                <a:cs typeface="Sora"/>
                <a:sym typeface="Sora"/>
              </a:rPr>
              <a:t>How can AI help collect challenges and ideas from school leaders, such as the principal, management, and administrators? </a:t>
            </a:r>
            <a:endParaRPr b="1" i="0" sz="1800" u="none" cap="none" strike="noStrike">
              <a:solidFill>
                <a:schemeClr val="dk1"/>
              </a:solidFill>
              <a:latin typeface="Sora"/>
              <a:ea typeface="Sora"/>
              <a:cs typeface="Sora"/>
              <a:sym typeface="Sora"/>
            </a:endParaRPr>
          </a:p>
          <a:p>
            <a:pPr indent="0" lvl="0" marL="0" marR="0" rtl="0" algn="l">
              <a:lnSpc>
                <a:spcPct val="115000"/>
              </a:lnSpc>
              <a:spcBef>
                <a:spcPts val="1200"/>
              </a:spcBef>
              <a:spcAft>
                <a:spcPts val="0"/>
              </a:spcAft>
              <a:buClr>
                <a:schemeClr val="dk1"/>
              </a:buClr>
              <a:buSzPts val="1100"/>
              <a:buFont typeface="Arial"/>
              <a:buNone/>
            </a:pPr>
            <a:r>
              <a:rPr b="1" lang="en-US" sz="1800">
                <a:solidFill>
                  <a:schemeClr val="dk1"/>
                </a:solidFill>
                <a:latin typeface="Sora"/>
                <a:ea typeface="Sora"/>
                <a:cs typeface="Sora"/>
                <a:sym typeface="Sora"/>
              </a:rPr>
              <a:t>I</a:t>
            </a:r>
            <a:endParaRPr b="1" sz="1800">
              <a:solidFill>
                <a:schemeClr val="dk1"/>
              </a:solidFill>
              <a:latin typeface="Sora"/>
              <a:ea typeface="Sora"/>
              <a:cs typeface="Sora"/>
              <a:sym typeface="Sora"/>
            </a:endParaRPr>
          </a:p>
          <a:p>
            <a:pPr indent="0" lvl="0" marL="0" marR="0" rtl="0" algn="l">
              <a:lnSpc>
                <a:spcPct val="115000"/>
              </a:lnSpc>
              <a:spcBef>
                <a:spcPts val="1200"/>
              </a:spcBef>
              <a:spcAft>
                <a:spcPts val="1200"/>
              </a:spcAft>
              <a:buClr>
                <a:schemeClr val="dk1"/>
              </a:buClr>
              <a:buSzPts val="1100"/>
              <a:buFont typeface="Arial"/>
              <a:buNone/>
            </a:pPr>
            <a:r>
              <a:t/>
            </a:r>
            <a:endParaRPr b="1" sz="1800">
              <a:solidFill>
                <a:schemeClr val="dk1"/>
              </a:solidFill>
              <a:latin typeface="Sora"/>
              <a:ea typeface="Sora"/>
              <a:cs typeface="Sora"/>
              <a:sym typeface="Sora"/>
            </a:endParaRPr>
          </a:p>
        </p:txBody>
      </p:sp>
      <p:pic>
        <p:nvPicPr>
          <p:cNvPr id="307" name="Google Shape;307;g3f61ee3a377_29_1"/>
          <p:cNvPicPr preferRelativeResize="0"/>
          <p:nvPr/>
        </p:nvPicPr>
        <p:blipFill>
          <a:blip r:embed="rId3">
            <a:alphaModFix/>
          </a:blip>
          <a:stretch>
            <a:fillRect/>
          </a:stretch>
        </p:blipFill>
        <p:spPr>
          <a:xfrm>
            <a:off x="2587412" y="1461975"/>
            <a:ext cx="7939077" cy="52927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96" name="Shape 96"/>
        <p:cNvGrpSpPr/>
        <p:nvPr/>
      </p:nvGrpSpPr>
      <p:grpSpPr>
        <a:xfrm>
          <a:off x="0" y="0"/>
          <a:ext cx="0" cy="0"/>
          <a:chOff x="0" y="0"/>
          <a:chExt cx="0" cy="0"/>
        </a:xfrm>
      </p:grpSpPr>
      <p:sp>
        <p:nvSpPr>
          <p:cNvPr id="97" name="Google Shape;97;g3f61ee3a377_43_0"/>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latin typeface="Sora"/>
                <a:ea typeface="Sora"/>
                <a:cs typeface="Sora"/>
                <a:sym typeface="Sora"/>
              </a:rPr>
              <a:t>CASE STUDY </a:t>
            </a:r>
            <a:endParaRPr i="0" sz="1035" u="none" cap="none" strike="noStrike">
              <a:solidFill>
                <a:schemeClr val="dk1"/>
              </a:solidFill>
              <a:latin typeface="Sora"/>
              <a:ea typeface="Sora"/>
              <a:cs typeface="Sora"/>
              <a:sym typeface="Sora"/>
            </a:endParaRPr>
          </a:p>
        </p:txBody>
      </p:sp>
      <p:sp>
        <p:nvSpPr>
          <p:cNvPr id="98" name="Google Shape;98;g3f61ee3a377_43_0"/>
          <p:cNvSpPr txBox="1"/>
          <p:nvPr/>
        </p:nvSpPr>
        <p:spPr>
          <a:xfrm>
            <a:off x="516601" y="522500"/>
            <a:ext cx="11324700" cy="7149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00">
                <a:solidFill>
                  <a:schemeClr val="dk1"/>
                </a:solidFill>
                <a:latin typeface="Sora"/>
                <a:ea typeface="Sora"/>
                <a:cs typeface="Sora"/>
                <a:sym typeface="Sora"/>
              </a:rPr>
              <a:t>Case Study: Paperfuge</a:t>
            </a:r>
            <a:endParaRPr b="1" i="0" sz="4300" u="none" cap="none" strike="noStrike">
              <a:solidFill>
                <a:schemeClr val="dk1"/>
              </a:solidFill>
              <a:latin typeface="Sora"/>
              <a:ea typeface="Sora"/>
              <a:cs typeface="Sora"/>
              <a:sym typeface="Sora"/>
            </a:endParaRPr>
          </a:p>
        </p:txBody>
      </p:sp>
      <p:sp>
        <p:nvSpPr>
          <p:cNvPr id="99" name="Google Shape;99;g3f61ee3a377_43_0"/>
          <p:cNvSpPr txBox="1"/>
          <p:nvPr/>
        </p:nvSpPr>
        <p:spPr>
          <a:xfrm>
            <a:off x="476875" y="1565275"/>
            <a:ext cx="65283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latin typeface="Sora"/>
                <a:ea typeface="Sora"/>
                <a:cs typeface="Sora"/>
                <a:sym typeface="Sora"/>
                <a:hlinkClick r:id="rId3"/>
              </a:rPr>
              <a:t>https://youtu.be/pPePaKnYh2I?si=NnlvnA9xG52y7-8f</a:t>
            </a:r>
            <a:endParaRPr sz="1809">
              <a:latin typeface="Sora"/>
              <a:ea typeface="Sora"/>
              <a:cs typeface="Sora"/>
              <a:sym typeface="Sora"/>
            </a:endParaRPr>
          </a:p>
        </p:txBody>
      </p:sp>
      <p:sp>
        <p:nvSpPr>
          <p:cNvPr id="100" name="Google Shape;100;g3f61ee3a377_43_0"/>
          <p:cNvSpPr txBox="1"/>
          <p:nvPr/>
        </p:nvSpPr>
        <p:spPr>
          <a:xfrm>
            <a:off x="444175" y="2373275"/>
            <a:ext cx="10980900" cy="327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Problem:</a:t>
            </a:r>
            <a:r>
              <a:rPr lang="en-US" sz="1700">
                <a:solidFill>
                  <a:schemeClr val="dk1"/>
                </a:solidFill>
                <a:latin typeface="Sora"/>
                <a:ea typeface="Sora"/>
                <a:cs typeface="Sora"/>
                <a:sym typeface="Sora"/>
              </a:rPr>
              <a:t> Conventional laboratory centrifuges are expensive, bulky, and require electricity, making disease diagnosis difficult in remote and low-resource settings.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Methodology:</a:t>
            </a:r>
            <a:r>
              <a:rPr lang="en-US" sz="1700">
                <a:solidFill>
                  <a:schemeClr val="dk1"/>
                </a:solidFill>
                <a:latin typeface="Sora"/>
                <a:ea typeface="Sora"/>
                <a:cs typeface="Sora"/>
                <a:sym typeface="Sora"/>
              </a:rPr>
              <a:t> Researchers at Stanford studied an ancient whirligig toy and applied its spinning mechanism to create a lightweight, hand-powered paper centrifuge costing about $0.20.</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None/>
            </a:pPr>
            <a:r>
              <a:rPr b="1" lang="en-US" sz="1700">
                <a:solidFill>
                  <a:schemeClr val="dk1"/>
                </a:solidFill>
                <a:latin typeface="Sora"/>
                <a:ea typeface="Sora"/>
                <a:cs typeface="Sora"/>
                <a:sym typeface="Sora"/>
              </a:rPr>
              <a:t>Solution:</a:t>
            </a:r>
            <a:r>
              <a:rPr lang="en-US" sz="1700">
                <a:solidFill>
                  <a:schemeClr val="dk1"/>
                </a:solidFill>
                <a:latin typeface="Sora"/>
                <a:ea typeface="Sora"/>
                <a:cs typeface="Sora"/>
                <a:sym typeface="Sora"/>
              </a:rPr>
              <a:t> The Paperfuge rapidly separates blood components without electricity, enabling field diagnosis of diseases such as malaria and anemia. It is portable, inexpensive, and easy to use.</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b="1" lang="en-US" sz="1700">
                <a:solidFill>
                  <a:schemeClr val="dk1"/>
                </a:solidFill>
                <a:latin typeface="Sora"/>
                <a:ea typeface="Sora"/>
                <a:cs typeface="Sora"/>
                <a:sym typeface="Sora"/>
              </a:rPr>
              <a:t>Output:</a:t>
            </a:r>
            <a:r>
              <a:rPr lang="en-US" sz="1700">
                <a:solidFill>
                  <a:schemeClr val="dk1"/>
                </a:solidFill>
                <a:latin typeface="Sora"/>
                <a:ea typeface="Sora"/>
                <a:cs typeface="Sora"/>
                <a:sym typeface="Sora"/>
              </a:rPr>
              <a:t> The innovation performs similarly to laboratory centrifuges for many diagnostic tasks while dramatically reducing cost and increasing healthcare accessibility in underserved regions. It has become a leading example of </a:t>
            </a:r>
            <a:r>
              <a:rPr b="1" lang="en-US" sz="1700">
                <a:solidFill>
                  <a:schemeClr val="dk1"/>
                </a:solidFill>
                <a:latin typeface="Sora"/>
                <a:ea typeface="Sora"/>
                <a:cs typeface="Sora"/>
                <a:sym typeface="Sora"/>
              </a:rPr>
              <a:t>frugal innovation</a:t>
            </a:r>
            <a:r>
              <a:rPr lang="en-US" sz="1700">
                <a:solidFill>
                  <a:schemeClr val="dk1"/>
                </a:solidFill>
                <a:latin typeface="Sora"/>
                <a:ea typeface="Sora"/>
                <a:cs typeface="Sora"/>
                <a:sym typeface="Sora"/>
              </a:rPr>
              <a:t> and </a:t>
            </a:r>
            <a:r>
              <a:rPr b="1" lang="en-US" sz="1700">
                <a:solidFill>
                  <a:schemeClr val="dk1"/>
                </a:solidFill>
                <a:latin typeface="Sora"/>
                <a:ea typeface="Sora"/>
                <a:cs typeface="Sora"/>
                <a:sym typeface="Sora"/>
              </a:rPr>
              <a:t>human-centered design</a:t>
            </a:r>
            <a:r>
              <a:rPr lang="en-US" sz="1700">
                <a:solidFill>
                  <a:schemeClr val="dk1"/>
                </a:solidFill>
                <a:latin typeface="Sora"/>
                <a:ea typeface="Sora"/>
                <a:cs typeface="Sora"/>
                <a:sym typeface="Sora"/>
              </a:rPr>
              <a:t>.</a:t>
            </a:r>
            <a:endParaRPr b="1" sz="1700">
              <a:solidFill>
                <a:schemeClr val="dk1"/>
              </a:solidFill>
              <a:latin typeface="Sora"/>
              <a:ea typeface="Sora"/>
              <a:cs typeface="Sora"/>
              <a:sym typeface="Sora"/>
            </a:endParaRPr>
          </a:p>
        </p:txBody>
      </p:sp>
      <p:sp>
        <p:nvSpPr>
          <p:cNvPr id="101" name="Google Shape;101;g3f61ee3a377_43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2</a:t>
            </a:r>
            <a:endParaRPr sz="2400">
              <a:solidFill>
                <a:srgbClr val="FFFFFF"/>
              </a:solidFill>
              <a:latin typeface="Open Sans"/>
              <a:ea typeface="Open Sans"/>
              <a:cs typeface="Open Sans"/>
              <a:sym typeface="Open Sans"/>
            </a:endParaRPr>
          </a:p>
        </p:txBody>
      </p:sp>
      <p:sp>
        <p:nvSpPr>
          <p:cNvPr id="102" name="Google Shape;102;g3f61ee3a377_43_0"/>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latin typeface="Sora"/>
                <a:ea typeface="Sora"/>
                <a:cs typeface="Sora"/>
                <a:sym typeface="Sora"/>
              </a:rPr>
              <a:t>VIDEO:</a:t>
            </a:r>
            <a:endParaRPr b="1" sz="1409">
              <a:solidFill>
                <a:srgbClr val="888888"/>
              </a:solidFill>
              <a:latin typeface="Sora"/>
              <a:ea typeface="Sora"/>
              <a:cs typeface="Sora"/>
              <a:sym typeface="So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2" name="Shape 312"/>
        <p:cNvGrpSpPr/>
        <p:nvPr/>
      </p:nvGrpSpPr>
      <p:grpSpPr>
        <a:xfrm>
          <a:off x="0" y="0"/>
          <a:ext cx="0" cy="0"/>
          <a:chOff x="0" y="0"/>
          <a:chExt cx="0" cy="0"/>
        </a:xfrm>
      </p:grpSpPr>
      <p:sp>
        <p:nvSpPr>
          <p:cNvPr id="313" name="Google Shape;313;g3f61ee3a377_2_0"/>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5A</a:t>
            </a:r>
            <a:endParaRPr b="0" i="0" sz="900" u="none" cap="none" strike="noStrike">
              <a:solidFill>
                <a:schemeClr val="dk1"/>
              </a:solidFill>
              <a:latin typeface="Sora"/>
              <a:ea typeface="Sora"/>
              <a:cs typeface="Sora"/>
              <a:sym typeface="Sora"/>
            </a:endParaRPr>
          </a:p>
        </p:txBody>
      </p:sp>
      <p:sp>
        <p:nvSpPr>
          <p:cNvPr id="314" name="Google Shape;314;g3f61ee3a377_2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13</a:t>
            </a:r>
            <a:endParaRPr b="0" i="0" sz="2400" u="none" cap="none" strike="noStrike">
              <a:solidFill>
                <a:srgbClr val="FFFFFF"/>
              </a:solidFill>
              <a:latin typeface="Open Sans"/>
              <a:ea typeface="Open Sans"/>
              <a:cs typeface="Open Sans"/>
              <a:sym typeface="Open Sans"/>
            </a:endParaRPr>
          </a:p>
        </p:txBody>
      </p:sp>
      <p:sp>
        <p:nvSpPr>
          <p:cNvPr id="315" name="Google Shape;315;g3f61ee3a377_2_0"/>
          <p:cNvSpPr txBox="1"/>
          <p:nvPr/>
        </p:nvSpPr>
        <p:spPr>
          <a:xfrm>
            <a:off x="577000" y="444500"/>
            <a:ext cx="11437500" cy="7959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0"/>
              </a:spcAft>
              <a:buClr>
                <a:schemeClr val="dk1"/>
              </a:buClr>
              <a:buSzPts val="1100"/>
              <a:buFont typeface="Arial"/>
              <a:buNone/>
            </a:pPr>
            <a:r>
              <a:rPr b="1" lang="en-US" sz="1800">
                <a:solidFill>
                  <a:schemeClr val="dk1"/>
                </a:solidFill>
                <a:latin typeface="Sora"/>
                <a:ea typeface="Sora"/>
                <a:cs typeface="Sora"/>
                <a:sym typeface="Sora"/>
              </a:rPr>
              <a:t>How can you identify student problems that AI can help solve?</a:t>
            </a:r>
            <a:endParaRPr b="1" sz="1800">
              <a:solidFill>
                <a:schemeClr val="dk1"/>
              </a:solidFill>
              <a:latin typeface="Sora"/>
              <a:ea typeface="Sora"/>
              <a:cs typeface="Sora"/>
              <a:sym typeface="Sora"/>
            </a:endParaRPr>
          </a:p>
          <a:p>
            <a:pPr indent="0" lvl="0" marL="0" marR="0" rtl="0" algn="l">
              <a:lnSpc>
                <a:spcPct val="115000"/>
              </a:lnSpc>
              <a:spcBef>
                <a:spcPts val="1200"/>
              </a:spcBef>
              <a:spcAft>
                <a:spcPts val="1200"/>
              </a:spcAft>
              <a:buClr>
                <a:schemeClr val="dk1"/>
              </a:buClr>
              <a:buSzPts val="1100"/>
              <a:buFont typeface="Arial"/>
              <a:buNone/>
            </a:pPr>
            <a:r>
              <a:t/>
            </a:r>
            <a:endParaRPr b="1" sz="1800">
              <a:solidFill>
                <a:schemeClr val="dk1"/>
              </a:solidFill>
              <a:latin typeface="Sora"/>
              <a:ea typeface="Sora"/>
              <a:cs typeface="Sora"/>
              <a:sym typeface="Sora"/>
            </a:endParaRPr>
          </a:p>
        </p:txBody>
      </p:sp>
      <p:sp>
        <p:nvSpPr>
          <p:cNvPr id="316" name="Google Shape;316;g3f61ee3a377_2_0"/>
          <p:cNvSpPr txBox="1"/>
          <p:nvPr/>
        </p:nvSpPr>
        <p:spPr>
          <a:xfrm>
            <a:off x="632225" y="1296600"/>
            <a:ext cx="11101500" cy="470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333333"/>
              </a:solidFill>
              <a:latin typeface="Open Sans"/>
              <a:ea typeface="Open Sans"/>
              <a:cs typeface="Open Sans"/>
              <a:sym typeface="Open Sans"/>
            </a:endParaRPr>
          </a:p>
        </p:txBody>
      </p:sp>
      <p:sp>
        <p:nvSpPr>
          <p:cNvPr id="317" name="Google Shape;317;g3f61ee3a377_2_0"/>
          <p:cNvSpPr txBox="1"/>
          <p:nvPr/>
        </p:nvSpPr>
        <p:spPr>
          <a:xfrm>
            <a:off x="303275" y="1041875"/>
            <a:ext cx="11034300" cy="503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100"/>
              <a:t>Where the signals come from</a:t>
            </a:r>
            <a:endParaRPr sz="2100"/>
          </a:p>
          <a:p>
            <a:pPr indent="0" lvl="0" marL="0" rtl="0" algn="l">
              <a:spcBef>
                <a:spcPts val="0"/>
              </a:spcBef>
              <a:spcAft>
                <a:spcPts val="0"/>
              </a:spcAft>
              <a:buNone/>
            </a:pPr>
            <a:r>
              <a:t/>
            </a:r>
            <a:endParaRPr sz="2100"/>
          </a:p>
          <a:p>
            <a:pPr indent="0" lvl="0" marL="0" rtl="0" algn="l">
              <a:spcBef>
                <a:spcPts val="0"/>
              </a:spcBef>
              <a:spcAft>
                <a:spcPts val="0"/>
              </a:spcAft>
              <a:buNone/>
            </a:pPr>
            <a:r>
              <a:rPr b="1" lang="en-US" sz="2100"/>
              <a:t>Error patterns rather than grades</a:t>
            </a:r>
            <a:r>
              <a:rPr lang="en-US" sz="2100"/>
              <a:t> - the same misconception recurring across a cohort tells you far more than a mark distribution. Item-level analysis of assessments, and the questions students actually ask (or ask each other, or ask a chatbot), are the richest sources.</a:t>
            </a:r>
            <a:endParaRPr sz="2100"/>
          </a:p>
          <a:p>
            <a:pPr indent="0" lvl="0" marL="0" rtl="0" algn="l">
              <a:spcBef>
                <a:spcPts val="0"/>
              </a:spcBef>
              <a:spcAft>
                <a:spcPts val="0"/>
              </a:spcAft>
              <a:buNone/>
            </a:pPr>
            <a:r>
              <a:rPr b="1" lang="en-US" sz="2100"/>
              <a:t>Latency points</a:t>
            </a:r>
            <a:r>
              <a:rPr lang="en-US" sz="2100"/>
              <a:t> - anywhere the gap between a student's attempt and useful feedback is measured in days or weeks.</a:t>
            </a:r>
            <a:endParaRPr sz="2100"/>
          </a:p>
          <a:p>
            <a:pPr indent="0" lvl="0" marL="0" rtl="0" algn="l">
              <a:spcBef>
                <a:spcPts val="0"/>
              </a:spcBef>
              <a:spcAft>
                <a:spcPts val="0"/>
              </a:spcAft>
              <a:buNone/>
            </a:pPr>
            <a:r>
              <a:rPr b="1" lang="en-US" sz="2100"/>
              <a:t>Abandonment points</a:t>
            </a:r>
            <a:r>
              <a:rPr lang="en-US" sz="2100"/>
              <a:t> - where students stop: the assignment nobody starts, the reading nobody finishes, the lab report that always arrives late.</a:t>
            </a:r>
            <a:endParaRPr sz="2100"/>
          </a:p>
          <a:p>
            <a:pPr indent="0" lvl="0" marL="0" rtl="0" algn="l">
              <a:spcBef>
                <a:spcPts val="0"/>
              </a:spcBef>
              <a:spcAft>
                <a:spcPts val="0"/>
              </a:spcAft>
              <a:buNone/>
            </a:pPr>
            <a:r>
              <a:rPr b="1" lang="en-US" sz="2100"/>
              <a:t>Student voice, gathered structurally</a:t>
            </a:r>
            <a:r>
              <a:rPr lang="en-US" sz="2100"/>
              <a:t> - brief "what got you stuck this week" prompts, exit tickets, or short interviews. Students usually locate the friction precisely; they just aren't asked.</a:t>
            </a:r>
            <a:endParaRPr sz="2100"/>
          </a:p>
          <a:p>
            <a:pPr indent="0" lvl="0" marL="0" rtl="0" algn="l">
              <a:spcBef>
                <a:spcPts val="0"/>
              </a:spcBef>
              <a:spcAft>
                <a:spcPts val="0"/>
              </a:spcAft>
              <a:buNone/>
            </a:pPr>
            <a:r>
              <a:rPr b="1" lang="en-US" sz="2100"/>
              <a:t>Teacher pain</a:t>
            </a:r>
            <a:r>
              <a:rPr lang="en-US" sz="2100"/>
              <a:t> - tasks staff describe as tedious are often symptoms of a student problem (mass identical feedback usually means the feedback isn't reaching anyone).</a:t>
            </a:r>
            <a:endParaRPr sz="21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sp>
        <p:nvSpPr>
          <p:cNvPr id="323" name="Google Shape;323;g3f61ee3a377_23_5"/>
          <p:cNvSpPr/>
          <p:nvPr/>
        </p:nvSpPr>
        <p:spPr>
          <a:xfrm>
            <a:off x="57701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BREAKOUT PROMPT 5A</a:t>
            </a:r>
            <a:endParaRPr b="0" i="0" sz="900" u="none" cap="none" strike="noStrike">
              <a:solidFill>
                <a:schemeClr val="dk1"/>
              </a:solidFill>
              <a:latin typeface="Sora"/>
              <a:ea typeface="Sora"/>
              <a:cs typeface="Sora"/>
              <a:sym typeface="Sora"/>
            </a:endParaRPr>
          </a:p>
        </p:txBody>
      </p:sp>
      <p:sp>
        <p:nvSpPr>
          <p:cNvPr id="324" name="Google Shape;324;g3f61ee3a377_23_5"/>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13</a:t>
            </a:r>
            <a:endParaRPr b="0" i="0" sz="2400" u="none" cap="none" strike="noStrike">
              <a:solidFill>
                <a:srgbClr val="FFFFFF"/>
              </a:solidFill>
              <a:latin typeface="Open Sans"/>
              <a:ea typeface="Open Sans"/>
              <a:cs typeface="Open Sans"/>
              <a:sym typeface="Open Sans"/>
            </a:endParaRPr>
          </a:p>
        </p:txBody>
      </p:sp>
      <p:sp>
        <p:nvSpPr>
          <p:cNvPr id="325" name="Google Shape;325;g3f61ee3a377_23_5"/>
          <p:cNvSpPr txBox="1"/>
          <p:nvPr/>
        </p:nvSpPr>
        <p:spPr>
          <a:xfrm>
            <a:off x="577000" y="444500"/>
            <a:ext cx="11437500" cy="795900"/>
          </a:xfrm>
          <a:prstGeom prst="rect">
            <a:avLst/>
          </a:prstGeom>
          <a:noFill/>
          <a:ln>
            <a:noFill/>
          </a:ln>
        </p:spPr>
        <p:txBody>
          <a:bodyPr anchorCtr="0" anchor="t" bIns="45700" lIns="0" spcFirstLastPara="1" rIns="91425" wrap="square" tIns="0">
            <a:spAutoFit/>
          </a:bodyPr>
          <a:lstStyle/>
          <a:p>
            <a:pPr indent="0" lvl="0" marL="0" rtl="0" algn="l">
              <a:lnSpc>
                <a:spcPct val="115000"/>
              </a:lnSpc>
              <a:spcBef>
                <a:spcPts val="1200"/>
              </a:spcBef>
              <a:spcAft>
                <a:spcPts val="0"/>
              </a:spcAft>
              <a:buClr>
                <a:schemeClr val="dk1"/>
              </a:buClr>
              <a:buSzPts val="1100"/>
              <a:buFont typeface="Arial"/>
              <a:buNone/>
            </a:pPr>
            <a:r>
              <a:rPr b="1" lang="en-US" sz="1800">
                <a:solidFill>
                  <a:schemeClr val="dk1"/>
                </a:solidFill>
                <a:latin typeface="Sora"/>
                <a:ea typeface="Sora"/>
                <a:cs typeface="Sora"/>
                <a:sym typeface="Sora"/>
              </a:rPr>
              <a:t>How can you identify student problems that AI can help solve?</a:t>
            </a:r>
            <a:endParaRPr b="1" sz="1800">
              <a:solidFill>
                <a:schemeClr val="dk1"/>
              </a:solidFill>
              <a:latin typeface="Sora"/>
              <a:ea typeface="Sora"/>
              <a:cs typeface="Sora"/>
              <a:sym typeface="Sora"/>
            </a:endParaRPr>
          </a:p>
          <a:p>
            <a:pPr indent="0" lvl="0" marL="0" marR="0" rtl="0" algn="l">
              <a:lnSpc>
                <a:spcPct val="115000"/>
              </a:lnSpc>
              <a:spcBef>
                <a:spcPts val="1200"/>
              </a:spcBef>
              <a:spcAft>
                <a:spcPts val="1200"/>
              </a:spcAft>
              <a:buClr>
                <a:schemeClr val="dk1"/>
              </a:buClr>
              <a:buSzPts val="1100"/>
              <a:buFont typeface="Arial"/>
              <a:buNone/>
            </a:pPr>
            <a:r>
              <a:t/>
            </a:r>
            <a:endParaRPr b="1" sz="1800">
              <a:solidFill>
                <a:schemeClr val="dk1"/>
              </a:solidFill>
              <a:latin typeface="Sora"/>
              <a:ea typeface="Sora"/>
              <a:cs typeface="Sora"/>
              <a:sym typeface="Sora"/>
            </a:endParaRPr>
          </a:p>
        </p:txBody>
      </p:sp>
      <p:sp>
        <p:nvSpPr>
          <p:cNvPr id="326" name="Google Shape;326;g3f61ee3a377_23_5"/>
          <p:cNvSpPr txBox="1"/>
          <p:nvPr/>
        </p:nvSpPr>
        <p:spPr>
          <a:xfrm>
            <a:off x="632225" y="1296600"/>
            <a:ext cx="11101500" cy="470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333333"/>
              </a:solidFill>
              <a:latin typeface="Open Sans"/>
              <a:ea typeface="Open Sans"/>
              <a:cs typeface="Open Sans"/>
              <a:sym typeface="Open Sans"/>
            </a:endParaRPr>
          </a:p>
        </p:txBody>
      </p:sp>
      <p:pic>
        <p:nvPicPr>
          <p:cNvPr id="327" name="Google Shape;327;g3f61ee3a377_23_5" title="Student-First_AI_Strategy_Framework.png"/>
          <p:cNvPicPr preferRelativeResize="0"/>
          <p:nvPr/>
        </p:nvPicPr>
        <p:blipFill>
          <a:blip r:embed="rId3">
            <a:alphaModFix/>
          </a:blip>
          <a:stretch>
            <a:fillRect/>
          </a:stretch>
        </p:blipFill>
        <p:spPr>
          <a:xfrm>
            <a:off x="916400" y="815125"/>
            <a:ext cx="10533151" cy="5878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332" name="Shape 332"/>
        <p:cNvGrpSpPr/>
        <p:nvPr/>
      </p:nvGrpSpPr>
      <p:grpSpPr>
        <a:xfrm>
          <a:off x="0" y="0"/>
          <a:ext cx="0" cy="0"/>
          <a:chOff x="0" y="0"/>
          <a:chExt cx="0" cy="0"/>
        </a:xfrm>
      </p:grpSpPr>
      <p:sp>
        <p:nvSpPr>
          <p:cNvPr id="333" name="Google Shape;333;g3f97bd541ed_1_4"/>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
        <p:nvSpPr>
          <p:cNvPr id="334" name="Google Shape;334;g3f97bd541ed_1_4"/>
          <p:cNvSpPr txBox="1"/>
          <p:nvPr/>
        </p:nvSpPr>
        <p:spPr>
          <a:xfrm>
            <a:off x="4507726" y="3429000"/>
            <a:ext cx="3029700" cy="37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888888"/>
                </a:solidFill>
                <a:latin typeface="Sora"/>
                <a:ea typeface="Sora"/>
                <a:cs typeface="Sora"/>
                <a:sym typeface="Sora"/>
              </a:rPr>
              <a:t>Activity Duration: </a:t>
            </a:r>
            <a:r>
              <a:rPr b="0" i="0" lang="en-US" sz="1400" u="none" cap="none" strike="noStrike">
                <a:solidFill>
                  <a:srgbClr val="888888"/>
                </a:solidFill>
                <a:latin typeface="Sora"/>
                <a:ea typeface="Sora"/>
                <a:cs typeface="Sora"/>
                <a:sym typeface="Sora"/>
              </a:rPr>
              <a:t>10 Minutes</a:t>
            </a:r>
            <a:endParaRPr b="0" i="0" sz="1400" u="none" cap="none" strike="noStrike">
              <a:solidFill>
                <a:srgbClr val="888888"/>
              </a:solidFill>
              <a:latin typeface="Sora"/>
              <a:ea typeface="Sora"/>
              <a:cs typeface="Sora"/>
              <a:sym typeface="Sora"/>
            </a:endParaRPr>
          </a:p>
        </p:txBody>
      </p:sp>
      <p:sp>
        <p:nvSpPr>
          <p:cNvPr id="335" name="Google Shape;335;g3f97bd541ed_1_4"/>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6</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3f60c2c1f30_0_100"/>
          <p:cNvSpPr/>
          <p:nvPr/>
        </p:nvSpPr>
        <p:spPr>
          <a:xfrm>
            <a:off x="594360"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MATERIAL</a:t>
            </a:r>
            <a:endParaRPr b="0" i="0" sz="900" u="none" cap="none" strike="noStrike">
              <a:solidFill>
                <a:srgbClr val="000000"/>
              </a:solidFill>
              <a:latin typeface="Sora"/>
              <a:ea typeface="Sora"/>
              <a:cs typeface="Sora"/>
              <a:sym typeface="Sora"/>
            </a:endParaRPr>
          </a:p>
        </p:txBody>
      </p:sp>
      <p:sp>
        <p:nvSpPr>
          <p:cNvPr id="342" name="Google Shape;342;g3f60c2c1f30_0_100"/>
          <p:cNvSpPr/>
          <p:nvPr/>
        </p:nvSpPr>
        <p:spPr>
          <a:xfrm>
            <a:off x="608075" y="443999"/>
            <a:ext cx="79554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3000" u="none" cap="none" strike="noStrike">
                <a:solidFill>
                  <a:srgbClr val="111827"/>
                </a:solidFill>
                <a:latin typeface="Sora"/>
                <a:ea typeface="Sora"/>
                <a:cs typeface="Sora"/>
                <a:sym typeface="Sora"/>
              </a:rPr>
              <a:t>Learning Resources </a:t>
            </a:r>
            <a:endParaRPr b="0" i="0" sz="3000" u="none" cap="none" strike="noStrike">
              <a:solidFill>
                <a:srgbClr val="000000"/>
              </a:solidFill>
              <a:latin typeface="Sora"/>
              <a:ea typeface="Sora"/>
              <a:cs typeface="Sora"/>
              <a:sym typeface="Sora"/>
            </a:endParaRPr>
          </a:p>
        </p:txBody>
      </p:sp>
      <p:sp>
        <p:nvSpPr>
          <p:cNvPr id="343" name="Google Shape;343;g3f60c2c1f30_0_100"/>
          <p:cNvSpPr/>
          <p:nvPr/>
        </p:nvSpPr>
        <p:spPr>
          <a:xfrm>
            <a:off x="594348" y="1172975"/>
            <a:ext cx="102414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b="0" i="0" lang="en-US" sz="1400" u="none" cap="none" strike="noStrike">
                <a:solidFill>
                  <a:srgbClr val="434343"/>
                </a:solidFill>
                <a:latin typeface="Sora"/>
                <a:ea typeface="Sora"/>
                <a:cs typeface="Sora"/>
                <a:sym typeface="Sora"/>
              </a:rPr>
              <a:t>The learning doesn't stop when the session ends—these resources will help you keep building your skills.</a:t>
            </a:r>
            <a:endParaRPr b="0" i="0" sz="1400" u="none" cap="none" strike="noStrike">
              <a:solidFill>
                <a:srgbClr val="434343"/>
              </a:solidFill>
              <a:latin typeface="Sora"/>
              <a:ea typeface="Sora"/>
              <a:cs typeface="Sora"/>
              <a:sym typeface="Sora"/>
            </a:endParaRPr>
          </a:p>
        </p:txBody>
      </p:sp>
      <p:sp>
        <p:nvSpPr>
          <p:cNvPr id="344" name="Google Shape;344;g3f60c2c1f30_0_100"/>
          <p:cNvSpPr txBox="1"/>
          <p:nvPr/>
        </p:nvSpPr>
        <p:spPr>
          <a:xfrm>
            <a:off x="1002800" y="231354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Short Videos</a:t>
            </a:r>
            <a:endParaRPr b="1" i="0" sz="1400" u="none" cap="none" strike="noStrike">
              <a:solidFill>
                <a:srgbClr val="000000"/>
              </a:solidFill>
              <a:latin typeface="Sora"/>
              <a:ea typeface="Sora"/>
              <a:cs typeface="Sora"/>
              <a:sym typeface="Sora"/>
            </a:endParaRPr>
          </a:p>
        </p:txBody>
      </p:sp>
      <p:sp>
        <p:nvSpPr>
          <p:cNvPr id="345" name="Google Shape;345;g3f60c2c1f30_0_100"/>
          <p:cNvSpPr/>
          <p:nvPr/>
        </p:nvSpPr>
        <p:spPr>
          <a:xfrm>
            <a:off x="731525" y="2314750"/>
            <a:ext cx="82200" cy="1243800"/>
          </a:xfrm>
          <a:prstGeom prst="rect">
            <a:avLst/>
          </a:prstGeom>
          <a:solidFill>
            <a:srgbClr val="39C6E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346" name="Google Shape;346;g3f60c2c1f30_0_100"/>
          <p:cNvSpPr txBox="1"/>
          <p:nvPr/>
        </p:nvSpPr>
        <p:spPr>
          <a:xfrm>
            <a:off x="1002804" y="2709850"/>
            <a:ext cx="6855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Sora"/>
                <a:ea typeface="Sora"/>
                <a:cs typeface="Sora"/>
                <a:sym typeface="Sora"/>
                <a:hlinkClick r:id="rId3"/>
              </a:rPr>
              <a:t>Lifesaving Scientific Tools Made of Paper</a:t>
            </a:r>
            <a:endParaRPr b="0" i="0" sz="1400" u="none" cap="none" strike="noStrike">
              <a:solidFill>
                <a:srgbClr val="000000"/>
              </a:solidFill>
              <a:latin typeface="Sora"/>
              <a:ea typeface="Sora"/>
              <a:cs typeface="Sora"/>
              <a:sym typeface="Sora"/>
            </a:endParaRPr>
          </a:p>
        </p:txBody>
      </p:sp>
      <p:sp>
        <p:nvSpPr>
          <p:cNvPr id="347" name="Google Shape;347;g3f60c2c1f30_0_10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Sora"/>
                <a:ea typeface="Sora"/>
                <a:cs typeface="Sora"/>
                <a:sym typeface="Sora"/>
              </a:rPr>
              <a:t>33</a:t>
            </a:r>
            <a:endParaRPr b="0" i="0" sz="2400" u="none" cap="none" strike="noStrike">
              <a:solidFill>
                <a:srgbClr val="FFFFFF"/>
              </a:solidFill>
              <a:latin typeface="Sora"/>
              <a:ea typeface="Sora"/>
              <a:cs typeface="Sora"/>
              <a:sym typeface="Sora"/>
            </a:endParaRPr>
          </a:p>
        </p:txBody>
      </p:sp>
      <p:sp>
        <p:nvSpPr>
          <p:cNvPr id="348" name="Google Shape;348;g3f60c2c1f30_0_100"/>
          <p:cNvSpPr txBox="1"/>
          <p:nvPr/>
        </p:nvSpPr>
        <p:spPr>
          <a:xfrm>
            <a:off x="1002804" y="3072850"/>
            <a:ext cx="6855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Sora"/>
                <a:ea typeface="Sora"/>
                <a:cs typeface="Sora"/>
                <a:sym typeface="Sora"/>
                <a:hlinkClick r:id="rId4"/>
              </a:rPr>
              <a:t>Foldscope: The Paper Microscope</a:t>
            </a:r>
            <a:endParaRPr b="0" i="0" sz="1400" u="none" cap="none" strike="noStrike">
              <a:solidFill>
                <a:srgbClr val="000000"/>
              </a:solidFill>
              <a:latin typeface="Sora"/>
              <a:ea typeface="Sora"/>
              <a:cs typeface="Sora"/>
              <a:sym typeface="Sor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f2cbaa029f_0_71"/>
          <p:cNvSpPr/>
          <p:nvPr/>
        </p:nvSpPr>
        <p:spPr>
          <a:xfrm>
            <a:off x="651235"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SELF-EXPLORATION</a:t>
            </a:r>
            <a:endParaRPr b="0" i="0" sz="900" u="none" cap="none" strike="noStrike">
              <a:solidFill>
                <a:srgbClr val="000000"/>
              </a:solidFill>
              <a:latin typeface="Sora"/>
              <a:ea typeface="Sora"/>
              <a:cs typeface="Sora"/>
              <a:sym typeface="Sora"/>
            </a:endParaRPr>
          </a:p>
        </p:txBody>
      </p:sp>
      <p:sp>
        <p:nvSpPr>
          <p:cNvPr id="355" name="Google Shape;355;g3f2cbaa029f_0_71"/>
          <p:cNvSpPr/>
          <p:nvPr/>
        </p:nvSpPr>
        <p:spPr>
          <a:xfrm>
            <a:off x="594350" y="443999"/>
            <a:ext cx="79554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4300" u="none" cap="none" strike="noStrike">
                <a:solidFill>
                  <a:srgbClr val="111827"/>
                </a:solidFill>
                <a:latin typeface="Sora"/>
                <a:ea typeface="Sora"/>
                <a:cs typeface="Sora"/>
                <a:sym typeface="Sora"/>
              </a:rPr>
              <a:t>AI Self-Exploration</a:t>
            </a:r>
            <a:endParaRPr b="0" i="0" sz="4300" u="none" cap="none" strike="noStrike">
              <a:solidFill>
                <a:srgbClr val="000000"/>
              </a:solidFill>
              <a:latin typeface="Sora"/>
              <a:ea typeface="Sora"/>
              <a:cs typeface="Sora"/>
              <a:sym typeface="Sora"/>
            </a:endParaRPr>
          </a:p>
        </p:txBody>
      </p:sp>
      <p:sp>
        <p:nvSpPr>
          <p:cNvPr id="356" name="Google Shape;356;g3f2cbaa029f_0_71"/>
          <p:cNvSpPr/>
          <p:nvPr/>
        </p:nvSpPr>
        <p:spPr>
          <a:xfrm>
            <a:off x="594350" y="1172975"/>
            <a:ext cx="112470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b="0" i="0" lang="en-US" sz="1400" u="none" cap="none" strike="noStrike">
                <a:solidFill>
                  <a:srgbClr val="536271"/>
                </a:solidFill>
                <a:latin typeface="Sora"/>
                <a:ea typeface="Sora"/>
                <a:cs typeface="Sora"/>
                <a:sym typeface="Sora"/>
              </a:rPr>
              <a:t>Explore any AI tool independently</a:t>
            </a:r>
            <a:endParaRPr b="0" i="0" sz="1400" u="none" cap="none" strike="noStrike">
              <a:solidFill>
                <a:srgbClr val="000000"/>
              </a:solidFill>
              <a:latin typeface="Sora"/>
              <a:ea typeface="Sora"/>
              <a:cs typeface="Sora"/>
              <a:sym typeface="Sora"/>
            </a:endParaRPr>
          </a:p>
        </p:txBody>
      </p:sp>
      <p:sp>
        <p:nvSpPr>
          <p:cNvPr id="357" name="Google Shape;357;g3f2cbaa029f_0_71"/>
          <p:cNvSpPr txBox="1"/>
          <p:nvPr/>
        </p:nvSpPr>
        <p:spPr>
          <a:xfrm>
            <a:off x="1086139" y="5912150"/>
            <a:ext cx="100194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500"/>
              <a:buFont typeface="Arial"/>
              <a:buNone/>
            </a:pPr>
            <a:r>
              <a:rPr b="0" i="1" lang="en-US" sz="1500" u="none" cap="none" strike="noStrike">
                <a:solidFill>
                  <a:srgbClr val="000000"/>
                </a:solidFill>
                <a:latin typeface="Arial"/>
                <a:ea typeface="Arial"/>
                <a:cs typeface="Arial"/>
                <a:sym typeface="Arial"/>
              </a:rPr>
              <a:t>Empathy begins with curiosity—observe carefully, listen actively, and understand deeply before designing solutions. </a:t>
            </a:r>
            <a:endParaRPr b="0" i="1" sz="15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500"/>
              <a:buFont typeface="Arial"/>
              <a:buNone/>
            </a:pPr>
            <a:r>
              <a:t/>
            </a:r>
            <a:endParaRPr b="0" i="1" sz="1500" u="none" cap="none" strike="noStrike">
              <a:solidFill>
                <a:srgbClr val="000000"/>
              </a:solidFill>
              <a:latin typeface="Arial"/>
              <a:ea typeface="Arial"/>
              <a:cs typeface="Arial"/>
              <a:sym typeface="Arial"/>
            </a:endParaRPr>
          </a:p>
        </p:txBody>
      </p:sp>
      <p:pic>
        <p:nvPicPr>
          <p:cNvPr id="358" name="Google Shape;358;g3f2cbaa029f_0_71"/>
          <p:cNvPicPr preferRelativeResize="0"/>
          <p:nvPr/>
        </p:nvPicPr>
        <p:blipFill rotWithShape="1">
          <a:blip r:embed="rId3">
            <a:alphaModFix/>
          </a:blip>
          <a:srcRect b="0" l="0" r="0" t="0"/>
          <a:stretch/>
        </p:blipFill>
        <p:spPr>
          <a:xfrm>
            <a:off x="356125" y="2412263"/>
            <a:ext cx="1511101" cy="1511101"/>
          </a:xfrm>
          <a:prstGeom prst="rect">
            <a:avLst/>
          </a:prstGeom>
          <a:noFill/>
          <a:ln>
            <a:noFill/>
          </a:ln>
        </p:spPr>
      </p:pic>
      <p:pic>
        <p:nvPicPr>
          <p:cNvPr id="359" name="Google Shape;359;g3f2cbaa029f_0_71" title="ChatGPT-Logo.png"/>
          <p:cNvPicPr preferRelativeResize="0"/>
          <p:nvPr/>
        </p:nvPicPr>
        <p:blipFill rotWithShape="1">
          <a:blip r:embed="rId4">
            <a:alphaModFix/>
          </a:blip>
          <a:srcRect b="0" l="23010" r="23539" t="0"/>
          <a:stretch/>
        </p:blipFill>
        <p:spPr>
          <a:xfrm>
            <a:off x="2924650" y="2616427"/>
            <a:ext cx="1047823" cy="1102775"/>
          </a:xfrm>
          <a:prstGeom prst="rect">
            <a:avLst/>
          </a:prstGeom>
          <a:noFill/>
          <a:ln>
            <a:noFill/>
          </a:ln>
        </p:spPr>
      </p:pic>
      <p:pic>
        <p:nvPicPr>
          <p:cNvPr id="360" name="Google Shape;360;g3f2cbaa029f_0_71"/>
          <p:cNvPicPr preferRelativeResize="0"/>
          <p:nvPr/>
        </p:nvPicPr>
        <p:blipFill rotWithShape="1">
          <a:blip r:embed="rId5">
            <a:alphaModFix/>
          </a:blip>
          <a:srcRect b="0" l="0" r="0" t="0"/>
          <a:stretch/>
        </p:blipFill>
        <p:spPr>
          <a:xfrm>
            <a:off x="5403640" y="2530826"/>
            <a:ext cx="1274022" cy="1274000"/>
          </a:xfrm>
          <a:prstGeom prst="rect">
            <a:avLst/>
          </a:prstGeom>
          <a:noFill/>
          <a:ln>
            <a:noFill/>
          </a:ln>
        </p:spPr>
      </p:pic>
      <p:pic>
        <p:nvPicPr>
          <p:cNvPr id="361" name="Google Shape;361;g3f2cbaa029f_0_71"/>
          <p:cNvPicPr preferRelativeResize="0"/>
          <p:nvPr/>
        </p:nvPicPr>
        <p:blipFill rotWithShape="1">
          <a:blip r:embed="rId6">
            <a:alphaModFix/>
          </a:blip>
          <a:srcRect b="0" l="0" r="0" t="0"/>
          <a:stretch/>
        </p:blipFill>
        <p:spPr>
          <a:xfrm>
            <a:off x="8108825" y="2476775"/>
            <a:ext cx="1382100" cy="1382124"/>
          </a:xfrm>
          <a:prstGeom prst="rect">
            <a:avLst/>
          </a:prstGeom>
          <a:noFill/>
          <a:ln>
            <a:noFill/>
          </a:ln>
        </p:spPr>
      </p:pic>
      <p:pic>
        <p:nvPicPr>
          <p:cNvPr id="362" name="Google Shape;362;g3f2cbaa029f_0_71"/>
          <p:cNvPicPr preferRelativeResize="0"/>
          <p:nvPr/>
        </p:nvPicPr>
        <p:blipFill rotWithShape="1">
          <a:blip r:embed="rId7">
            <a:alphaModFix/>
          </a:blip>
          <a:srcRect b="0" l="0" r="0" t="0"/>
          <a:stretch/>
        </p:blipFill>
        <p:spPr>
          <a:xfrm>
            <a:off x="10683225" y="2616425"/>
            <a:ext cx="1102775" cy="1102775"/>
          </a:xfrm>
          <a:prstGeom prst="rect">
            <a:avLst/>
          </a:prstGeom>
          <a:noFill/>
          <a:ln>
            <a:noFill/>
          </a:ln>
        </p:spPr>
      </p:pic>
      <p:sp>
        <p:nvSpPr>
          <p:cNvPr id="363" name="Google Shape;363;g3f2cbaa029f_0_71"/>
          <p:cNvSpPr txBox="1"/>
          <p:nvPr/>
        </p:nvSpPr>
        <p:spPr>
          <a:xfrm>
            <a:off x="560288" y="3803613"/>
            <a:ext cx="11028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Sora"/>
                <a:ea typeface="Sora"/>
                <a:cs typeface="Sora"/>
                <a:sym typeface="Sora"/>
              </a:rPr>
              <a:t>GEMINI</a:t>
            </a:r>
            <a:endParaRPr b="1" i="0" sz="1800" u="none" cap="none" strike="noStrike">
              <a:solidFill>
                <a:srgbClr val="000000"/>
              </a:solidFill>
              <a:latin typeface="Sora"/>
              <a:ea typeface="Sora"/>
              <a:cs typeface="Sora"/>
              <a:sym typeface="Sora"/>
            </a:endParaRPr>
          </a:p>
        </p:txBody>
      </p:sp>
      <p:sp>
        <p:nvSpPr>
          <p:cNvPr id="364" name="Google Shape;364;g3f2cbaa029f_0_71"/>
          <p:cNvSpPr txBox="1"/>
          <p:nvPr/>
        </p:nvSpPr>
        <p:spPr>
          <a:xfrm>
            <a:off x="2811527" y="3803625"/>
            <a:ext cx="15111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Sora"/>
                <a:ea typeface="Sora"/>
                <a:cs typeface="Sora"/>
                <a:sym typeface="Sora"/>
              </a:rPr>
              <a:t>CHATGPT</a:t>
            </a:r>
            <a:endParaRPr b="1" i="0" sz="1800" u="none" cap="none" strike="noStrike">
              <a:solidFill>
                <a:srgbClr val="000000"/>
              </a:solidFill>
              <a:latin typeface="Sora"/>
              <a:ea typeface="Sora"/>
              <a:cs typeface="Sora"/>
              <a:sym typeface="Sora"/>
            </a:endParaRPr>
          </a:p>
        </p:txBody>
      </p:sp>
      <p:sp>
        <p:nvSpPr>
          <p:cNvPr id="365" name="Google Shape;365;g3f2cbaa029f_0_71"/>
          <p:cNvSpPr txBox="1"/>
          <p:nvPr/>
        </p:nvSpPr>
        <p:spPr>
          <a:xfrm>
            <a:off x="5489264" y="3842150"/>
            <a:ext cx="11883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Sora"/>
                <a:ea typeface="Sora"/>
                <a:cs typeface="Sora"/>
                <a:sym typeface="Sora"/>
              </a:rPr>
              <a:t>CLAUDE</a:t>
            </a:r>
            <a:endParaRPr b="1" i="0" sz="1800" u="none" cap="none" strike="noStrike">
              <a:solidFill>
                <a:srgbClr val="000000"/>
              </a:solidFill>
              <a:latin typeface="Sora"/>
              <a:ea typeface="Sora"/>
              <a:cs typeface="Sora"/>
              <a:sym typeface="Sora"/>
            </a:endParaRPr>
          </a:p>
        </p:txBody>
      </p:sp>
      <p:sp>
        <p:nvSpPr>
          <p:cNvPr id="366" name="Google Shape;366;g3f2cbaa029f_0_71"/>
          <p:cNvSpPr txBox="1"/>
          <p:nvPr/>
        </p:nvSpPr>
        <p:spPr>
          <a:xfrm>
            <a:off x="8248488" y="3842150"/>
            <a:ext cx="12741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Sora"/>
                <a:ea typeface="Sora"/>
                <a:cs typeface="Sora"/>
                <a:sym typeface="Sora"/>
              </a:rPr>
              <a:t>COPILOT</a:t>
            </a:r>
            <a:endParaRPr b="1" i="0" sz="1800" u="none" cap="none" strike="noStrike">
              <a:solidFill>
                <a:srgbClr val="000000"/>
              </a:solidFill>
              <a:latin typeface="Sora"/>
              <a:ea typeface="Sora"/>
              <a:cs typeface="Sora"/>
              <a:sym typeface="Sora"/>
            </a:endParaRPr>
          </a:p>
        </p:txBody>
      </p:sp>
      <p:sp>
        <p:nvSpPr>
          <p:cNvPr id="367" name="Google Shape;367;g3f2cbaa029f_0_71"/>
          <p:cNvSpPr txBox="1"/>
          <p:nvPr/>
        </p:nvSpPr>
        <p:spPr>
          <a:xfrm>
            <a:off x="10389650" y="3803613"/>
            <a:ext cx="16899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Sora"/>
                <a:ea typeface="Sora"/>
                <a:cs typeface="Sora"/>
                <a:sym typeface="Sora"/>
              </a:rPr>
              <a:t>PERPLEXITY</a:t>
            </a:r>
            <a:endParaRPr b="1" i="0" sz="1800" u="none" cap="none" strike="noStrike">
              <a:solidFill>
                <a:srgbClr val="000000"/>
              </a:solidFill>
              <a:latin typeface="Sora"/>
              <a:ea typeface="Sora"/>
              <a:cs typeface="Sora"/>
              <a:sym typeface="Sora"/>
            </a:endParaRPr>
          </a:p>
        </p:txBody>
      </p:sp>
      <p:sp>
        <p:nvSpPr>
          <p:cNvPr id="368" name="Google Shape;368;g3f2cbaa029f_0_7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16</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3" name="Shape 373"/>
        <p:cNvGrpSpPr/>
        <p:nvPr/>
      </p:nvGrpSpPr>
      <p:grpSpPr>
        <a:xfrm>
          <a:off x="0" y="0"/>
          <a:ext cx="0" cy="0"/>
          <a:chOff x="0" y="0"/>
          <a:chExt cx="0" cy="0"/>
        </a:xfrm>
      </p:grpSpPr>
      <p:sp>
        <p:nvSpPr>
          <p:cNvPr id="374" name="Google Shape;374;g3f97bd541ed_0_0"/>
          <p:cNvSpPr txBox="1"/>
          <p:nvPr/>
        </p:nvSpPr>
        <p:spPr>
          <a:xfrm>
            <a:off x="522075" y="1817400"/>
            <a:ext cx="9802500" cy="3404100"/>
          </a:xfrm>
          <a:prstGeom prst="rect">
            <a:avLst/>
          </a:prstGeom>
          <a:noFill/>
          <a:ln>
            <a:noFill/>
          </a:ln>
        </p:spPr>
        <p:txBody>
          <a:bodyPr anchorCtr="0" anchor="t" bIns="91425" lIns="91425" spcFirstLastPara="1" rIns="91425" wrap="square" tIns="91425">
            <a:spAutoFit/>
          </a:bodyPr>
          <a:lstStyle/>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Submit by</a:t>
            </a:r>
            <a:r>
              <a:rPr b="1" i="0" lang="en-US" sz="1700" u="none" cap="none" strike="noStrike">
                <a:solidFill>
                  <a:schemeClr val="dk1"/>
                </a:solidFill>
                <a:latin typeface="Sora"/>
                <a:ea typeface="Sora"/>
                <a:cs typeface="Sora"/>
                <a:sym typeface="Sora"/>
              </a:rPr>
              <a:t> Wednesday, 11:59 PM (IST)</a:t>
            </a:r>
            <a:r>
              <a:rPr b="0" i="0" lang="en-US" sz="1700" u="none" cap="none" strike="noStrike">
                <a:solidFill>
                  <a:schemeClr val="dk1"/>
                </a:solidFill>
                <a:latin typeface="Sora"/>
                <a:ea typeface="Sora"/>
                <a:cs typeface="Sora"/>
                <a:sym typeface="Sora"/>
              </a:rPr>
              <a:t>, unless notified otherwise.</a:t>
            </a:r>
            <a:endParaRPr b="0"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Upload your assignment slides after the Assignment template in </a:t>
            </a:r>
            <a:r>
              <a:rPr b="1" i="0" lang="en-US" sz="1700" u="none" cap="none" strike="noStrike">
                <a:solidFill>
                  <a:schemeClr val="dk1"/>
                </a:solidFill>
                <a:latin typeface="Sora"/>
                <a:ea typeface="Sora"/>
                <a:cs typeface="Sora"/>
                <a:sym typeface="Sora"/>
              </a:rPr>
              <a:t>corresponding lecture slides</a:t>
            </a:r>
            <a:r>
              <a:rPr b="0" i="0" lang="en-US" sz="1700" u="none" cap="none" strike="noStrike">
                <a:solidFill>
                  <a:schemeClr val="dk1"/>
                </a:solidFill>
                <a:latin typeface="Sora"/>
                <a:ea typeface="Sora"/>
                <a:cs typeface="Sora"/>
                <a:sym typeface="Sora"/>
              </a:rPr>
              <a:t> shared with you, following the </a:t>
            </a:r>
            <a:r>
              <a:rPr b="1" i="0" lang="en-US" sz="1700" u="none" cap="none" strike="noStrike">
                <a:solidFill>
                  <a:schemeClr val="dk1"/>
                </a:solidFill>
                <a:latin typeface="Sora"/>
                <a:ea typeface="Sora"/>
                <a:cs typeface="Sora"/>
                <a:sym typeface="Sora"/>
              </a:rPr>
              <a:t>prescribed format</a:t>
            </a:r>
            <a:r>
              <a:rPr b="0" i="0" lang="en-US" sz="1700" u="none" cap="none" strike="noStrike">
                <a:solidFill>
                  <a:schemeClr val="dk1"/>
                </a:solidFill>
                <a:latin typeface="Sora"/>
                <a:ea typeface="Sora"/>
                <a:cs typeface="Sora"/>
                <a:sym typeface="Sora"/>
              </a:rPr>
              <a:t>. </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Ensure submissions are</a:t>
            </a:r>
            <a:r>
              <a:rPr b="1" i="0" lang="en-US" sz="1700" u="none" cap="none" strike="noStrike">
                <a:solidFill>
                  <a:schemeClr val="dk1"/>
                </a:solidFill>
                <a:latin typeface="Sora"/>
                <a:ea typeface="Sora"/>
                <a:cs typeface="Sora"/>
                <a:sym typeface="Sora"/>
              </a:rPr>
              <a:t> complete, clearly named, and on time.</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Include your </a:t>
            </a:r>
            <a:r>
              <a:rPr b="1" i="0" lang="en-US" sz="1700" u="none" cap="none" strike="noStrike">
                <a:solidFill>
                  <a:schemeClr val="dk1"/>
                </a:solidFill>
                <a:latin typeface="Sora"/>
                <a:ea typeface="Sora"/>
                <a:cs typeface="Sora"/>
                <a:sym typeface="Sora"/>
              </a:rPr>
              <a:t>Name, Roll No., Elective, and team details</a:t>
            </a:r>
            <a:r>
              <a:rPr b="0" i="0" lang="en-US" sz="1700" u="none" cap="none" strike="noStrike">
                <a:solidFill>
                  <a:schemeClr val="dk1"/>
                </a:solidFill>
                <a:latin typeface="Sora"/>
                <a:ea typeface="Sora"/>
                <a:cs typeface="Sora"/>
                <a:sym typeface="Sora"/>
              </a:rPr>
              <a:t> (as applicable).</a:t>
            </a:r>
            <a:endParaRPr b="0"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Clearly define your </a:t>
            </a:r>
            <a:r>
              <a:rPr b="1" i="0" lang="en-US" sz="1700" u="none" cap="none" strike="noStrike">
                <a:solidFill>
                  <a:schemeClr val="dk1"/>
                </a:solidFill>
                <a:latin typeface="Sora"/>
                <a:ea typeface="Sora"/>
                <a:cs typeface="Sora"/>
                <a:sym typeface="Sora"/>
              </a:rPr>
              <a:t>Theme/Problem Statement.</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Keep a personal backup of </a:t>
            </a:r>
            <a:r>
              <a:rPr b="1" i="0" lang="en-US" sz="1700" u="none" cap="none" strike="noStrike">
                <a:solidFill>
                  <a:schemeClr val="dk1"/>
                </a:solidFill>
                <a:latin typeface="Sora"/>
                <a:ea typeface="Sora"/>
                <a:cs typeface="Sora"/>
                <a:sym typeface="Sora"/>
              </a:rPr>
              <a:t>all submitted files.</a:t>
            </a:r>
            <a:endParaRPr b="1" i="0" sz="1700" u="none" cap="none" strike="noStrike">
              <a:solidFill>
                <a:schemeClr val="dk1"/>
              </a:solidFill>
              <a:latin typeface="Sora"/>
              <a:ea typeface="Sora"/>
              <a:cs typeface="Sora"/>
              <a:sym typeface="Sora"/>
            </a:endParaRPr>
          </a:p>
          <a:p>
            <a:pPr indent="-381000" lvl="0" marL="457200" marR="0" rtl="0" algn="l">
              <a:lnSpc>
                <a:spcPct val="115000"/>
              </a:lnSpc>
              <a:spcBef>
                <a:spcPts val="0"/>
              </a:spcBef>
              <a:spcAft>
                <a:spcPts val="0"/>
              </a:spcAft>
              <a:buClr>
                <a:schemeClr val="dk1"/>
              </a:buClr>
              <a:buSzPts val="2400"/>
              <a:buFont typeface="Arial"/>
              <a:buChar char="●"/>
            </a:pPr>
            <a:r>
              <a:rPr b="0" i="0" lang="en-US" sz="1700" u="none" cap="none" strike="noStrike">
                <a:solidFill>
                  <a:schemeClr val="dk1"/>
                </a:solidFill>
                <a:latin typeface="Sora"/>
                <a:ea typeface="Sora"/>
                <a:cs typeface="Sora"/>
                <a:sym typeface="Sora"/>
              </a:rPr>
              <a:t>Report any technical issues</a:t>
            </a:r>
            <a:r>
              <a:rPr b="1" i="0" lang="en-US" sz="1700" u="none" cap="none" strike="noStrike">
                <a:solidFill>
                  <a:schemeClr val="dk1"/>
                </a:solidFill>
                <a:latin typeface="Sora"/>
                <a:ea typeface="Sora"/>
                <a:cs typeface="Sora"/>
                <a:sym typeface="Sora"/>
              </a:rPr>
              <a:t> before the submission deadline.</a:t>
            </a:r>
            <a:endParaRPr b="1" i="0" sz="2400" u="none" cap="none" strike="noStrike">
              <a:solidFill>
                <a:schemeClr val="dk1"/>
              </a:solidFill>
              <a:latin typeface="Sora"/>
              <a:ea typeface="Sora"/>
              <a:cs typeface="Sora"/>
              <a:sym typeface="Sora"/>
            </a:endParaRPr>
          </a:p>
        </p:txBody>
      </p:sp>
      <p:sp>
        <p:nvSpPr>
          <p:cNvPr id="375" name="Google Shape;375;g3f97bd541ed_0_0"/>
          <p:cNvSpPr txBox="1"/>
          <p:nvPr/>
        </p:nvSpPr>
        <p:spPr>
          <a:xfrm>
            <a:off x="522076" y="634389"/>
            <a:ext cx="9046500" cy="7851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chemeClr val="dk1"/>
                </a:solidFill>
                <a:latin typeface="Sora"/>
                <a:ea typeface="Sora"/>
                <a:cs typeface="Sora"/>
                <a:sym typeface="Sora"/>
              </a:rPr>
              <a:t>Assignment Submission</a:t>
            </a:r>
            <a:endParaRPr b="0" i="0" sz="1400" u="none" cap="none" strike="noStrike">
              <a:solidFill>
                <a:schemeClr val="dk1"/>
              </a:solidFill>
              <a:latin typeface="Sora"/>
              <a:ea typeface="Sora"/>
              <a:cs typeface="Sora"/>
              <a:sym typeface="Sora"/>
            </a:endParaRPr>
          </a:p>
          <a:p>
            <a:pPr indent="0" lvl="0" marL="0" marR="0" rtl="0" algn="l">
              <a:lnSpc>
                <a:spcPct val="115000"/>
              </a:lnSpc>
              <a:spcBef>
                <a:spcPts val="1200"/>
              </a:spcBef>
              <a:spcAft>
                <a:spcPts val="1200"/>
              </a:spcAft>
              <a:buClr>
                <a:srgbClr val="000000"/>
              </a:buClr>
              <a:buSzPts val="1100"/>
              <a:buFont typeface="Arial"/>
              <a:buNone/>
            </a:pPr>
            <a:r>
              <a:rPr b="1" i="0" lang="en-US" sz="1100" u="none" cap="none" strike="noStrike">
                <a:solidFill>
                  <a:schemeClr val="dk1"/>
                </a:solidFill>
                <a:latin typeface="Sora"/>
                <a:ea typeface="Sora"/>
                <a:cs typeface="Sora"/>
                <a:sym typeface="Sora"/>
              </a:rPr>
              <a:t>Please follow these guidelines while submitting your assignments:</a:t>
            </a:r>
            <a:endParaRPr b="0" i="0" sz="1200" u="none" cap="none" strike="noStrike">
              <a:solidFill>
                <a:schemeClr val="dk1"/>
              </a:solidFill>
              <a:latin typeface="Sora"/>
              <a:ea typeface="Sora"/>
              <a:cs typeface="Sora"/>
              <a:sym typeface="Sora"/>
            </a:endParaRPr>
          </a:p>
        </p:txBody>
      </p:sp>
      <p:sp>
        <p:nvSpPr>
          <p:cNvPr id="376" name="Google Shape;376;g3f97bd541ed_0_0"/>
          <p:cNvSpPr/>
          <p:nvPr/>
        </p:nvSpPr>
        <p:spPr>
          <a:xfrm>
            <a:off x="594360" y="38404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chemeClr val="dk1"/>
                </a:solidFill>
                <a:latin typeface="Sora"/>
                <a:ea typeface="Sora"/>
                <a:cs typeface="Sora"/>
                <a:sym typeface="Sora"/>
              </a:rPr>
              <a:t>GUIDELINES</a:t>
            </a:r>
            <a:endParaRPr b="0" i="0" sz="900" u="none" cap="none" strike="noStrike">
              <a:solidFill>
                <a:schemeClr val="dk1"/>
              </a:solidFill>
              <a:latin typeface="Sora"/>
              <a:ea typeface="Sora"/>
              <a:cs typeface="Sora"/>
              <a:sym typeface="Sora"/>
            </a:endParaRPr>
          </a:p>
        </p:txBody>
      </p:sp>
      <p:sp>
        <p:nvSpPr>
          <p:cNvPr id="377" name="Google Shape;377;g3f97bd541ed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Sora"/>
                <a:ea typeface="Sora"/>
                <a:cs typeface="Sora"/>
                <a:sym typeface="Sora"/>
              </a:rPr>
              <a:t>25</a:t>
            </a:r>
            <a:endParaRPr b="0" i="0" sz="2400" u="none" cap="none" strike="noStrike">
              <a:solidFill>
                <a:schemeClr val="lt1"/>
              </a:solidFill>
              <a:latin typeface="Sora"/>
              <a:ea typeface="Sora"/>
              <a:cs typeface="Sora"/>
              <a:sym typeface="Sor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3f97bd541ed_0_152"/>
          <p:cNvSpPr txBox="1"/>
          <p:nvPr/>
        </p:nvSpPr>
        <p:spPr>
          <a:xfrm>
            <a:off x="267875" y="4445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2a Template</a:t>
            </a:r>
            <a:endParaRPr b="1" i="0" sz="1700" u="none" cap="none" strike="noStrike">
              <a:solidFill>
                <a:srgbClr val="000000"/>
              </a:solidFill>
              <a:latin typeface="Sora"/>
              <a:ea typeface="Sora"/>
              <a:cs typeface="Sora"/>
              <a:sym typeface="Sora"/>
            </a:endParaRPr>
          </a:p>
        </p:txBody>
      </p:sp>
      <p:sp>
        <p:nvSpPr>
          <p:cNvPr id="384" name="Google Shape;384;g3f97bd541ed_0_152"/>
          <p:cNvSpPr txBox="1"/>
          <p:nvPr/>
        </p:nvSpPr>
        <p:spPr>
          <a:xfrm>
            <a:off x="99200" y="1190625"/>
            <a:ext cx="11587200" cy="10491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REFLECTION</a:t>
            </a:r>
            <a:endParaRPr b="1" i="0" sz="1750" u="none" cap="none" strike="noStrike">
              <a:solidFill>
                <a:srgbClr val="FF5E37"/>
              </a:solidFill>
              <a:latin typeface="Sora"/>
              <a:ea typeface="Sora"/>
              <a:cs typeface="Sora"/>
              <a:sym typeface="Sora"/>
            </a:endParaRPr>
          </a:p>
          <a:p>
            <a:pPr indent="0" lvl="0" marL="0" marR="0" rtl="0" algn="l">
              <a:lnSpc>
                <a:spcPct val="115000"/>
              </a:lnSpc>
              <a:spcBef>
                <a:spcPts val="0"/>
              </a:spcBef>
              <a:spcAft>
                <a:spcPts val="0"/>
              </a:spcAft>
              <a:buClr>
                <a:srgbClr val="000000"/>
              </a:buClr>
              <a:buSzPts val="1750"/>
              <a:buFont typeface="Arial"/>
              <a:buNone/>
            </a:pPr>
            <a:r>
              <a:rPr b="1" i="0" lang="en-US" sz="1750" u="none" cap="none" strike="noStrike">
                <a:solidFill>
                  <a:schemeClr val="dk1"/>
                </a:solidFill>
                <a:latin typeface="Sora"/>
                <a:ea typeface="Sora"/>
                <a:cs typeface="Sora"/>
                <a:sym typeface="Sora"/>
              </a:rPr>
              <a:t>What problem I want to solve for : Identify a classroom problem, frame it as a student-centered design challenge</a:t>
            </a:r>
            <a:endParaRPr b="1" i="0" sz="1750" u="none" cap="none" strike="noStrike">
              <a:solidFill>
                <a:srgbClr val="001E32"/>
              </a:solidFill>
              <a:latin typeface="Sora"/>
              <a:ea typeface="Sora"/>
              <a:cs typeface="Sora"/>
              <a:sym typeface="Sora"/>
            </a:endParaRPr>
          </a:p>
        </p:txBody>
      </p:sp>
      <p:sp>
        <p:nvSpPr>
          <p:cNvPr id="385" name="Google Shape;385;g3f97bd541ed_0_152"/>
          <p:cNvSpPr txBox="1"/>
          <p:nvPr/>
        </p:nvSpPr>
        <p:spPr>
          <a:xfrm>
            <a:off x="99200" y="2239725"/>
            <a:ext cx="11529600" cy="40467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
        <p:nvSpPr>
          <p:cNvPr id="386" name="Google Shape;386;g3f97bd541ed_0_152"/>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Sora"/>
                <a:ea typeface="Sora"/>
                <a:cs typeface="Sora"/>
                <a:sym typeface="Sora"/>
              </a:rPr>
              <a:t>27</a:t>
            </a:r>
            <a:endParaRPr b="0" i="0" sz="2400" u="none" cap="none" strike="noStrike">
              <a:solidFill>
                <a:srgbClr val="FFFFFF"/>
              </a:solidFill>
              <a:latin typeface="Sora"/>
              <a:ea typeface="Sora"/>
              <a:cs typeface="Sora"/>
              <a:sym typeface="Sor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f97bd541ed_0_228"/>
          <p:cNvSpPr txBox="1"/>
          <p:nvPr/>
        </p:nvSpPr>
        <p:spPr>
          <a:xfrm>
            <a:off x="267875" y="444500"/>
            <a:ext cx="7911000" cy="5310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400"/>
              <a:buFont typeface="Arial"/>
              <a:buNone/>
            </a:pPr>
            <a:r>
              <a:rPr b="1" i="0" lang="en-US" sz="3500" u="none" cap="none" strike="noStrike">
                <a:solidFill>
                  <a:srgbClr val="000000"/>
                </a:solidFill>
                <a:latin typeface="Sora"/>
                <a:ea typeface="Sora"/>
                <a:cs typeface="Sora"/>
                <a:sym typeface="Sora"/>
              </a:rPr>
              <a:t>Assignment 2b Template</a:t>
            </a:r>
            <a:endParaRPr b="1" i="0" sz="1700" u="none" cap="none" strike="noStrike">
              <a:solidFill>
                <a:srgbClr val="000000"/>
              </a:solidFill>
              <a:latin typeface="Sora"/>
              <a:ea typeface="Sora"/>
              <a:cs typeface="Sora"/>
              <a:sym typeface="Sora"/>
            </a:endParaRPr>
          </a:p>
        </p:txBody>
      </p:sp>
      <p:sp>
        <p:nvSpPr>
          <p:cNvPr id="393" name="Google Shape;393;g3f97bd541ed_0_228"/>
          <p:cNvSpPr txBox="1"/>
          <p:nvPr/>
        </p:nvSpPr>
        <p:spPr>
          <a:xfrm>
            <a:off x="99200" y="1190625"/>
            <a:ext cx="11587200" cy="8526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REFLECTION</a:t>
            </a:r>
            <a:endParaRPr b="1" i="0" sz="1750" u="none" cap="none" strike="noStrike">
              <a:solidFill>
                <a:srgbClr val="FF5E37"/>
              </a:solidFill>
              <a:latin typeface="Sora"/>
              <a:ea typeface="Sora"/>
              <a:cs typeface="Sora"/>
              <a:sym typeface="Sora"/>
            </a:endParaRPr>
          </a:p>
          <a:p>
            <a:pPr indent="0" lvl="0" marL="0" marR="0" rtl="0" algn="l">
              <a:lnSpc>
                <a:spcPct val="115000"/>
              </a:lnSpc>
              <a:spcBef>
                <a:spcPts val="0"/>
              </a:spcBef>
              <a:spcAft>
                <a:spcPts val="0"/>
              </a:spcAft>
              <a:buClr>
                <a:srgbClr val="000000"/>
              </a:buClr>
              <a:buSzPts val="1750"/>
              <a:buFont typeface="Arial"/>
              <a:buNone/>
            </a:pPr>
            <a:r>
              <a:rPr b="1" i="0" lang="en-US" sz="1750" u="none" cap="none" strike="noStrike">
                <a:solidFill>
                  <a:schemeClr val="dk1"/>
                </a:solidFill>
                <a:latin typeface="Sora"/>
                <a:ea typeface="Sora"/>
                <a:cs typeface="Sora"/>
                <a:sym typeface="Sora"/>
              </a:rPr>
              <a:t>Prepare a short ideation plan in 1 slide using AI tools.</a:t>
            </a:r>
            <a:endParaRPr b="1" i="0" sz="1750" u="none" cap="none" strike="noStrike">
              <a:solidFill>
                <a:schemeClr val="dk1"/>
              </a:solidFill>
              <a:latin typeface="Sora"/>
              <a:ea typeface="Sora"/>
              <a:cs typeface="Sora"/>
              <a:sym typeface="Sora"/>
            </a:endParaRPr>
          </a:p>
        </p:txBody>
      </p:sp>
      <p:sp>
        <p:nvSpPr>
          <p:cNvPr id="394" name="Google Shape;394;g3f97bd541ed_0_228"/>
          <p:cNvSpPr txBox="1"/>
          <p:nvPr/>
        </p:nvSpPr>
        <p:spPr>
          <a:xfrm>
            <a:off x="128000" y="1884475"/>
            <a:ext cx="11529600" cy="4466700"/>
          </a:xfrm>
          <a:prstGeom prst="rect">
            <a:avLst/>
          </a:prstGeom>
          <a:noFill/>
          <a:ln>
            <a:noFill/>
          </a:ln>
        </p:spPr>
        <p:txBody>
          <a:bodyPr anchorCtr="0" anchor="t" bIns="133875" lIns="133875" spcFirstLastPara="1" rIns="133875" wrap="square" tIns="133875">
            <a:normAutofit/>
          </a:bodyPr>
          <a:lstStyle/>
          <a:p>
            <a:pPr indent="0" lvl="0" marL="0" marR="0" rtl="0" algn="l">
              <a:lnSpc>
                <a:spcPct val="115000"/>
              </a:lnSpc>
              <a:spcBef>
                <a:spcPts val="0"/>
              </a:spcBef>
              <a:spcAft>
                <a:spcPts val="0"/>
              </a:spcAft>
              <a:buClr>
                <a:srgbClr val="000000"/>
              </a:buClr>
              <a:buSzPts val="1150"/>
              <a:buFont typeface="Arial"/>
              <a:buNone/>
            </a:pPr>
            <a:r>
              <a:rPr b="1" i="0" lang="en-US" sz="1150" u="none" cap="none" strike="noStrike">
                <a:solidFill>
                  <a:srgbClr val="FF5E37"/>
                </a:solidFill>
                <a:latin typeface="Sora"/>
                <a:ea typeface="Sora"/>
                <a:cs typeface="Sora"/>
                <a:sym typeface="Sora"/>
              </a:rPr>
              <a:t>Add your answer here…</a:t>
            </a:r>
            <a:endParaRPr b="1" i="0" sz="1750" u="none" cap="none" strike="noStrike">
              <a:solidFill>
                <a:srgbClr val="001E32"/>
              </a:solidFill>
              <a:latin typeface="Sora"/>
              <a:ea typeface="Sora"/>
              <a:cs typeface="Sora"/>
              <a:sym typeface="Sora"/>
            </a:endParaRPr>
          </a:p>
          <a:p>
            <a:pPr indent="0" lvl="0" marL="0" marR="0" rtl="0" algn="l">
              <a:lnSpc>
                <a:spcPct val="115000"/>
              </a:lnSpc>
              <a:spcBef>
                <a:spcPts val="0"/>
              </a:spcBef>
              <a:spcAft>
                <a:spcPts val="1757"/>
              </a:spcAft>
              <a:buClr>
                <a:schemeClr val="dk1"/>
              </a:buClr>
              <a:buSzPts val="1100"/>
              <a:buFont typeface="Arial"/>
              <a:buNone/>
            </a:pPr>
            <a:r>
              <a:t/>
            </a:r>
            <a:endParaRPr b="1" i="0" sz="1750" u="none" cap="none" strike="noStrike">
              <a:solidFill>
                <a:srgbClr val="001E32"/>
              </a:solidFill>
              <a:latin typeface="Sora"/>
              <a:ea typeface="Sora"/>
              <a:cs typeface="Sora"/>
              <a:sym typeface="Sora"/>
            </a:endParaRPr>
          </a:p>
        </p:txBody>
      </p:sp>
      <p:sp>
        <p:nvSpPr>
          <p:cNvPr id="395" name="Google Shape;395;g3f97bd541ed_0_228"/>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Sora"/>
                <a:ea typeface="Sora"/>
                <a:cs typeface="Sora"/>
                <a:sym typeface="Sora"/>
              </a:rPr>
              <a:t>28</a:t>
            </a:r>
            <a:endParaRPr b="0" i="0" sz="2400" u="none" cap="none" strike="noStrike">
              <a:solidFill>
                <a:srgbClr val="FFFFFF"/>
              </a:solidFill>
              <a:latin typeface="Sora"/>
              <a:ea typeface="Sora"/>
              <a:cs typeface="Sora"/>
              <a:sym typeface="Sor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400" name="Shape 400"/>
        <p:cNvGrpSpPr/>
        <p:nvPr/>
      </p:nvGrpSpPr>
      <p:grpSpPr>
        <a:xfrm>
          <a:off x="0" y="0"/>
          <a:ext cx="0" cy="0"/>
          <a:chOff x="0" y="0"/>
          <a:chExt cx="0" cy="0"/>
        </a:xfrm>
      </p:grpSpPr>
      <p:sp>
        <p:nvSpPr>
          <p:cNvPr id="401" name="Google Shape;401;g3f61ee3a377_43_156"/>
          <p:cNvSpPr/>
          <p:nvPr/>
        </p:nvSpPr>
        <p:spPr>
          <a:xfrm>
            <a:off x="621700" y="215900"/>
            <a:ext cx="4835100" cy="262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1035"/>
              <a:buFont typeface="Arial"/>
              <a:buNone/>
            </a:pPr>
            <a:r>
              <a:rPr b="1" lang="en-US" sz="1035">
                <a:solidFill>
                  <a:srgbClr val="FF6B45"/>
                </a:solidFill>
              </a:rPr>
              <a:t>CASE STUDY </a:t>
            </a:r>
            <a:endParaRPr b="0" i="0" sz="1035" u="none" cap="none" strike="noStrike">
              <a:solidFill>
                <a:srgbClr val="FF6B45"/>
              </a:solidFill>
              <a:latin typeface="Arial"/>
              <a:ea typeface="Arial"/>
              <a:cs typeface="Arial"/>
              <a:sym typeface="Arial"/>
            </a:endParaRPr>
          </a:p>
        </p:txBody>
      </p:sp>
      <p:sp>
        <p:nvSpPr>
          <p:cNvPr id="402" name="Google Shape;402;g3f61ee3a377_43_156"/>
          <p:cNvSpPr txBox="1"/>
          <p:nvPr/>
        </p:nvSpPr>
        <p:spPr>
          <a:xfrm>
            <a:off x="516596" y="522500"/>
            <a:ext cx="9336000" cy="7215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43">
                <a:solidFill>
                  <a:schemeClr val="dk1"/>
                </a:solidFill>
              </a:rPr>
              <a:t>JUMP PUMP</a:t>
            </a:r>
            <a:endParaRPr b="1" i="0" sz="6297" u="none" cap="none" strike="noStrike">
              <a:solidFill>
                <a:schemeClr val="dk1"/>
              </a:solidFill>
              <a:latin typeface="Arial"/>
              <a:ea typeface="Arial"/>
              <a:cs typeface="Arial"/>
              <a:sym typeface="Arial"/>
            </a:endParaRPr>
          </a:p>
        </p:txBody>
      </p:sp>
      <p:sp>
        <p:nvSpPr>
          <p:cNvPr id="403" name="Google Shape;403;g3f61ee3a377_43_156"/>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b="1" lang="en-US" sz="1409">
                <a:solidFill>
                  <a:srgbClr val="888888"/>
                </a:solidFill>
              </a:rPr>
              <a:t>VIDEO:</a:t>
            </a:r>
            <a:endParaRPr b="1" sz="1409">
              <a:solidFill>
                <a:srgbClr val="888888"/>
              </a:solidFill>
            </a:endParaRPr>
          </a:p>
        </p:txBody>
      </p:sp>
      <p:sp>
        <p:nvSpPr>
          <p:cNvPr id="404" name="Google Shape;404;g3f61ee3a377_43_156"/>
          <p:cNvSpPr txBox="1"/>
          <p:nvPr/>
        </p:nvSpPr>
        <p:spPr>
          <a:xfrm>
            <a:off x="476875" y="1565263"/>
            <a:ext cx="6049200" cy="435000"/>
          </a:xfrm>
          <a:prstGeom prst="rect">
            <a:avLst/>
          </a:prstGeom>
          <a:noFill/>
          <a:ln>
            <a:noFill/>
          </a:ln>
        </p:spPr>
        <p:txBody>
          <a:bodyPr anchorCtr="0" anchor="t" bIns="105100" lIns="105100" spcFirstLastPara="1" rIns="105100" wrap="square" tIns="105100">
            <a:noAutofit/>
          </a:bodyPr>
          <a:lstStyle/>
          <a:p>
            <a:pPr indent="0" lvl="0" marL="0" rtl="0" algn="l">
              <a:spcBef>
                <a:spcPts val="0"/>
              </a:spcBef>
              <a:spcAft>
                <a:spcPts val="0"/>
              </a:spcAft>
              <a:buNone/>
            </a:pPr>
            <a:r>
              <a:rPr lang="en-US" sz="1809" u="sng">
                <a:solidFill>
                  <a:schemeClr val="hlink"/>
                </a:solidFill>
                <a:hlinkClick r:id="rId3"/>
              </a:rPr>
              <a:t>https://www.youtube.com/watch?v=Yv6OQ3veu48</a:t>
            </a:r>
            <a:endParaRPr sz="1809">
              <a:solidFill>
                <a:schemeClr val="accent1"/>
              </a:solidFill>
            </a:endParaRPr>
          </a:p>
        </p:txBody>
      </p:sp>
      <p:sp>
        <p:nvSpPr>
          <p:cNvPr id="405" name="Google Shape;405;g3f61ee3a377_43_156"/>
          <p:cNvSpPr txBox="1"/>
          <p:nvPr/>
        </p:nvSpPr>
        <p:spPr>
          <a:xfrm>
            <a:off x="476875" y="2266000"/>
            <a:ext cx="11352900" cy="31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Problem:</a:t>
            </a:r>
            <a:r>
              <a:rPr lang="en-US" sz="1700">
                <a:solidFill>
                  <a:schemeClr val="dk1"/>
                </a:solidFill>
              </a:rPr>
              <a:t> Children in rural schools often do not wash their hands because traditional hand pumps are heavy and difficult to operate. Poor hand hygiene increases the spread of diseases such as diarrhea.</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Methodology:</a:t>
            </a:r>
            <a:r>
              <a:rPr lang="en-US" sz="1700">
                <a:solidFill>
                  <a:schemeClr val="dk1"/>
                </a:solidFill>
              </a:rPr>
              <a:t> Designers observed that children enjoy jumping and playing. They redesigned the traditional hand pump into a foot-operated </a:t>
            </a:r>
            <a:r>
              <a:rPr b="1" lang="en-US" sz="1700">
                <a:solidFill>
                  <a:schemeClr val="dk1"/>
                </a:solidFill>
              </a:rPr>
              <a:t>Jump Pump</a:t>
            </a:r>
            <a:r>
              <a:rPr lang="en-US" sz="1700">
                <a:solidFill>
                  <a:schemeClr val="dk1"/>
                </a:solidFill>
              </a:rPr>
              <a:t> that uses children's jumping motion to draw water.</a:t>
            </a:r>
            <a:endParaRPr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rPr>
              <a:t>Solution:</a:t>
            </a:r>
            <a:r>
              <a:rPr lang="en-US" sz="1700">
                <a:solidFill>
                  <a:schemeClr val="dk1"/>
                </a:solidFill>
              </a:rPr>
              <a:t> The Jump Pump makes hand-washing fun, easy, and accessible for children. It encourages regular hand-washing before meals without requiring excessive physical effort.</a:t>
            </a:r>
            <a:endParaRPr sz="1700">
              <a:solidFill>
                <a:schemeClr val="dk1"/>
              </a:solidFill>
            </a:endParaRPr>
          </a:p>
          <a:p>
            <a:pPr indent="0" lvl="0" marL="0" rtl="0" algn="l">
              <a:lnSpc>
                <a:spcPct val="115000"/>
              </a:lnSpc>
              <a:spcBef>
                <a:spcPts val="1200"/>
              </a:spcBef>
              <a:spcAft>
                <a:spcPts val="1200"/>
              </a:spcAft>
              <a:buNone/>
            </a:pPr>
            <a:r>
              <a:rPr b="1" lang="en-US" sz="1700">
                <a:solidFill>
                  <a:schemeClr val="dk1"/>
                </a:solidFill>
              </a:rPr>
              <a:t>Output:</a:t>
            </a:r>
            <a:r>
              <a:rPr lang="en-US" sz="1700">
                <a:solidFill>
                  <a:schemeClr val="dk1"/>
                </a:solidFill>
              </a:rPr>
              <a:t> More children wash their hands with soap, improving hygiene and reducing the risk of waterborne diseases. The innovation demonstrates how human-centered design can transform everyday challenges into engaging solutions.</a:t>
            </a:r>
            <a:endParaRPr b="1" sz="17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g3f60c2c1f30_0_179" title="Jump Pump">
            <a:hlinkClick r:id="rId3"/>
          </p:cNvPr>
          <p:cNvPicPr preferRelativeResize="0"/>
          <p:nvPr/>
        </p:nvPicPr>
        <p:blipFill rotWithShape="1">
          <a:blip r:embed="rId4">
            <a:alphaModFix/>
          </a:blip>
          <a:srcRect b="0" l="0" r="0" t="0"/>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10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descr="Inspired by a whirligig toy, Stanford bioengineers have developed an ultra-low-cost, human-powered blood centrifuge. With rotational speeds of up to 125,000 revolutions per minute, the device separates blood plasma from red cells in 1.5 minutes, no electricity required. A centrifuge is critical for detecting diseases such as malaria, African sleeping sickness, HIV and tuberculosis. This low-cost version will enable precise diagnosis and treatment in the poor, off-the-grid regions where these diseases are most prevalent. For more info: http://stanford.io/2j2MDjM&#10;&#10;&quot;Hand-powered ultralow-cost paper centrifuge&quot;, Nature Biomedical Engineering, M. Saad Bhamla, Brandon Benson*, Chew Chai*, Georgios Katsikis, Aanchal Johri, Manu Prakash, *equal contributor. &#10;http://dx.doi.org/10.1038/s41551-016-0009&#10;Correspondence: (manup@stanford.edu)" id="108" name="Google Shape;108;g3f60c2c1f30_0_0" title="Stanford bioengineers develop a 20-cent, hand-powered centrifuge">
            <a:hlinkClick r:id="rId3"/>
          </p:cNvPr>
          <p:cNvPicPr preferRelativeResize="0"/>
          <p:nvPr/>
        </p:nvPicPr>
        <p:blipFill rotWithShape="1">
          <a:blip r:embed="rId4">
            <a:alphaModFix/>
          </a:blip>
          <a:srcRect b="0" l="0" r="0" t="0"/>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g3f13de36e37_0_0"/>
          <p:cNvSpPr txBox="1"/>
          <p:nvPr/>
        </p:nvSpPr>
        <p:spPr>
          <a:xfrm>
            <a:off x="502925" y="444500"/>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i="0" lang="en-US" sz="3900" u="none" cap="none" strike="noStrike">
                <a:solidFill>
                  <a:schemeClr val="dk1"/>
                </a:solidFill>
                <a:latin typeface="Sora"/>
                <a:ea typeface="Sora"/>
                <a:cs typeface="Sora"/>
                <a:sym typeface="Sora"/>
              </a:rPr>
              <a:t>Design Thinking In Action</a:t>
            </a:r>
            <a:endParaRPr b="1" i="0" sz="3900" u="none" cap="none" strike="noStrike">
              <a:solidFill>
                <a:schemeClr val="dk1"/>
              </a:solidFill>
              <a:latin typeface="Sora"/>
              <a:ea typeface="Sora"/>
              <a:cs typeface="Sora"/>
              <a:sym typeface="Sora"/>
            </a:endParaRPr>
          </a:p>
        </p:txBody>
      </p:sp>
      <p:sp>
        <p:nvSpPr>
          <p:cNvPr id="114" name="Google Shape;114;g3f13de36e37_0_0"/>
          <p:cNvSpPr txBox="1"/>
          <p:nvPr/>
        </p:nvSpPr>
        <p:spPr>
          <a:xfrm>
            <a:off x="436925" y="1161075"/>
            <a:ext cx="11038800" cy="41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788287"/>
                </a:solidFill>
                <a:latin typeface="Sora"/>
                <a:ea typeface="Sora"/>
                <a:cs typeface="Sora"/>
                <a:sym typeface="Sora"/>
              </a:rPr>
              <a:t>Design Thinking is best understood by doing.</a:t>
            </a:r>
            <a:endParaRPr b="0" i="0" sz="1400" u="none" cap="none" strike="noStrike">
              <a:solidFill>
                <a:srgbClr val="788287"/>
              </a:solidFill>
              <a:latin typeface="Sora"/>
              <a:ea typeface="Sora"/>
              <a:cs typeface="Sora"/>
              <a:sym typeface="Sora"/>
            </a:endParaRPr>
          </a:p>
        </p:txBody>
      </p:sp>
      <p:sp>
        <p:nvSpPr>
          <p:cNvPr id="115" name="Google Shape;115;g3f13de36e37_0_0"/>
          <p:cNvSpPr txBox="1"/>
          <p:nvPr/>
        </p:nvSpPr>
        <p:spPr>
          <a:xfrm>
            <a:off x="1076598" y="2143150"/>
            <a:ext cx="90069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b="0" i="0" lang="en-US" sz="1725" u="none" cap="none" strike="noStrike">
                <a:solidFill>
                  <a:schemeClr val="dk1"/>
                </a:solidFill>
                <a:latin typeface="Sora"/>
                <a:ea typeface="Sora"/>
                <a:cs typeface="Sora"/>
                <a:sym typeface="Sora"/>
              </a:rPr>
              <a:t>Apply the Design Thinking process to a real classroom challenge. </a:t>
            </a:r>
            <a:endParaRPr b="0" i="0" sz="1725" u="none" cap="none" strike="noStrike">
              <a:solidFill>
                <a:schemeClr val="dk1"/>
              </a:solidFill>
              <a:latin typeface="Sora"/>
              <a:ea typeface="Sora"/>
              <a:cs typeface="Sora"/>
              <a:sym typeface="Sora"/>
            </a:endParaRPr>
          </a:p>
        </p:txBody>
      </p:sp>
      <p:sp>
        <p:nvSpPr>
          <p:cNvPr id="116" name="Google Shape;116;g3f13de36e37_0_0"/>
          <p:cNvSpPr txBox="1"/>
          <p:nvPr/>
        </p:nvSpPr>
        <p:spPr>
          <a:xfrm>
            <a:off x="1076612" y="2730015"/>
            <a:ext cx="76122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chemeClr val="dk1"/>
              </a:buClr>
              <a:buSzPts val="1100"/>
              <a:buFont typeface="Arial"/>
              <a:buNone/>
            </a:pPr>
            <a:r>
              <a:rPr b="0" i="0" lang="en-US" sz="1725" u="none" cap="none" strike="noStrike">
                <a:solidFill>
                  <a:schemeClr val="dk1"/>
                </a:solidFill>
                <a:latin typeface="Sora"/>
                <a:ea typeface="Sora"/>
                <a:cs typeface="Sora"/>
                <a:sym typeface="Sora"/>
              </a:rPr>
              <a:t>Collaborate with peers to generate innovative solutions.</a:t>
            </a:r>
            <a:endParaRPr b="0" i="0" sz="1725"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chemeClr val="dk1"/>
              </a:buClr>
              <a:buSzPts val="1100"/>
              <a:buFont typeface="Arial"/>
              <a:buNone/>
            </a:pPr>
            <a:r>
              <a:t/>
            </a:r>
            <a:endParaRPr b="0" i="0" sz="1725"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2125"/>
              <a:buFont typeface="Arial"/>
              <a:buNone/>
            </a:pPr>
            <a:r>
              <a:t/>
            </a:r>
            <a:endParaRPr b="0" i="0" sz="1725" u="none" cap="none" strike="noStrike">
              <a:solidFill>
                <a:schemeClr val="dk1"/>
              </a:solidFill>
              <a:latin typeface="Sora"/>
              <a:ea typeface="Sora"/>
              <a:cs typeface="Sora"/>
              <a:sym typeface="Sora"/>
            </a:endParaRPr>
          </a:p>
        </p:txBody>
      </p:sp>
      <p:sp>
        <p:nvSpPr>
          <p:cNvPr id="117" name="Google Shape;117;g3f13de36e37_0_0"/>
          <p:cNvSpPr txBox="1"/>
          <p:nvPr/>
        </p:nvSpPr>
        <p:spPr>
          <a:xfrm>
            <a:off x="1076612" y="3314604"/>
            <a:ext cx="76122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b="0" i="0" lang="en-US" sz="1725" u="none" cap="none" strike="noStrike">
                <a:solidFill>
                  <a:schemeClr val="dk1"/>
                </a:solidFill>
                <a:latin typeface="Sora"/>
                <a:ea typeface="Sora"/>
                <a:cs typeface="Sora"/>
                <a:sym typeface="Sora"/>
              </a:rPr>
              <a:t>Explore AI tools independently. </a:t>
            </a:r>
            <a:endParaRPr b="0" i="0" sz="1725" u="none" cap="none" strike="noStrike">
              <a:solidFill>
                <a:schemeClr val="dk1"/>
              </a:solidFill>
              <a:latin typeface="Sora"/>
              <a:ea typeface="Sora"/>
              <a:cs typeface="Sora"/>
              <a:sym typeface="Sora"/>
            </a:endParaRPr>
          </a:p>
        </p:txBody>
      </p:sp>
      <p:sp>
        <p:nvSpPr>
          <p:cNvPr id="118" name="Google Shape;118;g3f13de36e37_0_0"/>
          <p:cNvSpPr txBox="1"/>
          <p:nvPr/>
        </p:nvSpPr>
        <p:spPr>
          <a:xfrm>
            <a:off x="1076612" y="3947432"/>
            <a:ext cx="7612200" cy="587100"/>
          </a:xfrm>
          <a:prstGeom prst="rect">
            <a:avLst/>
          </a:prstGeom>
          <a:noFill/>
          <a:ln>
            <a:noFill/>
          </a:ln>
        </p:spPr>
        <p:txBody>
          <a:bodyPr anchorCtr="0" anchor="t" bIns="121425" lIns="121425" spcFirstLastPara="1" rIns="121425" wrap="square" tIns="121425">
            <a:noAutofit/>
          </a:bodyPr>
          <a:lstStyle/>
          <a:p>
            <a:pPr indent="0" lvl="0" marL="0" marR="0" rtl="0" algn="l">
              <a:lnSpc>
                <a:spcPct val="100000"/>
              </a:lnSpc>
              <a:spcBef>
                <a:spcPts val="0"/>
              </a:spcBef>
              <a:spcAft>
                <a:spcPts val="0"/>
              </a:spcAft>
              <a:buClr>
                <a:srgbClr val="000000"/>
              </a:buClr>
              <a:buSzPts val="2125"/>
              <a:buFont typeface="Arial"/>
              <a:buNone/>
            </a:pPr>
            <a:r>
              <a:rPr b="0" i="0" lang="en-US" sz="1725" u="none" cap="none" strike="noStrike">
                <a:solidFill>
                  <a:schemeClr val="dk1"/>
                </a:solidFill>
                <a:latin typeface="Sora"/>
                <a:ea typeface="Sora"/>
                <a:cs typeface="Sora"/>
                <a:sym typeface="Sora"/>
              </a:rPr>
              <a:t>Build a classroom-ready ideation activity. </a:t>
            </a:r>
            <a:endParaRPr b="0" i="0" sz="1725" u="none" cap="none" strike="noStrike">
              <a:solidFill>
                <a:schemeClr val="dk1"/>
              </a:solidFill>
              <a:latin typeface="Sora"/>
              <a:ea typeface="Sora"/>
              <a:cs typeface="Sora"/>
              <a:sym typeface="Sora"/>
            </a:endParaRPr>
          </a:p>
        </p:txBody>
      </p:sp>
      <p:sp>
        <p:nvSpPr>
          <p:cNvPr id="119" name="Google Shape;119;g3f13de36e37_0_0"/>
          <p:cNvSpPr txBox="1"/>
          <p:nvPr/>
        </p:nvSpPr>
        <p:spPr>
          <a:xfrm>
            <a:off x="436925" y="1650850"/>
            <a:ext cx="12678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OBJECTIVE</a:t>
            </a:r>
            <a:endParaRPr b="1" i="0" sz="1400" u="none" cap="none" strike="noStrike">
              <a:solidFill>
                <a:srgbClr val="000000"/>
              </a:solidFill>
              <a:latin typeface="Sora"/>
              <a:ea typeface="Sora"/>
              <a:cs typeface="Sora"/>
              <a:sym typeface="Sora"/>
            </a:endParaRPr>
          </a:p>
        </p:txBody>
      </p:sp>
      <p:sp>
        <p:nvSpPr>
          <p:cNvPr id="120" name="Google Shape;120;g3f13de36e37_0_0"/>
          <p:cNvSpPr/>
          <p:nvPr/>
        </p:nvSpPr>
        <p:spPr>
          <a:xfrm>
            <a:off x="558800" y="2307472"/>
            <a:ext cx="232500" cy="258300"/>
          </a:xfrm>
          <a:prstGeom prst="ellipse">
            <a:avLst/>
          </a:prstGeom>
          <a:solidFill>
            <a:schemeClr val="accent4"/>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310"/>
              <a:buFont typeface="Arial"/>
              <a:buNone/>
            </a:pPr>
            <a:r>
              <a:t/>
            </a:r>
            <a:endParaRPr b="0" i="0" sz="1310" u="none" cap="none" strike="noStrike">
              <a:solidFill>
                <a:srgbClr val="000000"/>
              </a:solidFill>
              <a:latin typeface="Sora"/>
              <a:ea typeface="Sora"/>
              <a:cs typeface="Sora"/>
              <a:sym typeface="Sora"/>
            </a:endParaRPr>
          </a:p>
        </p:txBody>
      </p:sp>
      <p:sp>
        <p:nvSpPr>
          <p:cNvPr id="121" name="Google Shape;121;g3f13de36e37_0_0"/>
          <p:cNvSpPr/>
          <p:nvPr/>
        </p:nvSpPr>
        <p:spPr>
          <a:xfrm>
            <a:off x="558800" y="2894329"/>
            <a:ext cx="232500" cy="258300"/>
          </a:xfrm>
          <a:prstGeom prst="ellipse">
            <a:avLst/>
          </a:prstGeom>
          <a:solidFill>
            <a:schemeClr val="accent2"/>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310"/>
              <a:buFont typeface="Arial"/>
              <a:buNone/>
            </a:pPr>
            <a:r>
              <a:t/>
            </a:r>
            <a:endParaRPr b="0" i="0" sz="1310" u="none" cap="none" strike="noStrike">
              <a:solidFill>
                <a:srgbClr val="000000"/>
              </a:solidFill>
              <a:latin typeface="Sora"/>
              <a:ea typeface="Sora"/>
              <a:cs typeface="Sora"/>
              <a:sym typeface="Sora"/>
            </a:endParaRPr>
          </a:p>
        </p:txBody>
      </p:sp>
      <p:sp>
        <p:nvSpPr>
          <p:cNvPr id="122" name="Google Shape;122;g3f13de36e37_0_0"/>
          <p:cNvSpPr/>
          <p:nvPr/>
        </p:nvSpPr>
        <p:spPr>
          <a:xfrm>
            <a:off x="558800" y="3478912"/>
            <a:ext cx="232500" cy="258300"/>
          </a:xfrm>
          <a:prstGeom prst="ellipse">
            <a:avLst/>
          </a:prstGeom>
          <a:solidFill>
            <a:srgbClr val="7E37FF"/>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310"/>
              <a:buFont typeface="Arial"/>
              <a:buNone/>
            </a:pPr>
            <a:r>
              <a:t/>
            </a:r>
            <a:endParaRPr b="0" i="0" sz="1310" u="none" cap="none" strike="noStrike">
              <a:solidFill>
                <a:schemeClr val="dk1"/>
              </a:solidFill>
              <a:latin typeface="Sora"/>
              <a:ea typeface="Sora"/>
              <a:cs typeface="Sora"/>
              <a:sym typeface="Sora"/>
            </a:endParaRPr>
          </a:p>
        </p:txBody>
      </p:sp>
      <p:sp>
        <p:nvSpPr>
          <p:cNvPr id="123" name="Google Shape;123;g3f13de36e37_0_0"/>
          <p:cNvSpPr/>
          <p:nvPr/>
        </p:nvSpPr>
        <p:spPr>
          <a:xfrm>
            <a:off x="558800" y="4112983"/>
            <a:ext cx="232500" cy="256200"/>
          </a:xfrm>
          <a:prstGeom prst="ellipse">
            <a:avLst/>
          </a:prstGeom>
          <a:solidFill>
            <a:schemeClr val="accent6"/>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310"/>
              <a:buFont typeface="Arial"/>
              <a:buNone/>
            </a:pPr>
            <a:r>
              <a:t/>
            </a:r>
            <a:endParaRPr b="0" i="0" sz="1310" u="none" cap="none" strike="noStrike">
              <a:solidFill>
                <a:srgbClr val="000000"/>
              </a:solidFill>
              <a:latin typeface="Sora"/>
              <a:ea typeface="Sora"/>
              <a:cs typeface="Sora"/>
              <a:sym typeface="Sora"/>
            </a:endParaRPr>
          </a:p>
        </p:txBody>
      </p:sp>
      <p:sp>
        <p:nvSpPr>
          <p:cNvPr id="124" name="Google Shape;124;g3f13de36e37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3</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8" name="Shape 128"/>
        <p:cNvGrpSpPr/>
        <p:nvPr/>
      </p:nvGrpSpPr>
      <p:grpSpPr>
        <a:xfrm>
          <a:off x="0" y="0"/>
          <a:ext cx="0" cy="0"/>
          <a:chOff x="0" y="0"/>
          <a:chExt cx="0" cy="0"/>
        </a:xfrm>
      </p:grpSpPr>
      <p:sp>
        <p:nvSpPr>
          <p:cNvPr id="129" name="Google Shape;129;g3f9502ba78a_0_0"/>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i="0" lang="en-US" sz="3900" u="none" cap="none" strike="noStrike">
                <a:solidFill>
                  <a:schemeClr val="dk1"/>
                </a:solidFill>
                <a:latin typeface="Sora"/>
                <a:ea typeface="Sora"/>
                <a:cs typeface="Sora"/>
                <a:sym typeface="Sora"/>
              </a:rPr>
              <a:t>Studio Norms</a:t>
            </a:r>
            <a:endParaRPr b="1" i="0" sz="3900" u="none" cap="none" strike="noStrike">
              <a:solidFill>
                <a:schemeClr val="dk1"/>
              </a:solidFill>
              <a:latin typeface="Sora"/>
              <a:ea typeface="Sora"/>
              <a:cs typeface="Sora"/>
              <a:sym typeface="Sora"/>
            </a:endParaRPr>
          </a:p>
        </p:txBody>
      </p:sp>
      <p:sp>
        <p:nvSpPr>
          <p:cNvPr id="130" name="Google Shape;130;g3f9502ba78a_0_0"/>
          <p:cNvSpPr txBox="1"/>
          <p:nvPr/>
        </p:nvSpPr>
        <p:spPr>
          <a:xfrm>
            <a:off x="502925" y="1178738"/>
            <a:ext cx="5773200" cy="39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n-US" sz="1300" u="none" cap="none" strike="noStrike">
                <a:solidFill>
                  <a:srgbClr val="888888"/>
                </a:solidFill>
                <a:latin typeface="Sora"/>
                <a:ea typeface="Sora"/>
                <a:cs typeface="Sora"/>
                <a:sym typeface="Sora"/>
              </a:rPr>
              <a:t>During Today's Studio </a:t>
            </a:r>
            <a:endParaRPr b="0" i="0" sz="1300" u="none" cap="none" strike="noStrike">
              <a:solidFill>
                <a:srgbClr val="888888"/>
              </a:solidFill>
              <a:latin typeface="Sora"/>
              <a:ea typeface="Sora"/>
              <a:cs typeface="Sora"/>
              <a:sym typeface="Sora"/>
            </a:endParaRPr>
          </a:p>
        </p:txBody>
      </p:sp>
      <p:sp>
        <p:nvSpPr>
          <p:cNvPr id="131" name="Google Shape;131;g3f9502ba78a_0_0"/>
          <p:cNvSpPr/>
          <p:nvPr/>
        </p:nvSpPr>
        <p:spPr>
          <a:xfrm>
            <a:off x="558800" y="2307472"/>
            <a:ext cx="232500" cy="258300"/>
          </a:xfrm>
          <a:prstGeom prst="ellipse">
            <a:avLst/>
          </a:prstGeom>
          <a:solidFill>
            <a:schemeClr val="accent4"/>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Sora"/>
              <a:ea typeface="Sora"/>
              <a:cs typeface="Sora"/>
              <a:sym typeface="Sora"/>
            </a:endParaRPr>
          </a:p>
        </p:txBody>
      </p:sp>
      <p:sp>
        <p:nvSpPr>
          <p:cNvPr id="132" name="Google Shape;132;g3f9502ba78a_0_0"/>
          <p:cNvSpPr/>
          <p:nvPr/>
        </p:nvSpPr>
        <p:spPr>
          <a:xfrm>
            <a:off x="558800" y="2894329"/>
            <a:ext cx="232500" cy="258300"/>
          </a:xfrm>
          <a:prstGeom prst="ellipse">
            <a:avLst/>
          </a:prstGeom>
          <a:solidFill>
            <a:schemeClr val="accent2"/>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Sora"/>
              <a:ea typeface="Sora"/>
              <a:cs typeface="Sora"/>
              <a:sym typeface="Sora"/>
            </a:endParaRPr>
          </a:p>
        </p:txBody>
      </p:sp>
      <p:sp>
        <p:nvSpPr>
          <p:cNvPr id="133" name="Google Shape;133;g3f9502ba78a_0_0"/>
          <p:cNvSpPr/>
          <p:nvPr/>
        </p:nvSpPr>
        <p:spPr>
          <a:xfrm>
            <a:off x="558800" y="3478912"/>
            <a:ext cx="232500" cy="258300"/>
          </a:xfrm>
          <a:prstGeom prst="ellipse">
            <a:avLst/>
          </a:prstGeom>
          <a:solidFill>
            <a:srgbClr val="7E37FF"/>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Sora"/>
              <a:ea typeface="Sora"/>
              <a:cs typeface="Sora"/>
              <a:sym typeface="Sora"/>
            </a:endParaRPr>
          </a:p>
        </p:txBody>
      </p:sp>
      <p:sp>
        <p:nvSpPr>
          <p:cNvPr id="134" name="Google Shape;134;g3f9502ba78a_0_0"/>
          <p:cNvSpPr/>
          <p:nvPr/>
        </p:nvSpPr>
        <p:spPr>
          <a:xfrm>
            <a:off x="558800" y="4112983"/>
            <a:ext cx="232500" cy="256200"/>
          </a:xfrm>
          <a:prstGeom prst="ellipse">
            <a:avLst/>
          </a:prstGeom>
          <a:solidFill>
            <a:schemeClr val="accent6"/>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Sora"/>
              <a:ea typeface="Sora"/>
              <a:cs typeface="Sora"/>
              <a:sym typeface="Sora"/>
            </a:endParaRPr>
          </a:p>
        </p:txBody>
      </p:sp>
      <p:sp>
        <p:nvSpPr>
          <p:cNvPr id="135" name="Google Shape;135;g3f9502ba78a_0_0"/>
          <p:cNvSpPr/>
          <p:nvPr/>
        </p:nvSpPr>
        <p:spPr>
          <a:xfrm>
            <a:off x="558800" y="4717196"/>
            <a:ext cx="232500" cy="256200"/>
          </a:xfrm>
          <a:prstGeom prst="ellipse">
            <a:avLst/>
          </a:prstGeom>
          <a:solidFill>
            <a:schemeClr val="accent5"/>
          </a:solidFill>
          <a:ln cap="flat" cmpd="sng" w="17775">
            <a:solidFill>
              <a:srgbClr val="44546A"/>
            </a:solidFill>
            <a:prstDash val="solid"/>
            <a:round/>
            <a:headEnd len="sm" w="sm" type="none"/>
            <a:tailEnd len="sm" w="sm" type="none"/>
          </a:ln>
        </p:spPr>
        <p:txBody>
          <a:bodyPr anchorCtr="0" anchor="ctr" bIns="111625" lIns="111625" spcFirstLastPara="1" rIns="111625" wrap="square" tIns="1116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Sora"/>
              <a:ea typeface="Sora"/>
              <a:cs typeface="Sora"/>
              <a:sym typeface="Sora"/>
            </a:endParaRPr>
          </a:p>
        </p:txBody>
      </p:sp>
      <p:sp>
        <p:nvSpPr>
          <p:cNvPr id="136" name="Google Shape;136;g3f9502ba78a_0_0"/>
          <p:cNvSpPr txBox="1"/>
          <p:nvPr/>
        </p:nvSpPr>
        <p:spPr>
          <a:xfrm>
            <a:off x="965925" y="2165075"/>
            <a:ext cx="4651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b="0" i="0" lang="en-US" sz="1700" u="none" cap="none" strike="noStrike">
                <a:solidFill>
                  <a:schemeClr val="dk1"/>
                </a:solidFill>
                <a:latin typeface="Sora"/>
                <a:ea typeface="Sora"/>
                <a:cs typeface="Sora"/>
                <a:sym typeface="Sora"/>
              </a:rPr>
              <a:t>Be curious, not critical.</a:t>
            </a:r>
            <a:endParaRPr b="0" i="0" sz="1700" u="none" cap="none" strike="noStrike">
              <a:solidFill>
                <a:srgbClr val="000000"/>
              </a:solidFill>
              <a:latin typeface="Sora"/>
              <a:ea typeface="Sora"/>
              <a:cs typeface="Sora"/>
              <a:sym typeface="Sora"/>
            </a:endParaRPr>
          </a:p>
        </p:txBody>
      </p:sp>
      <p:sp>
        <p:nvSpPr>
          <p:cNvPr id="137" name="Google Shape;137;g3f9502ba78a_0_0"/>
          <p:cNvSpPr txBox="1"/>
          <p:nvPr/>
        </p:nvSpPr>
        <p:spPr>
          <a:xfrm>
            <a:off x="965925" y="2784975"/>
            <a:ext cx="69687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b="0" i="0" lang="en-US" sz="1700" u="none" cap="none" strike="noStrike">
                <a:solidFill>
                  <a:schemeClr val="dk1"/>
                </a:solidFill>
                <a:latin typeface="Sora"/>
                <a:ea typeface="Sora"/>
                <a:cs typeface="Sora"/>
                <a:sym typeface="Sora"/>
              </a:rPr>
              <a:t>Focus on understanding the problem before solving it.</a:t>
            </a:r>
            <a:endParaRPr b="0" i="0" sz="1700" u="none" cap="none" strike="noStrike">
              <a:solidFill>
                <a:schemeClr val="dk1"/>
              </a:solidFill>
              <a:latin typeface="Sora"/>
              <a:ea typeface="Sora"/>
              <a:cs typeface="Sora"/>
              <a:sym typeface="Sora"/>
            </a:endParaRPr>
          </a:p>
        </p:txBody>
      </p:sp>
      <p:sp>
        <p:nvSpPr>
          <p:cNvPr id="138" name="Google Shape;138;g3f9502ba78a_0_0"/>
          <p:cNvSpPr txBox="1"/>
          <p:nvPr/>
        </p:nvSpPr>
        <p:spPr>
          <a:xfrm>
            <a:off x="965925" y="3369550"/>
            <a:ext cx="69687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b="0" i="0" lang="en-US" sz="1700" u="none" cap="none" strike="noStrike">
                <a:solidFill>
                  <a:schemeClr val="dk1"/>
                </a:solidFill>
                <a:latin typeface="Sora"/>
                <a:ea typeface="Sora"/>
                <a:cs typeface="Sora"/>
                <a:sym typeface="Sora"/>
              </a:rPr>
              <a:t>Encourage every team member to contribute.</a:t>
            </a:r>
            <a:endParaRPr b="0" i="0" sz="1700" u="none" cap="none" strike="noStrike">
              <a:solidFill>
                <a:schemeClr val="dk1"/>
              </a:solidFill>
              <a:latin typeface="Sora"/>
              <a:ea typeface="Sora"/>
              <a:cs typeface="Sora"/>
              <a:sym typeface="Sora"/>
            </a:endParaRPr>
          </a:p>
        </p:txBody>
      </p:sp>
      <p:sp>
        <p:nvSpPr>
          <p:cNvPr id="139" name="Google Shape;139;g3f9502ba78a_0_0"/>
          <p:cNvSpPr txBox="1"/>
          <p:nvPr/>
        </p:nvSpPr>
        <p:spPr>
          <a:xfrm>
            <a:off x="965925" y="4002575"/>
            <a:ext cx="6241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38000"/>
              </a:lnSpc>
              <a:spcBef>
                <a:spcPts val="1200"/>
              </a:spcBef>
              <a:spcAft>
                <a:spcPts val="1200"/>
              </a:spcAft>
              <a:buClr>
                <a:srgbClr val="000000"/>
              </a:buClr>
              <a:buSzPts val="1700"/>
              <a:buFont typeface="Arial"/>
              <a:buNone/>
            </a:pPr>
            <a:r>
              <a:rPr b="0" i="0" lang="en-US" sz="1700" u="none" cap="none" strike="noStrike">
                <a:solidFill>
                  <a:schemeClr val="dk1"/>
                </a:solidFill>
                <a:latin typeface="Sora"/>
                <a:ea typeface="Sora"/>
                <a:cs typeface="Sora"/>
                <a:sym typeface="Sora"/>
              </a:rPr>
              <a:t>Build on each other's ideas.</a:t>
            </a:r>
            <a:endParaRPr b="0" i="0" sz="1700" u="none" cap="none" strike="noStrike">
              <a:solidFill>
                <a:schemeClr val="dk1"/>
              </a:solidFill>
              <a:latin typeface="Sora"/>
              <a:ea typeface="Sora"/>
              <a:cs typeface="Sora"/>
              <a:sym typeface="Sora"/>
            </a:endParaRPr>
          </a:p>
        </p:txBody>
      </p:sp>
      <p:sp>
        <p:nvSpPr>
          <p:cNvPr id="140" name="Google Shape;140;g3f9502ba78a_0_0"/>
          <p:cNvSpPr txBox="1"/>
          <p:nvPr/>
        </p:nvSpPr>
        <p:spPr>
          <a:xfrm>
            <a:off x="965925" y="4635588"/>
            <a:ext cx="6241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1200"/>
              </a:spcAft>
              <a:buClr>
                <a:srgbClr val="000000"/>
              </a:buClr>
              <a:buSzPts val="1700"/>
              <a:buFont typeface="Arial"/>
              <a:buNone/>
            </a:pPr>
            <a:r>
              <a:rPr b="0" i="0" lang="en-US" sz="1700" u="none" cap="none" strike="noStrike">
                <a:solidFill>
                  <a:schemeClr val="dk1"/>
                </a:solidFill>
                <a:latin typeface="Sora"/>
                <a:ea typeface="Sora"/>
                <a:cs typeface="Sora"/>
                <a:sym typeface="Sora"/>
              </a:rPr>
              <a:t>There are only better iterations, no perfect solutions.</a:t>
            </a:r>
            <a:endParaRPr b="0" i="0" sz="1700" u="none" cap="none" strike="noStrike">
              <a:solidFill>
                <a:schemeClr val="dk1"/>
              </a:solidFill>
              <a:latin typeface="Sora"/>
              <a:ea typeface="Sora"/>
              <a:cs typeface="Sora"/>
              <a:sym typeface="Sora"/>
            </a:endParaRPr>
          </a:p>
        </p:txBody>
      </p:sp>
      <p:sp>
        <p:nvSpPr>
          <p:cNvPr id="141" name="Google Shape;141;g3f9502ba78a_0_0"/>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4</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6" name="Shape 146"/>
        <p:cNvGrpSpPr/>
        <p:nvPr/>
      </p:nvGrpSpPr>
      <p:grpSpPr>
        <a:xfrm>
          <a:off x="0" y="0"/>
          <a:ext cx="0" cy="0"/>
          <a:chOff x="0" y="0"/>
          <a:chExt cx="0" cy="0"/>
        </a:xfrm>
      </p:grpSpPr>
      <p:sp>
        <p:nvSpPr>
          <p:cNvPr id="147" name="Google Shape;147;g3f9502ba78a_0_16"/>
          <p:cNvSpPr txBox="1"/>
          <p:nvPr/>
        </p:nvSpPr>
        <p:spPr>
          <a:xfrm>
            <a:off x="516711" y="444502"/>
            <a:ext cx="112938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i="0" lang="en-US" sz="4700" u="none" cap="none" strike="noStrike">
                <a:solidFill>
                  <a:schemeClr val="dk1"/>
                </a:solidFill>
                <a:latin typeface="Sora"/>
                <a:ea typeface="Sora"/>
                <a:cs typeface="Sora"/>
                <a:sym typeface="Sora"/>
              </a:rPr>
              <a:t>Recap: The Design Thinking Process</a:t>
            </a:r>
            <a:endParaRPr b="1" i="0" sz="6400" u="none" cap="none" strike="noStrike">
              <a:solidFill>
                <a:schemeClr val="dk1"/>
              </a:solidFill>
              <a:latin typeface="Sora"/>
              <a:ea typeface="Sora"/>
              <a:cs typeface="Sora"/>
              <a:sym typeface="Sora"/>
            </a:endParaRPr>
          </a:p>
        </p:txBody>
      </p:sp>
      <p:sp>
        <p:nvSpPr>
          <p:cNvPr id="148" name="Google Shape;148;g3f9502ba78a_0_16"/>
          <p:cNvSpPr/>
          <p:nvPr/>
        </p:nvSpPr>
        <p:spPr>
          <a:xfrm>
            <a:off x="612264" y="215900"/>
            <a:ext cx="4368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EMPATHIZE</a:t>
            </a:r>
            <a:endParaRPr b="0" i="0" sz="900" u="none" cap="none" strike="noStrike">
              <a:solidFill>
                <a:schemeClr val="dk1"/>
              </a:solidFill>
              <a:latin typeface="Sora"/>
              <a:ea typeface="Sora"/>
              <a:cs typeface="Sora"/>
              <a:sym typeface="Sora"/>
            </a:endParaRPr>
          </a:p>
        </p:txBody>
      </p:sp>
      <p:sp>
        <p:nvSpPr>
          <p:cNvPr id="149" name="Google Shape;149;g3f9502ba78a_0_16"/>
          <p:cNvSpPr txBox="1"/>
          <p:nvPr/>
        </p:nvSpPr>
        <p:spPr>
          <a:xfrm>
            <a:off x="502925" y="1204576"/>
            <a:ext cx="11463900" cy="419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Sora"/>
                <a:ea typeface="Sora"/>
                <a:cs typeface="Sora"/>
                <a:sym typeface="Sora"/>
              </a:rPr>
              <a:t>A human-centered, iterative approach to solving complex problems. </a:t>
            </a:r>
            <a:endParaRPr b="0" i="0" sz="1400" u="none" cap="none" strike="noStrike">
              <a:solidFill>
                <a:schemeClr val="dk1"/>
              </a:solidFill>
              <a:latin typeface="Sora"/>
              <a:ea typeface="Sora"/>
              <a:cs typeface="Sora"/>
              <a:sym typeface="Sora"/>
            </a:endParaRPr>
          </a:p>
        </p:txBody>
      </p:sp>
      <p:pic>
        <p:nvPicPr>
          <p:cNvPr id="150" name="Google Shape;150;g3f9502ba78a_0_16" title="Screenshot_2026-07-22_123935-removebg-preview.png"/>
          <p:cNvPicPr preferRelativeResize="0"/>
          <p:nvPr/>
        </p:nvPicPr>
        <p:blipFill rotWithShape="1">
          <a:blip r:embed="rId3">
            <a:alphaModFix/>
          </a:blip>
          <a:srcRect b="0" l="0" r="0" t="0"/>
          <a:stretch/>
        </p:blipFill>
        <p:spPr>
          <a:xfrm>
            <a:off x="135288" y="2480783"/>
            <a:ext cx="1752050" cy="1440041"/>
          </a:xfrm>
          <a:prstGeom prst="rect">
            <a:avLst/>
          </a:prstGeom>
          <a:noFill/>
          <a:ln>
            <a:noFill/>
          </a:ln>
        </p:spPr>
      </p:pic>
      <p:pic>
        <p:nvPicPr>
          <p:cNvPr id="151" name="Google Shape;151;g3f9502ba78a_0_16" title="418-4185251_critical-thinking-icon-removebg-preview.png"/>
          <p:cNvPicPr preferRelativeResize="0"/>
          <p:nvPr/>
        </p:nvPicPr>
        <p:blipFill rotWithShape="1">
          <a:blip r:embed="rId4">
            <a:alphaModFix/>
          </a:blip>
          <a:srcRect b="0" l="20565" r="21538" t="10603"/>
          <a:stretch/>
        </p:blipFill>
        <p:spPr>
          <a:xfrm>
            <a:off x="2567314" y="2165100"/>
            <a:ext cx="2106925" cy="2071425"/>
          </a:xfrm>
          <a:prstGeom prst="rect">
            <a:avLst/>
          </a:prstGeom>
          <a:noFill/>
          <a:ln>
            <a:noFill/>
          </a:ln>
        </p:spPr>
      </p:pic>
      <p:pic>
        <p:nvPicPr>
          <p:cNvPr id="152" name="Google Shape;152;g3f9502ba78a_0_16" title="innovative_12445258-removebg-preview.png"/>
          <p:cNvPicPr preferRelativeResize="0"/>
          <p:nvPr/>
        </p:nvPicPr>
        <p:blipFill rotWithShape="1">
          <a:blip r:embed="rId5">
            <a:alphaModFix/>
          </a:blip>
          <a:srcRect b="0" l="0" r="0" t="0"/>
          <a:stretch/>
        </p:blipFill>
        <p:spPr>
          <a:xfrm>
            <a:off x="5157613" y="2109613"/>
            <a:ext cx="1910350" cy="1910350"/>
          </a:xfrm>
          <a:prstGeom prst="rect">
            <a:avLst/>
          </a:prstGeom>
          <a:noFill/>
          <a:ln>
            <a:noFill/>
          </a:ln>
        </p:spPr>
      </p:pic>
      <p:pic>
        <p:nvPicPr>
          <p:cNvPr id="153" name="Google Shape;153;g3f9502ba78a_0_16" title="18135583.png"/>
          <p:cNvPicPr preferRelativeResize="0"/>
          <p:nvPr/>
        </p:nvPicPr>
        <p:blipFill rotWithShape="1">
          <a:blip r:embed="rId6">
            <a:alphaModFix/>
          </a:blip>
          <a:srcRect b="6205" l="0" r="0" t="5650"/>
          <a:stretch/>
        </p:blipFill>
        <p:spPr>
          <a:xfrm>
            <a:off x="7827066" y="2292625"/>
            <a:ext cx="1752059" cy="1544349"/>
          </a:xfrm>
          <a:prstGeom prst="rect">
            <a:avLst/>
          </a:prstGeom>
          <a:noFill/>
          <a:ln>
            <a:noFill/>
          </a:ln>
        </p:spPr>
      </p:pic>
      <p:pic>
        <p:nvPicPr>
          <p:cNvPr id="154" name="Google Shape;154;g3f9502ba78a_0_16" title="project-management-icon-editable-stroke-linear-style-sign-for-use-web-design-logo-symbol-illustration-vector-removebg-preview.png"/>
          <p:cNvPicPr preferRelativeResize="0"/>
          <p:nvPr/>
        </p:nvPicPr>
        <p:blipFill rotWithShape="1">
          <a:blip r:embed="rId7">
            <a:alphaModFix/>
          </a:blip>
          <a:srcRect b="19399" l="16711" r="19990" t="18404"/>
          <a:stretch/>
        </p:blipFill>
        <p:spPr>
          <a:xfrm>
            <a:off x="10338238" y="2245638"/>
            <a:ext cx="1718150" cy="1910350"/>
          </a:xfrm>
          <a:prstGeom prst="rect">
            <a:avLst/>
          </a:prstGeom>
          <a:noFill/>
          <a:ln>
            <a:noFill/>
          </a:ln>
        </p:spPr>
      </p:pic>
      <p:sp>
        <p:nvSpPr>
          <p:cNvPr id="155" name="Google Shape;155;g3f9502ba78a_0_16"/>
          <p:cNvSpPr txBox="1"/>
          <p:nvPr/>
        </p:nvSpPr>
        <p:spPr>
          <a:xfrm>
            <a:off x="345436" y="4019975"/>
            <a:ext cx="15420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Sora"/>
                <a:ea typeface="Sora"/>
                <a:cs typeface="Sora"/>
                <a:sym typeface="Sora"/>
              </a:rPr>
              <a:t>EMPATHIZE</a:t>
            </a:r>
            <a:endParaRPr b="1" i="0" sz="1600" u="none" cap="none" strike="noStrike">
              <a:solidFill>
                <a:schemeClr val="dk1"/>
              </a:solidFill>
              <a:latin typeface="Sora"/>
              <a:ea typeface="Sora"/>
              <a:cs typeface="Sora"/>
              <a:sym typeface="Sora"/>
            </a:endParaRPr>
          </a:p>
        </p:txBody>
      </p:sp>
      <p:sp>
        <p:nvSpPr>
          <p:cNvPr id="156" name="Google Shape;156;g3f9502ba78a_0_16"/>
          <p:cNvSpPr txBox="1"/>
          <p:nvPr/>
        </p:nvSpPr>
        <p:spPr>
          <a:xfrm>
            <a:off x="3090072" y="4019975"/>
            <a:ext cx="10614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Sora"/>
                <a:ea typeface="Sora"/>
                <a:cs typeface="Sora"/>
                <a:sym typeface="Sora"/>
              </a:rPr>
              <a:t>DEFINE</a:t>
            </a:r>
            <a:endParaRPr b="1" i="0" sz="1600" u="none" cap="none" strike="noStrike">
              <a:solidFill>
                <a:schemeClr val="dk1"/>
              </a:solidFill>
              <a:latin typeface="Sora"/>
              <a:ea typeface="Sora"/>
              <a:cs typeface="Sora"/>
              <a:sym typeface="Sora"/>
            </a:endParaRPr>
          </a:p>
        </p:txBody>
      </p:sp>
      <p:sp>
        <p:nvSpPr>
          <p:cNvPr id="157" name="Google Shape;157;g3f9502ba78a_0_16"/>
          <p:cNvSpPr txBox="1"/>
          <p:nvPr/>
        </p:nvSpPr>
        <p:spPr>
          <a:xfrm>
            <a:off x="5674038" y="4019975"/>
            <a:ext cx="9924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Sora"/>
                <a:ea typeface="Sora"/>
                <a:cs typeface="Sora"/>
                <a:sym typeface="Sora"/>
              </a:rPr>
              <a:t>IDEATE</a:t>
            </a:r>
            <a:endParaRPr b="1" i="0" sz="1600" u="none" cap="none" strike="noStrike">
              <a:solidFill>
                <a:schemeClr val="dk1"/>
              </a:solidFill>
              <a:latin typeface="Sora"/>
              <a:ea typeface="Sora"/>
              <a:cs typeface="Sora"/>
              <a:sym typeface="Sora"/>
            </a:endParaRPr>
          </a:p>
        </p:txBody>
      </p:sp>
      <p:sp>
        <p:nvSpPr>
          <p:cNvPr id="158" name="Google Shape;158;g3f9502ba78a_0_16"/>
          <p:cNvSpPr txBox="1"/>
          <p:nvPr/>
        </p:nvSpPr>
        <p:spPr>
          <a:xfrm>
            <a:off x="8000063" y="4019975"/>
            <a:ext cx="14541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Sora"/>
                <a:ea typeface="Sora"/>
                <a:cs typeface="Sora"/>
                <a:sym typeface="Sora"/>
              </a:rPr>
              <a:t>PROTOTYPE</a:t>
            </a:r>
            <a:endParaRPr b="1" i="0" sz="1600" u="none" cap="none" strike="noStrike">
              <a:solidFill>
                <a:schemeClr val="dk1"/>
              </a:solidFill>
              <a:latin typeface="Sora"/>
              <a:ea typeface="Sora"/>
              <a:cs typeface="Sora"/>
              <a:sym typeface="Sora"/>
            </a:endParaRPr>
          </a:p>
        </p:txBody>
      </p:sp>
      <p:sp>
        <p:nvSpPr>
          <p:cNvPr id="159" name="Google Shape;159;g3f9502ba78a_0_16"/>
          <p:cNvSpPr txBox="1"/>
          <p:nvPr/>
        </p:nvSpPr>
        <p:spPr>
          <a:xfrm>
            <a:off x="10592213" y="4019975"/>
            <a:ext cx="1210200" cy="36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Sora"/>
                <a:ea typeface="Sora"/>
                <a:cs typeface="Sora"/>
                <a:sym typeface="Sora"/>
              </a:rPr>
              <a:t>TESTING</a:t>
            </a:r>
            <a:endParaRPr b="1" i="0" sz="1600" u="none" cap="none" strike="noStrike">
              <a:solidFill>
                <a:schemeClr val="dk1"/>
              </a:solidFill>
              <a:latin typeface="Sora"/>
              <a:ea typeface="Sora"/>
              <a:cs typeface="Sora"/>
              <a:sym typeface="Sora"/>
            </a:endParaRPr>
          </a:p>
        </p:txBody>
      </p:sp>
      <p:sp>
        <p:nvSpPr>
          <p:cNvPr id="160" name="Google Shape;160;g3f9502ba78a_0_16"/>
          <p:cNvSpPr txBox="1"/>
          <p:nvPr/>
        </p:nvSpPr>
        <p:spPr>
          <a:xfrm>
            <a:off x="308275" y="4380575"/>
            <a:ext cx="1542000" cy="57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Sora"/>
                <a:ea typeface="Sora"/>
                <a:cs typeface="Sora"/>
                <a:sym typeface="Sora"/>
              </a:rPr>
              <a:t>Understanding</a:t>
            </a:r>
            <a:endParaRPr b="0" i="0" sz="1400" u="none" cap="none" strike="noStrike">
              <a:solidFill>
                <a:schemeClr val="dk1"/>
              </a:solidFill>
              <a:latin typeface="Sora"/>
              <a:ea typeface="Sora"/>
              <a:cs typeface="Sora"/>
              <a:sym typeface="Sora"/>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Sora"/>
                <a:ea typeface="Sora"/>
                <a:cs typeface="Sora"/>
                <a:sym typeface="Sora"/>
              </a:rPr>
              <a:t>learners</a:t>
            </a:r>
            <a:endParaRPr b="0" i="0" sz="1400" u="none" cap="none" strike="noStrike">
              <a:solidFill>
                <a:schemeClr val="dk1"/>
              </a:solidFill>
              <a:latin typeface="Sora"/>
              <a:ea typeface="Sora"/>
              <a:cs typeface="Sora"/>
              <a:sym typeface="Sora"/>
            </a:endParaRPr>
          </a:p>
        </p:txBody>
      </p:sp>
      <p:sp>
        <p:nvSpPr>
          <p:cNvPr id="161" name="Google Shape;161;g3f9502ba78a_0_16"/>
          <p:cNvSpPr txBox="1"/>
          <p:nvPr/>
        </p:nvSpPr>
        <p:spPr>
          <a:xfrm>
            <a:off x="2697475" y="4380575"/>
            <a:ext cx="1626300" cy="5775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chemeClr val="dk1"/>
              </a:buClr>
              <a:buSzPts val="1100"/>
              <a:buFont typeface="Arial"/>
              <a:buNone/>
            </a:pPr>
            <a:r>
              <a:rPr b="0" i="0" lang="en-US" sz="1400" u="none" cap="none" strike="noStrike">
                <a:solidFill>
                  <a:schemeClr val="dk1"/>
                </a:solidFill>
                <a:latin typeface="Sora"/>
                <a:ea typeface="Sora"/>
                <a:cs typeface="Sora"/>
                <a:sym typeface="Sora"/>
              </a:rPr>
              <a:t>Frame the right problem</a:t>
            </a:r>
            <a:endParaRPr b="0" i="0" sz="1400" u="none" cap="none" strike="noStrike">
              <a:solidFill>
                <a:schemeClr val="dk1"/>
              </a:solidFill>
              <a:latin typeface="Sora"/>
              <a:ea typeface="Sora"/>
              <a:cs typeface="Sora"/>
              <a:sym typeface="Sora"/>
            </a:endParaRPr>
          </a:p>
          <a:p>
            <a:pPr indent="0" lvl="0" marL="0" marR="0" rtl="0" algn="ctr">
              <a:lnSpc>
                <a:spcPct val="100000"/>
              </a:lnSpc>
              <a:spcBef>
                <a:spcPts val="1200"/>
              </a:spcBef>
              <a:spcAft>
                <a:spcPts val="0"/>
              </a:spcAft>
              <a:buClr>
                <a:srgbClr val="000000"/>
              </a:buClr>
              <a:buSzPts val="1400"/>
              <a:buFont typeface="Arial"/>
              <a:buNone/>
            </a:pPr>
            <a:r>
              <a:t/>
            </a:r>
            <a:endParaRPr b="0" i="0" sz="1400" u="none" cap="none" strike="noStrike">
              <a:solidFill>
                <a:schemeClr val="dk1"/>
              </a:solidFill>
              <a:latin typeface="Sora"/>
              <a:ea typeface="Sora"/>
              <a:cs typeface="Sora"/>
              <a:sym typeface="Sora"/>
            </a:endParaRPr>
          </a:p>
        </p:txBody>
      </p:sp>
      <p:sp>
        <p:nvSpPr>
          <p:cNvPr id="162" name="Google Shape;162;g3f9502ba78a_0_16"/>
          <p:cNvSpPr txBox="1"/>
          <p:nvPr/>
        </p:nvSpPr>
        <p:spPr>
          <a:xfrm>
            <a:off x="5247000" y="4380575"/>
            <a:ext cx="1626300" cy="5775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400"/>
              <a:buFont typeface="Arial"/>
              <a:buNone/>
            </a:pPr>
            <a:r>
              <a:rPr b="0" i="0" lang="en-US" sz="1400" u="none" cap="none" strike="noStrike">
                <a:solidFill>
                  <a:schemeClr val="dk1"/>
                </a:solidFill>
                <a:latin typeface="Sora"/>
                <a:ea typeface="Sora"/>
                <a:cs typeface="Sora"/>
                <a:sym typeface="Sora"/>
              </a:rPr>
              <a:t>Generate multiple ideas</a:t>
            </a:r>
            <a:endParaRPr b="0" i="0" sz="1400" u="none" cap="none" strike="noStrike">
              <a:solidFill>
                <a:schemeClr val="dk1"/>
              </a:solidFill>
              <a:latin typeface="Sora"/>
              <a:ea typeface="Sora"/>
              <a:cs typeface="Sora"/>
              <a:sym typeface="Sora"/>
            </a:endParaRPr>
          </a:p>
          <a:p>
            <a:pPr indent="0" lvl="0" marL="0" marR="0" rtl="0" algn="ctr">
              <a:lnSpc>
                <a:spcPct val="100000"/>
              </a:lnSpc>
              <a:spcBef>
                <a:spcPts val="1200"/>
              </a:spcBef>
              <a:spcAft>
                <a:spcPts val="0"/>
              </a:spcAft>
              <a:buClr>
                <a:srgbClr val="000000"/>
              </a:buClr>
              <a:buSzPts val="1400"/>
              <a:buFont typeface="Arial"/>
              <a:buNone/>
            </a:pPr>
            <a:r>
              <a:t/>
            </a:r>
            <a:endParaRPr b="0" i="0" sz="1400" u="none" cap="none" strike="noStrike">
              <a:solidFill>
                <a:schemeClr val="dk1"/>
              </a:solidFill>
              <a:latin typeface="Sora"/>
              <a:ea typeface="Sora"/>
              <a:cs typeface="Sora"/>
              <a:sym typeface="Sora"/>
            </a:endParaRPr>
          </a:p>
        </p:txBody>
      </p:sp>
      <p:sp>
        <p:nvSpPr>
          <p:cNvPr id="163" name="Google Shape;163;g3f9502ba78a_0_16"/>
          <p:cNvSpPr txBox="1"/>
          <p:nvPr/>
        </p:nvSpPr>
        <p:spPr>
          <a:xfrm>
            <a:off x="8000050" y="4380575"/>
            <a:ext cx="1406100" cy="5775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b="0" i="0" lang="en-US" sz="1400" u="none" cap="none" strike="noStrike">
                <a:solidFill>
                  <a:schemeClr val="dk1"/>
                </a:solidFill>
                <a:latin typeface="Sora"/>
                <a:ea typeface="Sora"/>
                <a:cs typeface="Sora"/>
                <a:sym typeface="Sora"/>
              </a:rPr>
              <a:t>Build a simple solution</a:t>
            </a:r>
            <a:endParaRPr b="0" i="0" sz="1400" u="none" cap="none" strike="noStrike">
              <a:solidFill>
                <a:schemeClr val="dk1"/>
              </a:solidFill>
              <a:latin typeface="Sora"/>
              <a:ea typeface="Sora"/>
              <a:cs typeface="Sora"/>
              <a:sym typeface="Sora"/>
            </a:endParaRPr>
          </a:p>
        </p:txBody>
      </p:sp>
      <p:sp>
        <p:nvSpPr>
          <p:cNvPr id="164" name="Google Shape;164;g3f9502ba78a_0_16"/>
          <p:cNvSpPr txBox="1"/>
          <p:nvPr/>
        </p:nvSpPr>
        <p:spPr>
          <a:xfrm>
            <a:off x="10494275" y="4380575"/>
            <a:ext cx="1406100" cy="832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400"/>
              <a:buFont typeface="Arial"/>
              <a:buNone/>
            </a:pPr>
            <a:r>
              <a:rPr b="0" i="0" lang="en-US" sz="1400" u="none" cap="none" strike="noStrike">
                <a:solidFill>
                  <a:schemeClr val="dk1"/>
                </a:solidFill>
                <a:latin typeface="Sora"/>
                <a:ea typeface="Sora"/>
                <a:cs typeface="Sora"/>
                <a:sym typeface="Sora"/>
              </a:rPr>
              <a:t>Gather feedback and improve</a:t>
            </a:r>
            <a:endParaRPr b="0" i="0" sz="1400" u="none" cap="none" strike="noStrike">
              <a:solidFill>
                <a:schemeClr val="dk1"/>
              </a:solidFill>
              <a:latin typeface="Sora"/>
              <a:ea typeface="Sora"/>
              <a:cs typeface="Sora"/>
              <a:sym typeface="Sora"/>
            </a:endParaRPr>
          </a:p>
          <a:p>
            <a:pPr indent="0" lvl="0" marL="0" marR="0" rtl="0" algn="ctr">
              <a:lnSpc>
                <a:spcPct val="100000"/>
              </a:lnSpc>
              <a:spcBef>
                <a:spcPts val="1200"/>
              </a:spcBef>
              <a:spcAft>
                <a:spcPts val="0"/>
              </a:spcAft>
              <a:buClr>
                <a:srgbClr val="000000"/>
              </a:buClr>
              <a:buSzPts val="1400"/>
              <a:buFont typeface="Arial"/>
              <a:buNone/>
            </a:pPr>
            <a:r>
              <a:t/>
            </a:r>
            <a:endParaRPr b="0" i="0" sz="1400" u="none" cap="none" strike="noStrike">
              <a:solidFill>
                <a:schemeClr val="dk1"/>
              </a:solidFill>
              <a:latin typeface="Sora"/>
              <a:ea typeface="Sora"/>
              <a:cs typeface="Sora"/>
              <a:sym typeface="Sora"/>
            </a:endParaRPr>
          </a:p>
        </p:txBody>
      </p:sp>
      <p:sp>
        <p:nvSpPr>
          <p:cNvPr id="165" name="Google Shape;165;g3f9502ba78a_0_16"/>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5</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70" name="Shape 170"/>
        <p:cNvGrpSpPr/>
        <p:nvPr/>
      </p:nvGrpSpPr>
      <p:grpSpPr>
        <a:xfrm>
          <a:off x="0" y="0"/>
          <a:ext cx="0" cy="0"/>
          <a:chOff x="0" y="0"/>
          <a:chExt cx="0" cy="0"/>
        </a:xfrm>
      </p:grpSpPr>
      <p:sp>
        <p:nvSpPr>
          <p:cNvPr id="171" name="Google Shape;171;g3eda57aeb02_0_16"/>
          <p:cNvSpPr txBox="1"/>
          <p:nvPr/>
        </p:nvSpPr>
        <p:spPr>
          <a:xfrm>
            <a:off x="502925" y="482625"/>
            <a:ext cx="8121900" cy="7080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Design Thinking Exercise</a:t>
            </a:r>
            <a:endParaRPr b="1" i="0" sz="6000" u="none" cap="none" strike="noStrike">
              <a:solidFill>
                <a:schemeClr val="dk1"/>
              </a:solidFill>
              <a:latin typeface="Sora"/>
              <a:ea typeface="Sora"/>
              <a:cs typeface="Sora"/>
              <a:sym typeface="Sora"/>
            </a:endParaRPr>
          </a:p>
        </p:txBody>
      </p:sp>
      <p:sp>
        <p:nvSpPr>
          <p:cNvPr id="172" name="Google Shape;172;g3eda57aeb02_0_16"/>
          <p:cNvSpPr txBox="1"/>
          <p:nvPr/>
        </p:nvSpPr>
        <p:spPr>
          <a:xfrm>
            <a:off x="411475" y="1837200"/>
            <a:ext cx="19896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WHILE WATCHING</a:t>
            </a:r>
            <a:endParaRPr b="1" i="0" sz="1400" u="none" cap="none" strike="noStrike">
              <a:solidFill>
                <a:srgbClr val="000000"/>
              </a:solidFill>
              <a:latin typeface="Sora"/>
              <a:ea typeface="Sora"/>
              <a:cs typeface="Sora"/>
              <a:sym typeface="Sora"/>
            </a:endParaRPr>
          </a:p>
        </p:txBody>
      </p:sp>
      <p:sp>
        <p:nvSpPr>
          <p:cNvPr id="173" name="Google Shape;173;g3eda57aeb02_0_16"/>
          <p:cNvSpPr txBox="1"/>
          <p:nvPr/>
        </p:nvSpPr>
        <p:spPr>
          <a:xfrm>
            <a:off x="411475" y="2215500"/>
            <a:ext cx="19896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Sora"/>
                <a:ea typeface="Sora"/>
                <a:cs typeface="Sora"/>
                <a:sym typeface="Sora"/>
              </a:rPr>
              <a:t>Observe</a:t>
            </a:r>
            <a:endParaRPr b="0" i="0" sz="1500" u="none" cap="none" strike="noStrike">
              <a:solidFill>
                <a:srgbClr val="000000"/>
              </a:solidFill>
              <a:latin typeface="Sora"/>
              <a:ea typeface="Sora"/>
              <a:cs typeface="Sora"/>
              <a:sym typeface="Sora"/>
            </a:endParaRPr>
          </a:p>
        </p:txBody>
      </p:sp>
      <p:sp>
        <p:nvSpPr>
          <p:cNvPr id="174" name="Google Shape;174;g3eda57aeb02_0_16"/>
          <p:cNvSpPr txBox="1"/>
          <p:nvPr/>
        </p:nvSpPr>
        <p:spPr>
          <a:xfrm>
            <a:off x="458375" y="1200888"/>
            <a:ext cx="19896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VIDEO:</a:t>
            </a:r>
            <a:endParaRPr b="1" i="0" sz="1400" u="none" cap="none" strike="noStrike">
              <a:solidFill>
                <a:srgbClr val="000000"/>
              </a:solidFill>
              <a:latin typeface="Sora"/>
              <a:ea typeface="Sora"/>
              <a:cs typeface="Sora"/>
              <a:sym typeface="Sora"/>
            </a:endParaRPr>
          </a:p>
        </p:txBody>
      </p:sp>
      <p:sp>
        <p:nvSpPr>
          <p:cNvPr id="175" name="Google Shape;175;g3eda57aeb02_0_16"/>
          <p:cNvSpPr txBox="1"/>
          <p:nvPr/>
        </p:nvSpPr>
        <p:spPr>
          <a:xfrm>
            <a:off x="1154400" y="1190625"/>
            <a:ext cx="5262600" cy="37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Sora"/>
                <a:ea typeface="Sora"/>
                <a:cs typeface="Sora"/>
                <a:sym typeface="Sora"/>
                <a:hlinkClick r:id="rId3"/>
              </a:rPr>
              <a:t>https://youtu.be/wZCIDpt3nBU</a:t>
            </a:r>
            <a:endParaRPr b="0" i="0" sz="1400" u="none" cap="none" strike="noStrike">
              <a:solidFill>
                <a:srgbClr val="000000"/>
              </a:solidFill>
              <a:latin typeface="Sora"/>
              <a:ea typeface="Sora"/>
              <a:cs typeface="Sora"/>
              <a:sym typeface="Sora"/>
            </a:endParaRPr>
          </a:p>
        </p:txBody>
      </p:sp>
      <p:sp>
        <p:nvSpPr>
          <p:cNvPr id="176" name="Google Shape;176;g3eda57aeb02_0_16"/>
          <p:cNvSpPr/>
          <p:nvPr/>
        </p:nvSpPr>
        <p:spPr>
          <a:xfrm>
            <a:off x="505816" y="3476035"/>
            <a:ext cx="96000" cy="5529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700" u="none" cap="none" strike="noStrike">
              <a:solidFill>
                <a:srgbClr val="000000"/>
              </a:solidFill>
              <a:latin typeface="Sora"/>
              <a:ea typeface="Sora"/>
              <a:cs typeface="Sora"/>
              <a:sym typeface="Sora"/>
            </a:endParaRPr>
          </a:p>
        </p:txBody>
      </p:sp>
      <p:sp>
        <p:nvSpPr>
          <p:cNvPr id="177" name="Google Shape;177;g3eda57aeb02_0_16"/>
          <p:cNvSpPr/>
          <p:nvPr/>
        </p:nvSpPr>
        <p:spPr>
          <a:xfrm>
            <a:off x="502925" y="2694649"/>
            <a:ext cx="96000" cy="5529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700" u="none" cap="none" strike="noStrike">
              <a:solidFill>
                <a:srgbClr val="000000"/>
              </a:solidFill>
              <a:latin typeface="Sora"/>
              <a:ea typeface="Sora"/>
              <a:cs typeface="Sora"/>
              <a:sym typeface="Sora"/>
            </a:endParaRPr>
          </a:p>
        </p:txBody>
      </p:sp>
      <p:sp>
        <p:nvSpPr>
          <p:cNvPr id="178" name="Google Shape;178;g3eda57aeb02_0_16"/>
          <p:cNvSpPr/>
          <p:nvPr/>
        </p:nvSpPr>
        <p:spPr>
          <a:xfrm>
            <a:off x="505813" y="4198178"/>
            <a:ext cx="96000" cy="5529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700" u="none" cap="none" strike="noStrike">
              <a:solidFill>
                <a:srgbClr val="000000"/>
              </a:solidFill>
              <a:latin typeface="Sora"/>
              <a:ea typeface="Sora"/>
              <a:cs typeface="Sora"/>
              <a:sym typeface="Sora"/>
            </a:endParaRPr>
          </a:p>
        </p:txBody>
      </p:sp>
      <p:sp>
        <p:nvSpPr>
          <p:cNvPr id="179" name="Google Shape;179;g3eda57aeb02_0_16"/>
          <p:cNvSpPr/>
          <p:nvPr/>
        </p:nvSpPr>
        <p:spPr>
          <a:xfrm>
            <a:off x="505813" y="4899679"/>
            <a:ext cx="96000" cy="552900"/>
          </a:xfrm>
          <a:prstGeom prst="rect">
            <a:avLst/>
          </a:prstGeom>
          <a:solidFill>
            <a:schemeClr val="accent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700" u="none" cap="none" strike="noStrike">
              <a:solidFill>
                <a:srgbClr val="000000"/>
              </a:solidFill>
              <a:latin typeface="Sora"/>
              <a:ea typeface="Sora"/>
              <a:cs typeface="Sora"/>
              <a:sym typeface="Sora"/>
            </a:endParaRPr>
          </a:p>
        </p:txBody>
      </p:sp>
      <p:sp>
        <p:nvSpPr>
          <p:cNvPr id="180" name="Google Shape;180;g3eda57aeb02_0_16"/>
          <p:cNvSpPr txBox="1"/>
          <p:nvPr/>
        </p:nvSpPr>
        <p:spPr>
          <a:xfrm>
            <a:off x="779391" y="281081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b="0" i="0" lang="en-US" sz="1700" u="none" cap="none" strike="noStrike">
                <a:solidFill>
                  <a:schemeClr val="dk1"/>
                </a:solidFill>
                <a:latin typeface="Sora"/>
                <a:ea typeface="Sora"/>
                <a:cs typeface="Sora"/>
                <a:sym typeface="Sora"/>
              </a:rPr>
              <a:t>What is the actual problem?</a:t>
            </a:r>
            <a:endParaRPr b="0" i="0" sz="1700" u="none" cap="none" strike="noStrike">
              <a:solidFill>
                <a:schemeClr val="dk1"/>
              </a:solidFill>
              <a:latin typeface="Sora"/>
              <a:ea typeface="Sora"/>
              <a:cs typeface="Sora"/>
              <a:sym typeface="Sora"/>
            </a:endParaRPr>
          </a:p>
        </p:txBody>
      </p:sp>
      <p:sp>
        <p:nvSpPr>
          <p:cNvPr id="181" name="Google Shape;181;g3eda57aeb02_0_16"/>
          <p:cNvSpPr txBox="1"/>
          <p:nvPr/>
        </p:nvSpPr>
        <p:spPr>
          <a:xfrm>
            <a:off x="779391" y="3592198"/>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b="0" i="0" lang="en-US" sz="1700" u="none" cap="none" strike="noStrike">
                <a:solidFill>
                  <a:schemeClr val="dk1"/>
                </a:solidFill>
                <a:latin typeface="Sora"/>
                <a:ea typeface="Sora"/>
                <a:cs typeface="Sora"/>
                <a:sym typeface="Sora"/>
              </a:rPr>
              <a:t>Who are the stakeholders?</a:t>
            </a:r>
            <a:endParaRPr b="0" i="0" sz="1700" u="none" cap="none" strike="noStrike">
              <a:solidFill>
                <a:schemeClr val="dk1"/>
              </a:solidFill>
              <a:latin typeface="Sora"/>
              <a:ea typeface="Sora"/>
              <a:cs typeface="Sora"/>
              <a:sym typeface="Sora"/>
            </a:endParaRPr>
          </a:p>
        </p:txBody>
      </p:sp>
      <p:sp>
        <p:nvSpPr>
          <p:cNvPr id="182" name="Google Shape;182;g3eda57aeb02_0_16"/>
          <p:cNvSpPr txBox="1"/>
          <p:nvPr/>
        </p:nvSpPr>
        <p:spPr>
          <a:xfrm>
            <a:off x="779391" y="4314345"/>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b="0" i="0" lang="en-US" sz="1700" u="none" cap="none" strike="noStrike">
                <a:solidFill>
                  <a:schemeClr val="dk1"/>
                </a:solidFill>
                <a:latin typeface="Sora"/>
                <a:ea typeface="Sora"/>
                <a:cs typeface="Sora"/>
                <a:sym typeface="Sora"/>
              </a:rPr>
              <a:t>What constraints exist?</a:t>
            </a:r>
            <a:endParaRPr b="0" i="0" sz="1700" u="none" cap="none" strike="noStrike">
              <a:solidFill>
                <a:schemeClr val="dk1"/>
              </a:solidFill>
              <a:latin typeface="Sora"/>
              <a:ea typeface="Sora"/>
              <a:cs typeface="Sora"/>
              <a:sym typeface="Sora"/>
            </a:endParaRPr>
          </a:p>
        </p:txBody>
      </p:sp>
      <p:sp>
        <p:nvSpPr>
          <p:cNvPr id="183" name="Google Shape;183;g3eda57aeb02_0_16"/>
          <p:cNvSpPr txBox="1"/>
          <p:nvPr/>
        </p:nvSpPr>
        <p:spPr>
          <a:xfrm>
            <a:off x="779391" y="5015847"/>
            <a:ext cx="5316600" cy="3207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b="0" i="0" lang="en-US" sz="1700" u="none" cap="none" strike="noStrike">
                <a:solidFill>
                  <a:schemeClr val="dk1"/>
                </a:solidFill>
                <a:latin typeface="Sora"/>
                <a:ea typeface="Sora"/>
                <a:cs typeface="Sora"/>
                <a:sym typeface="Sora"/>
              </a:rPr>
              <a:t>What opportunities can you identify?</a:t>
            </a:r>
            <a:endParaRPr b="0" i="0" sz="1700" u="none" cap="none" strike="noStrike">
              <a:solidFill>
                <a:schemeClr val="dk1"/>
              </a:solidFill>
              <a:latin typeface="Sora"/>
              <a:ea typeface="Sora"/>
              <a:cs typeface="Sora"/>
              <a:sym typeface="Sora"/>
            </a:endParaRPr>
          </a:p>
        </p:txBody>
      </p:sp>
      <p:sp>
        <p:nvSpPr>
          <p:cNvPr id="184" name="Google Shape;184;g3eda57aeb02_0_16"/>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6</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g3f60c2c1f30_0_5" title="DT Activity - Problem">
            <a:hlinkClick r:id="rId3"/>
          </p:cNvPr>
          <p:cNvPicPr preferRelativeResize="0"/>
          <p:nvPr/>
        </p:nvPicPr>
        <p:blipFill rotWithShape="1">
          <a:blip r:embed="rId4">
            <a:alphaModFix/>
          </a:blip>
          <a:srcRect b="0" l="0" r="0" t="0"/>
          <a:stretch/>
        </p:blipFill>
        <p:spPr>
          <a:xfrm>
            <a:off x="0" y="0"/>
            <a:ext cx="12191675" cy="68578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195" name="Shape 195"/>
        <p:cNvGrpSpPr/>
        <p:nvPr/>
      </p:nvGrpSpPr>
      <p:grpSpPr>
        <a:xfrm>
          <a:off x="0" y="0"/>
          <a:ext cx="0" cy="0"/>
          <a:chOff x="0" y="0"/>
          <a:chExt cx="0" cy="0"/>
        </a:xfrm>
      </p:grpSpPr>
      <p:sp>
        <p:nvSpPr>
          <p:cNvPr id="196" name="Google Shape;196;g3f26336981c_0_25"/>
          <p:cNvSpPr txBox="1"/>
          <p:nvPr/>
        </p:nvSpPr>
        <p:spPr>
          <a:xfrm>
            <a:off x="2200838" y="2647950"/>
            <a:ext cx="78696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Breakout Room </a:t>
            </a:r>
            <a:endParaRPr b="1" i="0" sz="6000" u="none" cap="none" strike="noStrike">
              <a:solidFill>
                <a:schemeClr val="dk1"/>
              </a:solidFill>
              <a:latin typeface="Sora"/>
              <a:ea typeface="Sora"/>
              <a:cs typeface="Sora"/>
              <a:sym typeface="Sora"/>
            </a:endParaRPr>
          </a:p>
        </p:txBody>
      </p:sp>
      <p:sp>
        <p:nvSpPr>
          <p:cNvPr id="197" name="Google Shape;197;g3f26336981c_0_25"/>
          <p:cNvSpPr txBox="1"/>
          <p:nvPr/>
        </p:nvSpPr>
        <p:spPr>
          <a:xfrm>
            <a:off x="4559452" y="3429000"/>
            <a:ext cx="3152400" cy="3783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888888"/>
                </a:solidFill>
                <a:latin typeface="Sora"/>
                <a:ea typeface="Sora"/>
                <a:cs typeface="Sora"/>
                <a:sym typeface="Sora"/>
              </a:rPr>
              <a:t>Activity Duration: </a:t>
            </a:r>
            <a:r>
              <a:rPr b="0" i="0" lang="en-US" sz="1400" u="none" cap="none" strike="noStrike">
                <a:solidFill>
                  <a:srgbClr val="888888"/>
                </a:solidFill>
                <a:latin typeface="Sora"/>
                <a:ea typeface="Sora"/>
                <a:cs typeface="Sora"/>
                <a:sym typeface="Sora"/>
              </a:rPr>
              <a:t>10 Minutes</a:t>
            </a:r>
            <a:endParaRPr b="0" i="0" sz="1400" u="none" cap="none" strike="noStrike">
              <a:solidFill>
                <a:srgbClr val="888888"/>
              </a:solidFill>
              <a:latin typeface="Sora"/>
              <a:ea typeface="Sora"/>
              <a:cs typeface="Sora"/>
              <a:sym typeface="Sora"/>
            </a:endParaRPr>
          </a:p>
        </p:txBody>
      </p:sp>
      <p:sp>
        <p:nvSpPr>
          <p:cNvPr id="198" name="Google Shape;198;g3f26336981c_0_25"/>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FFFF"/>
                </a:solidFill>
                <a:latin typeface="Open Sans"/>
                <a:ea typeface="Open Sans"/>
                <a:cs typeface="Open Sans"/>
                <a:sym typeface="Open Sans"/>
              </a:rPr>
              <a:t>7</a:t>
            </a:r>
            <a:endParaRPr b="0" i="0" sz="2400" u="none" cap="none" strike="noStrike">
              <a:solidFill>
                <a:srgbClr val="FFFFFF"/>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2026-06-17T04:13:49Z</dcterms:created>
  <dc:creator>OpenAI</dc:creator>
</cp:coreProperties>
</file>