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5"/>
    <p:sldMasterId id="2147483662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</p:sldIdLst>
  <p:sldSz cy="6858000" cx="12191675"/>
  <p:notesSz cx="6858000" cy="12191675"/>
  <p:embeddedFontLst>
    <p:embeddedFont>
      <p:font typeface="Sora"/>
      <p:regular r:id="rId23"/>
      <p:bold r:id="rId24"/>
    </p:embeddedFont>
    <p:embeddedFont>
      <p:font typeface="Open Sans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747775"/>
          </p15:clr>
        </p15:guide>
        <p15:guide id="2" pos="3840">
          <p15:clr>
            <a:srgbClr val="747775"/>
          </p15:clr>
        </p15:guide>
        <p15:guide id="3" orient="horz" pos="280">
          <p15:clr>
            <a:srgbClr val="747775"/>
          </p15:clr>
        </p15:guide>
        <p15:guide id="4" orient="horz" pos="750">
          <p15:clr>
            <a:srgbClr val="747775"/>
          </p15:clr>
        </p15:guide>
        <p15:guide id="5" orient="horz" pos="986">
          <p15:clr>
            <a:srgbClr val="747775"/>
          </p15:clr>
        </p15:guide>
        <p15:guide id="6" orient="horz" pos="3960">
          <p15:clr>
            <a:srgbClr val="747775"/>
          </p15:clr>
        </p15:guide>
      </p15:sldGuideLst>
    </p:ext>
    <p:ext uri="GoogleSlidesCustomDataVersion2">
      <go:slidesCustomData xmlns:go="http://customooxmlschemas.google.com/" r:id="rId29" roundtripDataSignature="AMtx7mgOSNNTqetkSRWqsdK0w/DxizLfS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E424E684-6EE5-4B84-836B-A4AEF3A5CBDB}">
  <a:tblStyle styleId="{E424E684-6EE5-4B84-836B-A4AEF3A5CBD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  <p:guide pos="280" orient="horz"/>
        <p:guide pos="750" orient="horz"/>
        <p:guide pos="986" orient="horz"/>
        <p:guide pos="3960" orient="horz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font" Target="fonts/Sora-bold.fntdata"/><Relationship Id="rId23" Type="http://schemas.openxmlformats.org/officeDocument/2006/relationships/font" Target="fonts/Sora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2.xml"/><Relationship Id="rId26" Type="http://schemas.openxmlformats.org/officeDocument/2006/relationships/font" Target="fonts/OpenSans-bold.fntdata"/><Relationship Id="rId25" Type="http://schemas.openxmlformats.org/officeDocument/2006/relationships/font" Target="fonts/OpenSans-regular.fntdata"/><Relationship Id="rId28" Type="http://schemas.openxmlformats.org/officeDocument/2006/relationships/font" Target="fonts/OpenSans-boldItalic.fntdata"/><Relationship Id="rId27" Type="http://schemas.openxmlformats.org/officeDocument/2006/relationships/font" Target="fonts/OpenSans-italic.fntdata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29" Type="http://customschemas.google.com/relationships/presentationmetadata" Target="metadata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f973711287_0_60:notes"/>
          <p:cNvSpPr txBox="1"/>
          <p:nvPr>
            <p:ph idx="1" type="body"/>
          </p:nvPr>
        </p:nvSpPr>
        <p:spPr>
          <a:xfrm>
            <a:off x="685800" y="5867244"/>
            <a:ext cx="5486400" cy="48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f973711287_0_60:notes"/>
          <p:cNvSpPr/>
          <p:nvPr>
            <p:ph idx="2" type="sldImg"/>
          </p:nvPr>
        </p:nvSpPr>
        <p:spPr>
          <a:xfrm>
            <a:off x="685873" y="1523959"/>
            <a:ext cx="54864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3f2cbaa029f_0_13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3f2cbaa029f_0_137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3" name="Google Shape;313;g3f2cbaa029f_0_137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3f2cbaa029f_0_2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3f2cbaa029f_0_2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0" name="Google Shape;350;g3f2cbaa029f_0_2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g3f2cbaa029f_0_19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8" name="Google Shape;358;g3f2cbaa029f_0_198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9" name="Google Shape;359;g3f2cbaa029f_0_198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f2cbaa029f_0_26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f2cbaa029f_0_26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7" name="Google Shape;377;g3f2cbaa029f_0_26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g3f2def4fcc7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7" name="Google Shape;387;g3f2def4fcc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8" name="Google Shape;388;g3f2def4fcc7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3f26336981c_0_4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99" name="Google Shape;399;g3f26336981c_0_41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400" name="Google Shape;400;g3f26336981c_0_41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f5e5d38718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g3f5e5d38718_0_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eda57aeb02_0_1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g3eda57aeb02_0_1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g3eda57aeb02_0_1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969c80782_0_78:notes"/>
          <p:cNvSpPr txBox="1"/>
          <p:nvPr>
            <p:ph idx="1" type="body"/>
          </p:nvPr>
        </p:nvSpPr>
        <p:spPr>
          <a:xfrm>
            <a:off x="685800" y="5867244"/>
            <a:ext cx="5486400" cy="48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3f969c80782_0_78:notes"/>
          <p:cNvSpPr/>
          <p:nvPr>
            <p:ph idx="2" type="sldImg"/>
          </p:nvPr>
        </p:nvSpPr>
        <p:spPr>
          <a:xfrm>
            <a:off x="685873" y="1523959"/>
            <a:ext cx="5486400" cy="41148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f26336981c_0_2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0" name="Google Shape;200;g3f26336981c_0_2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1" name="Google Shape;201;g3f26336981c_0_2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2" name="Google Shape;222;p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3" name="Google Shape;223;p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f2cbaa029f_0_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1" name="Google Shape;251;g3f2cbaa029f_0_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US" sz="1100">
                <a:solidFill>
                  <a:srgbClr val="002637"/>
                </a:solidFill>
              </a:rPr>
              <a:t>The program is designed to turn this theory of change into classroom practice. </a:t>
            </a:r>
            <a:endParaRPr sz="11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500"/>
          </a:p>
        </p:txBody>
      </p:sp>
      <p:sp>
        <p:nvSpPr>
          <p:cNvPr id="252" name="Google Shape;252;g3f2cbaa029f_0_4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2cbaa029f_0_7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2cbaa029f_0_71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g3f2cbaa029f_0_71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2cbaa029f_0_1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2cbaa029f_0_11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g3f2cbaa029f_0_11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f969c80782_0_319"/>
          <p:cNvSpPr txBox="1"/>
          <p:nvPr/>
        </p:nvSpPr>
        <p:spPr>
          <a:xfrm>
            <a:off x="449250" y="3295650"/>
            <a:ext cx="5646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9" name="Google Shape;19;g3f969c80782_0_3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"/>
            <a:ext cx="12191674" cy="691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g3f969c80782_0_3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966" y="229104"/>
            <a:ext cx="2185368" cy="86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g3f969c80782_0_3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99715" y="332873"/>
            <a:ext cx="1837284" cy="656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969c80782_0_363"/>
          <p:cNvSpPr txBox="1"/>
          <p:nvPr>
            <p:ph type="title"/>
          </p:nvPr>
        </p:nvSpPr>
        <p:spPr>
          <a:xfrm>
            <a:off x="839766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3200"/>
              <a:buFont typeface="Sor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g3f969c80782_0_363"/>
          <p:cNvSpPr/>
          <p:nvPr>
            <p:ph idx="2" type="pic"/>
          </p:nvPr>
        </p:nvSpPr>
        <p:spPr>
          <a:xfrm>
            <a:off x="5183050" y="987425"/>
            <a:ext cx="61719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g3f969c80782_0_363"/>
          <p:cNvSpPr txBox="1"/>
          <p:nvPr>
            <p:ph idx="1" type="body"/>
          </p:nvPr>
        </p:nvSpPr>
        <p:spPr>
          <a:xfrm>
            <a:off x="839766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cxnSp>
        <p:nvCxnSpPr>
          <p:cNvPr id="65" name="Google Shape;65;g3f969c80782_0_363"/>
          <p:cNvCxnSpPr/>
          <p:nvPr/>
        </p:nvCxnSpPr>
        <p:spPr>
          <a:xfrm>
            <a:off x="838178" y="2057400"/>
            <a:ext cx="3933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6" name="Google Shape;66;g3f969c80782_0_363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969c80782_0_369"/>
          <p:cNvSpPr txBox="1"/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g3f969c80782_0_369"/>
          <p:cNvSpPr txBox="1"/>
          <p:nvPr>
            <p:ph idx="1" type="body"/>
          </p:nvPr>
        </p:nvSpPr>
        <p:spPr>
          <a:xfrm rot="5400000">
            <a:off x="3972597" y="-1204001"/>
            <a:ext cx="4246500" cy="10515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70" name="Google Shape;70;g3f969c80782_0_369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71" name="Google Shape;71;g3f969c80782_0_369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f969c80782_0_374"/>
          <p:cNvSpPr txBox="1"/>
          <p:nvPr>
            <p:ph type="title"/>
          </p:nvPr>
        </p:nvSpPr>
        <p:spPr>
          <a:xfrm rot="5400000">
            <a:off x="7133097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g3f969c80782_0_374"/>
          <p:cNvSpPr txBox="1"/>
          <p:nvPr>
            <p:ph idx="1" type="body"/>
          </p:nvPr>
        </p:nvSpPr>
        <p:spPr>
          <a:xfrm rot="5400000">
            <a:off x="1799321" y="-595925"/>
            <a:ext cx="5811900" cy="773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g3f969c80782_0_374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f973711287_0_74"/>
          <p:cNvSpPr txBox="1"/>
          <p:nvPr>
            <p:ph type="ctrTitle"/>
          </p:nvPr>
        </p:nvSpPr>
        <p:spPr>
          <a:xfrm>
            <a:off x="415600" y="992767"/>
            <a:ext cx="11360400" cy="2736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1pPr>
            <a:lvl2pPr lvl="1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2pPr>
            <a:lvl3pPr lvl="2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3pPr>
            <a:lvl4pPr lvl="3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4pPr>
            <a:lvl5pPr lvl="4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5pPr>
            <a:lvl6pPr lvl="5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6pPr>
            <a:lvl7pPr lvl="6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7pPr>
            <a:lvl8pPr lvl="7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8pPr>
            <a:lvl9pPr lvl="8" algn="ctr">
              <a:spcBef>
                <a:spcPts val="0"/>
              </a:spcBef>
              <a:spcAft>
                <a:spcPts val="0"/>
              </a:spcAft>
              <a:buSzPts val="6900"/>
              <a:buNone/>
              <a:defRPr sz="6900"/>
            </a:lvl9pPr>
          </a:lstStyle>
          <a:p/>
        </p:txBody>
      </p:sp>
      <p:sp>
        <p:nvSpPr>
          <p:cNvPr id="83" name="Google Shape;83;g3f973711287_0_74"/>
          <p:cNvSpPr txBox="1"/>
          <p:nvPr>
            <p:ph idx="1" type="subTitle"/>
          </p:nvPr>
        </p:nvSpPr>
        <p:spPr>
          <a:xfrm>
            <a:off x="415589" y="3778833"/>
            <a:ext cx="11360400" cy="105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84" name="Google Shape;84;g3f973711287_0_74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f973711287_0_78"/>
          <p:cNvSpPr txBox="1"/>
          <p:nvPr>
            <p:ph type="title"/>
          </p:nvPr>
        </p:nvSpPr>
        <p:spPr>
          <a:xfrm>
            <a:off x="415589" y="2867800"/>
            <a:ext cx="11360400" cy="1122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g3f973711287_0_78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3f973711287_0_81"/>
          <p:cNvSpPr txBox="1"/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0" name="Google Shape;90;g3f973711287_0_81"/>
          <p:cNvSpPr txBox="1"/>
          <p:nvPr>
            <p:ph idx="1" type="body"/>
          </p:nvPr>
        </p:nvSpPr>
        <p:spPr>
          <a:xfrm>
            <a:off x="415589" y="1536633"/>
            <a:ext cx="113604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91" name="Google Shape;91;g3f973711287_0_81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973711287_0_85"/>
          <p:cNvSpPr txBox="1"/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4" name="Google Shape;94;g3f973711287_0_85"/>
          <p:cNvSpPr txBox="1"/>
          <p:nvPr>
            <p:ph idx="1" type="body"/>
          </p:nvPr>
        </p:nvSpPr>
        <p:spPr>
          <a:xfrm>
            <a:off x="415589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95" name="Google Shape;95;g3f973711287_0_85"/>
          <p:cNvSpPr txBox="1"/>
          <p:nvPr>
            <p:ph idx="2" type="body"/>
          </p:nvPr>
        </p:nvSpPr>
        <p:spPr>
          <a:xfrm>
            <a:off x="6443028" y="1536633"/>
            <a:ext cx="5333100" cy="455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 sz="19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96" name="Google Shape;96;g3f973711287_0_85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f973711287_0_90"/>
          <p:cNvSpPr txBox="1"/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700"/>
              <a:buNone/>
              <a:defRPr/>
            </a:lvl9pPr>
          </a:lstStyle>
          <a:p/>
        </p:txBody>
      </p:sp>
      <p:sp>
        <p:nvSpPr>
          <p:cNvPr id="99" name="Google Shape;99;g3f973711287_0_90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973711287_0_93"/>
          <p:cNvSpPr txBox="1"/>
          <p:nvPr>
            <p:ph type="title"/>
          </p:nvPr>
        </p:nvSpPr>
        <p:spPr>
          <a:xfrm>
            <a:off x="415589" y="740800"/>
            <a:ext cx="3744000" cy="10077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/>
        </p:txBody>
      </p:sp>
      <p:sp>
        <p:nvSpPr>
          <p:cNvPr id="102" name="Google Shape;102;g3f973711287_0_93"/>
          <p:cNvSpPr txBox="1"/>
          <p:nvPr>
            <p:ph idx="1" type="body"/>
          </p:nvPr>
        </p:nvSpPr>
        <p:spPr>
          <a:xfrm>
            <a:off x="415589" y="1852800"/>
            <a:ext cx="3744000" cy="4239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0"/>
              </a:spcBef>
              <a:spcAft>
                <a:spcPts val="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103" name="Google Shape;103;g3f973711287_0_93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g3f969c80782_0_324"/>
          <p:cNvSpPr txBox="1"/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4400"/>
              <a:buFont typeface="Sora"/>
              <a:buNone/>
              <a:defRPr sz="4400">
                <a:solidFill>
                  <a:srgbClr val="00446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g3f969c80782_0_324"/>
          <p:cNvSpPr txBox="1"/>
          <p:nvPr>
            <p:ph idx="1" type="body"/>
          </p:nvPr>
        </p:nvSpPr>
        <p:spPr>
          <a:xfrm>
            <a:off x="838178" y="1930399"/>
            <a:ext cx="10515300" cy="42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800"/>
              <a:buChar char="•"/>
              <a:defRPr sz="2800"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25" name="Google Shape;25;g3f969c80782_0_324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6" name="Google Shape;26;g3f969c80782_0_324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f973711287_0_97"/>
          <p:cNvSpPr txBox="1"/>
          <p:nvPr>
            <p:ph type="title"/>
          </p:nvPr>
        </p:nvSpPr>
        <p:spPr>
          <a:xfrm>
            <a:off x="653649" y="600200"/>
            <a:ext cx="8490300" cy="54543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/>
        </p:txBody>
      </p:sp>
      <p:sp>
        <p:nvSpPr>
          <p:cNvPr id="106" name="Google Shape;106;g3f973711287_0_97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f973711287_0_100"/>
          <p:cNvSpPr/>
          <p:nvPr/>
        </p:nvSpPr>
        <p:spPr>
          <a:xfrm>
            <a:off x="6095838" y="-167"/>
            <a:ext cx="60957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g3f973711287_0_100"/>
          <p:cNvSpPr txBox="1"/>
          <p:nvPr>
            <p:ph type="title"/>
          </p:nvPr>
        </p:nvSpPr>
        <p:spPr>
          <a:xfrm>
            <a:off x="353991" y="1644233"/>
            <a:ext cx="5393400" cy="19764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/>
        </p:txBody>
      </p:sp>
      <p:sp>
        <p:nvSpPr>
          <p:cNvPr id="110" name="Google Shape;110;g3f973711287_0_100"/>
          <p:cNvSpPr txBox="1"/>
          <p:nvPr>
            <p:ph idx="1" type="subTitle"/>
          </p:nvPr>
        </p:nvSpPr>
        <p:spPr>
          <a:xfrm>
            <a:off x="353991" y="3737433"/>
            <a:ext cx="5393400" cy="16467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1" name="Google Shape;111;g3f973711287_0_100"/>
          <p:cNvSpPr txBox="1"/>
          <p:nvPr>
            <p:ph idx="2" type="body"/>
          </p:nvPr>
        </p:nvSpPr>
        <p:spPr>
          <a:xfrm>
            <a:off x="6585824" y="965433"/>
            <a:ext cx="5115900" cy="49269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381000" lvl="0" marL="457200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12" name="Google Shape;112;g3f973711287_0_100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973711287_0_106"/>
          <p:cNvSpPr txBox="1"/>
          <p:nvPr>
            <p:ph idx="1" type="body"/>
          </p:nvPr>
        </p:nvSpPr>
        <p:spPr>
          <a:xfrm>
            <a:off x="415589" y="5640767"/>
            <a:ext cx="7998300" cy="806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</a:lstStyle>
          <a:p/>
        </p:txBody>
      </p:sp>
      <p:sp>
        <p:nvSpPr>
          <p:cNvPr id="115" name="Google Shape;115;g3f973711287_0_106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f973711287_0_109"/>
          <p:cNvSpPr txBox="1"/>
          <p:nvPr>
            <p:ph hasCustomPrompt="1" type="title"/>
          </p:nvPr>
        </p:nvSpPr>
        <p:spPr>
          <a:xfrm>
            <a:off x="415589" y="1474833"/>
            <a:ext cx="11360400" cy="26181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6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118" name="Google Shape;118;g3f973711287_0_109"/>
          <p:cNvSpPr txBox="1"/>
          <p:nvPr>
            <p:ph idx="1" type="body"/>
          </p:nvPr>
        </p:nvSpPr>
        <p:spPr>
          <a:xfrm>
            <a:off x="415589" y="4202967"/>
            <a:ext cx="11360400" cy="1734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 algn="ctr"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1pPr>
            <a:lvl2pPr indent="-349250" lvl="1" marL="9144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19" name="Google Shape;119;g3f973711287_0_109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973711287_0_113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">
  <p:cSld name="Cover"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973711287_0_115"/>
          <p:cNvSpPr txBox="1"/>
          <p:nvPr/>
        </p:nvSpPr>
        <p:spPr>
          <a:xfrm>
            <a:off x="449250" y="3295650"/>
            <a:ext cx="5646600" cy="3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9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24" name="Google Shape;124;g3f973711287_0_1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"/>
            <a:ext cx="12191674" cy="69182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g3f973711287_0_1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52966" y="229104"/>
            <a:ext cx="2185368" cy="8642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g3f973711287_0_1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99715" y="332873"/>
            <a:ext cx="1837284" cy="65668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g3f969c80782_0_329"/>
          <p:cNvSpPr txBox="1"/>
          <p:nvPr>
            <p:ph type="title"/>
          </p:nvPr>
        </p:nvSpPr>
        <p:spPr>
          <a:xfrm>
            <a:off x="831828" y="1709738"/>
            <a:ext cx="105153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6000"/>
              <a:buFont typeface="Sora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g3f969c80782_0_329"/>
          <p:cNvSpPr txBox="1"/>
          <p:nvPr>
            <p:ph idx="1" type="body"/>
          </p:nvPr>
        </p:nvSpPr>
        <p:spPr>
          <a:xfrm>
            <a:off x="831828" y="4589463"/>
            <a:ext cx="105153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  <a:defRPr sz="2400">
                <a:solidFill>
                  <a:srgbClr val="333333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g3f969c80782_0_329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3f969c80782_0_333"/>
          <p:cNvSpPr txBox="1"/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g3f969c80782_0_333"/>
          <p:cNvSpPr txBox="1"/>
          <p:nvPr>
            <p:ph idx="1" type="body"/>
          </p:nvPr>
        </p:nvSpPr>
        <p:spPr>
          <a:xfrm>
            <a:off x="838178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4" name="Google Shape;34;g3f969c80782_0_333"/>
          <p:cNvSpPr txBox="1"/>
          <p:nvPr>
            <p:ph idx="2" type="body"/>
          </p:nvPr>
        </p:nvSpPr>
        <p:spPr>
          <a:xfrm>
            <a:off x="6172035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35" name="Google Shape;35;g3f969c80782_0_333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6" name="Google Shape;36;g3f969c80782_0_333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g3f969c80782_0_339"/>
          <p:cNvSpPr txBox="1"/>
          <p:nvPr>
            <p:ph type="title"/>
          </p:nvPr>
        </p:nvSpPr>
        <p:spPr>
          <a:xfrm>
            <a:off x="839766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g3f969c80782_0_339"/>
          <p:cNvSpPr txBox="1"/>
          <p:nvPr>
            <p:ph idx="1" type="body"/>
          </p:nvPr>
        </p:nvSpPr>
        <p:spPr>
          <a:xfrm>
            <a:off x="839766" y="1681163"/>
            <a:ext cx="51576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0" name="Google Shape;40;g3f969c80782_0_339"/>
          <p:cNvSpPr txBox="1"/>
          <p:nvPr>
            <p:ph idx="2" type="body"/>
          </p:nvPr>
        </p:nvSpPr>
        <p:spPr>
          <a:xfrm>
            <a:off x="839766" y="2505075"/>
            <a:ext cx="51576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g3f969c80782_0_339"/>
          <p:cNvSpPr txBox="1"/>
          <p:nvPr>
            <p:ph idx="3" type="body"/>
          </p:nvPr>
        </p:nvSpPr>
        <p:spPr>
          <a:xfrm>
            <a:off x="6172035" y="1681163"/>
            <a:ext cx="5183100" cy="8238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2" name="Google Shape;42;g3f969c80782_0_339"/>
          <p:cNvSpPr txBox="1"/>
          <p:nvPr>
            <p:ph idx="4" type="body"/>
          </p:nvPr>
        </p:nvSpPr>
        <p:spPr>
          <a:xfrm>
            <a:off x="6172035" y="2505075"/>
            <a:ext cx="5183100" cy="3684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cxnSp>
        <p:nvCxnSpPr>
          <p:cNvPr id="43" name="Google Shape;43;g3f969c80782_0_339"/>
          <p:cNvCxnSpPr/>
          <p:nvPr/>
        </p:nvCxnSpPr>
        <p:spPr>
          <a:xfrm>
            <a:off x="838178" y="1657351"/>
            <a:ext cx="10515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4" name="Google Shape;44;g3f969c80782_0_339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g3f969c80782_0_347"/>
          <p:cNvSpPr txBox="1"/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cxnSp>
        <p:nvCxnSpPr>
          <p:cNvPr id="47" name="Google Shape;47;g3f969c80782_0_347"/>
          <p:cNvCxnSpPr/>
          <p:nvPr/>
        </p:nvCxnSpPr>
        <p:spPr>
          <a:xfrm>
            <a:off x="838178" y="1690688"/>
            <a:ext cx="105153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8" name="Google Shape;48;g3f969c80782_0_347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3f969c80782_0_351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ideo Slide">
  <p:cSld name="Video Slide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g3f969c80782_0_353"/>
          <p:cNvSpPr/>
          <p:nvPr>
            <p:ph idx="2" type="media"/>
          </p:nvPr>
        </p:nvSpPr>
        <p:spPr>
          <a:xfrm>
            <a:off x="838178" y="1878013"/>
            <a:ext cx="7786500" cy="44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g3f969c80782_0_353"/>
          <p:cNvSpPr txBox="1"/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g3f969c80782_0_353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3f969c80782_0_357"/>
          <p:cNvSpPr txBox="1"/>
          <p:nvPr>
            <p:ph type="title"/>
          </p:nvPr>
        </p:nvSpPr>
        <p:spPr>
          <a:xfrm>
            <a:off x="839766" y="457200"/>
            <a:ext cx="3932100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3200"/>
              <a:buFont typeface="Sora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g3f969c80782_0_357"/>
          <p:cNvSpPr txBox="1"/>
          <p:nvPr>
            <p:ph idx="1" type="body"/>
          </p:nvPr>
        </p:nvSpPr>
        <p:spPr>
          <a:xfrm>
            <a:off x="5183050" y="987425"/>
            <a:ext cx="61719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8" name="Google Shape;58;g3f969c80782_0_357"/>
          <p:cNvSpPr txBox="1"/>
          <p:nvPr>
            <p:ph idx="2" type="body"/>
          </p:nvPr>
        </p:nvSpPr>
        <p:spPr>
          <a:xfrm>
            <a:off x="839766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cxnSp>
        <p:nvCxnSpPr>
          <p:cNvPr id="59" name="Google Shape;59;g3f969c80782_0_357"/>
          <p:cNvCxnSpPr/>
          <p:nvPr/>
        </p:nvCxnSpPr>
        <p:spPr>
          <a:xfrm>
            <a:off x="838178" y="2057400"/>
            <a:ext cx="3933600" cy="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60" name="Google Shape;60;g3f969c80782_0_357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algn="ctr">
              <a:spcBef>
                <a:spcPts val="0"/>
              </a:spcBef>
              <a:buNone/>
              <a:defRPr sz="240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3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g3f969c80782_0_311"/>
          <p:cNvSpPr txBox="1"/>
          <p:nvPr/>
        </p:nvSpPr>
        <p:spPr>
          <a:xfrm>
            <a:off x="838178" y="6396335"/>
            <a:ext cx="859800" cy="461700"/>
          </a:xfrm>
          <a:prstGeom prst="rect">
            <a:avLst/>
          </a:prstGeom>
          <a:solidFill>
            <a:srgbClr val="FF7F57"/>
          </a:solidFill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11" name="Google Shape;11;g3f969c80782_0_311"/>
          <p:cNvSpPr txBox="1"/>
          <p:nvPr>
            <p:ph type="title"/>
          </p:nvPr>
        </p:nvSpPr>
        <p:spPr>
          <a:xfrm>
            <a:off x="838178" y="365125"/>
            <a:ext cx="105153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4466"/>
              </a:buClr>
              <a:buSzPts val="4400"/>
              <a:buFont typeface="Sora"/>
              <a:buNone/>
              <a:defRPr b="1" i="0" sz="4400" u="none" cap="none" strike="noStrike">
                <a:solidFill>
                  <a:srgbClr val="004466"/>
                </a:solidFill>
                <a:latin typeface="Sora"/>
                <a:ea typeface="Sora"/>
                <a:cs typeface="Sora"/>
                <a:sym typeface="Sora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g3f969c80782_0_311"/>
          <p:cNvSpPr txBox="1"/>
          <p:nvPr>
            <p:ph idx="1" type="body"/>
          </p:nvPr>
        </p:nvSpPr>
        <p:spPr>
          <a:xfrm>
            <a:off x="838178" y="1930399"/>
            <a:ext cx="10515300" cy="42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333333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556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048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333333"/>
              </a:buClr>
              <a:buSzPts val="1200"/>
              <a:buFont typeface="Arial"/>
              <a:buChar char="•"/>
              <a:defRPr b="0" i="0" sz="1200" u="none" cap="none" strike="noStrike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g3f969c80782_0_311"/>
          <p:cNvSpPr/>
          <p:nvPr/>
        </p:nvSpPr>
        <p:spPr>
          <a:xfrm>
            <a:off x="0" y="6792279"/>
            <a:ext cx="12191700" cy="88800"/>
          </a:xfrm>
          <a:prstGeom prst="rect">
            <a:avLst/>
          </a:prstGeom>
          <a:solidFill>
            <a:srgbClr val="FF7F5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203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g3f969c80782_0_311"/>
          <p:cNvSpPr/>
          <p:nvPr/>
        </p:nvSpPr>
        <p:spPr>
          <a:xfrm rot="5400000">
            <a:off x="-914883" y="2845399"/>
            <a:ext cx="1875600" cy="45600"/>
          </a:xfrm>
          <a:prstGeom prst="rect">
            <a:avLst/>
          </a:prstGeom>
          <a:solidFill>
            <a:srgbClr val="3ACDE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g3f969c80782_0_311"/>
          <p:cNvSpPr/>
          <p:nvPr/>
        </p:nvSpPr>
        <p:spPr>
          <a:xfrm rot="5400000">
            <a:off x="11231076" y="5216331"/>
            <a:ext cx="1875600" cy="45600"/>
          </a:xfrm>
          <a:prstGeom prst="rect">
            <a:avLst/>
          </a:prstGeom>
          <a:solidFill>
            <a:srgbClr val="FFCE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g3f969c80782_0_311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0" lvl="1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0" lvl="2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0" lvl="3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0" lvl="4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0" lvl="5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0" lvl="6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0" lvl="7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0" lvl="8" marL="0" marR="0" rtl="0" algn="ctr">
              <a:spcBef>
                <a:spcPts val="0"/>
              </a:spcBef>
              <a:buNone/>
              <a:defRPr b="0" sz="2400" u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f973711287_0_70"/>
          <p:cNvSpPr txBox="1"/>
          <p:nvPr>
            <p:ph type="title"/>
          </p:nvPr>
        </p:nvSpPr>
        <p:spPr>
          <a:xfrm>
            <a:off x="415589" y="593367"/>
            <a:ext cx="113604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700"/>
              <a:buNone/>
              <a:defRPr sz="3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9" name="Google Shape;79;g3f973711287_0_70"/>
          <p:cNvSpPr txBox="1"/>
          <p:nvPr>
            <p:ph idx="1" type="body"/>
          </p:nvPr>
        </p:nvSpPr>
        <p:spPr>
          <a:xfrm>
            <a:off x="415589" y="1536633"/>
            <a:ext cx="113604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rmAutofit/>
          </a:bodyPr>
          <a:lstStyle>
            <a:lvl1pPr indent="-3810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Char char="●"/>
              <a:defRPr sz="2400">
                <a:solidFill>
                  <a:schemeClr val="dk2"/>
                </a:solidFill>
              </a:defRPr>
            </a:lvl1pPr>
            <a:lvl2pPr indent="-3492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2pPr>
            <a:lvl3pPr indent="-3492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3pPr>
            <a:lvl4pPr indent="-3492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4pPr>
            <a:lvl5pPr indent="-3492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5pPr>
            <a:lvl6pPr indent="-3492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6pPr>
            <a:lvl7pPr indent="-3492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●"/>
              <a:defRPr sz="1900">
                <a:solidFill>
                  <a:schemeClr val="dk2"/>
                </a:solidFill>
              </a:defRPr>
            </a:lvl7pPr>
            <a:lvl8pPr indent="-3492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○"/>
              <a:defRPr sz="1900">
                <a:solidFill>
                  <a:schemeClr val="dk2"/>
                </a:solidFill>
              </a:defRPr>
            </a:lvl8pPr>
            <a:lvl9pPr indent="-3492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Char char="■"/>
              <a:defRPr sz="19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0" name="Google Shape;80;g3f973711287_0_70"/>
          <p:cNvSpPr txBox="1"/>
          <p:nvPr>
            <p:ph idx="12" type="sldNum"/>
          </p:nvPr>
        </p:nvSpPr>
        <p:spPr>
          <a:xfrm>
            <a:off x="11296309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Relationship Id="rId4" Type="http://schemas.openxmlformats.org/officeDocument/2006/relationships/image" Target="../media/image12.jpg"/><Relationship Id="rId5" Type="http://schemas.openxmlformats.org/officeDocument/2006/relationships/image" Target="../media/image11.jpg"/><Relationship Id="rId6" Type="http://schemas.openxmlformats.org/officeDocument/2006/relationships/hyperlink" Target="http://drive.google.com/file/d/1JwnpObrd6JNwsCINx0uGDVOVVhTmp96Z/view" TargetMode="External"/><Relationship Id="rId7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3.xml"/><Relationship Id="rId3" Type="http://schemas.openxmlformats.org/officeDocument/2006/relationships/hyperlink" Target="https://mit-genai.pubpub.org/pub/gj6eod3e/release/2?readingCollection=0e231e9c" TargetMode="Externa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973711287_0_60"/>
          <p:cNvSpPr txBox="1"/>
          <p:nvPr/>
        </p:nvSpPr>
        <p:spPr>
          <a:xfrm>
            <a:off x="449250" y="1349783"/>
            <a:ext cx="57990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rgbClr val="FFCE00"/>
                </a:solidFill>
                <a:latin typeface="Sora"/>
                <a:ea typeface="Sora"/>
                <a:cs typeface="Sora"/>
                <a:sym typeface="Sora"/>
              </a:rPr>
              <a:t>STEM &amp; AI Educators </a:t>
            </a:r>
            <a:br>
              <a:rPr b="1" lang="en-US" sz="2800">
                <a:solidFill>
                  <a:srgbClr val="FFCE00"/>
                </a:solidFill>
                <a:latin typeface="Sora"/>
                <a:ea typeface="Sora"/>
                <a:cs typeface="Sora"/>
                <a:sym typeface="Sora"/>
              </a:rPr>
            </a:br>
            <a:r>
              <a:rPr b="1" lang="en-US" sz="2800">
                <a:solidFill>
                  <a:srgbClr val="FFCE00"/>
                </a:solidFill>
                <a:latin typeface="Sora"/>
                <a:ea typeface="Sora"/>
                <a:cs typeface="Sora"/>
                <a:sym typeface="Sora"/>
              </a:rPr>
              <a:t>Upskilling Program</a:t>
            </a:r>
            <a:endParaRPr b="1" sz="2800">
              <a:solidFill>
                <a:srgbClr val="FFCE00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33" name="Google Shape;133;g3f973711287_0_6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99687" y="318004"/>
            <a:ext cx="1661856" cy="956999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g3f973711287_0_60"/>
          <p:cNvSpPr txBox="1"/>
          <p:nvPr/>
        </p:nvSpPr>
        <p:spPr>
          <a:xfrm>
            <a:off x="449250" y="2488677"/>
            <a:ext cx="4904400" cy="6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100">
                <a:solidFill>
                  <a:schemeClr val="accent4"/>
                </a:solidFill>
                <a:latin typeface="Sora"/>
                <a:ea typeface="Sora"/>
                <a:cs typeface="Sora"/>
                <a:sym typeface="Sora"/>
              </a:rPr>
              <a:t>ORIENTATION</a:t>
            </a:r>
            <a:endParaRPr b="1" baseline="30000" sz="3400">
              <a:solidFill>
                <a:schemeClr val="accent4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35" name="Google Shape;135;g3f973711287_0_60"/>
          <p:cNvSpPr txBox="1"/>
          <p:nvPr/>
        </p:nvSpPr>
        <p:spPr>
          <a:xfrm>
            <a:off x="449255" y="3171600"/>
            <a:ext cx="4904400" cy="5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000">
                <a:solidFill>
                  <a:schemeClr val="accent4"/>
                </a:solidFill>
                <a:latin typeface="Sora"/>
                <a:ea typeface="Sora"/>
                <a:cs typeface="Sora"/>
                <a:sym typeface="Sora"/>
              </a:rPr>
              <a:t>DATE: 29th July</a:t>
            </a:r>
            <a:endParaRPr b="1" baseline="30000" sz="2300">
              <a:solidFill>
                <a:schemeClr val="accent4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36" name="Google Shape;136;g3f973711287_0_60" title="IMG_8482.JPG.jpeg"/>
          <p:cNvPicPr preferRelativeResize="0"/>
          <p:nvPr/>
        </p:nvPicPr>
        <p:blipFill rotWithShape="1">
          <a:blip r:embed="rId4">
            <a:alphaModFix/>
          </a:blip>
          <a:srcRect b="0" l="39382" r="9360" t="0"/>
          <a:stretch/>
        </p:blipFill>
        <p:spPr>
          <a:xfrm>
            <a:off x="6729421" y="0"/>
            <a:ext cx="2829430" cy="38395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3f973711287_0_60" title="IMG_7855 (1).JPG.jpeg"/>
          <p:cNvPicPr preferRelativeResize="0"/>
          <p:nvPr/>
        </p:nvPicPr>
        <p:blipFill rotWithShape="1">
          <a:blip r:embed="rId5">
            <a:alphaModFix/>
          </a:blip>
          <a:srcRect b="0" l="21473" r="14371" t="0"/>
          <a:stretch/>
        </p:blipFill>
        <p:spPr>
          <a:xfrm>
            <a:off x="9625543" y="3098067"/>
            <a:ext cx="2566129" cy="3759964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3f973711287_0_60"/>
          <p:cNvSpPr txBox="1"/>
          <p:nvPr/>
        </p:nvSpPr>
        <p:spPr>
          <a:xfrm>
            <a:off x="449250" y="4058550"/>
            <a:ext cx="5373000" cy="18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Presented By:</a:t>
            </a:r>
            <a:endParaRPr b="1" sz="1900">
              <a:solidFill>
                <a:srgbClr val="FF6B45"/>
              </a:solidFill>
              <a:latin typeface="Sora"/>
              <a:ea typeface="Sora"/>
              <a:cs typeface="Sora"/>
              <a:sym typeface="Sora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FF6B45"/>
              </a:buClr>
              <a:buSzPts val="1700"/>
              <a:buChar char="-"/>
            </a:pPr>
            <a:r>
              <a:rPr b="1" lang="en-US" sz="17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Academic Lead: </a:t>
            </a:r>
            <a:r>
              <a:rPr lang="en-US" sz="17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Ronak Jogeshwar</a:t>
            </a:r>
            <a:endParaRPr sz="1700">
              <a:solidFill>
                <a:srgbClr val="FF6B45"/>
              </a:solidFill>
              <a:latin typeface="Sora"/>
              <a:ea typeface="Sora"/>
              <a:cs typeface="Sora"/>
              <a:sym typeface="Sora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1700"/>
              <a:buChar char="-"/>
            </a:pPr>
            <a:r>
              <a:rPr b="1" lang="en-US" sz="17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Teaching Fellow: </a:t>
            </a:r>
            <a:r>
              <a:rPr lang="en-US" sz="17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Muskan Rajak</a:t>
            </a:r>
            <a:endParaRPr sz="1700">
              <a:solidFill>
                <a:srgbClr val="FF6B45"/>
              </a:solidFill>
              <a:latin typeface="Sora"/>
              <a:ea typeface="Sora"/>
              <a:cs typeface="Sora"/>
              <a:sym typeface="Sora"/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1700"/>
              <a:buChar char="-"/>
            </a:pPr>
            <a:r>
              <a:rPr b="1" lang="en-US" sz="17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Program Manager:</a:t>
            </a:r>
            <a:r>
              <a:rPr lang="en-US" sz="17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 Shivani Mahto</a:t>
            </a:r>
            <a:endParaRPr sz="2000">
              <a:solidFill>
                <a:srgbClr val="FF6B45"/>
              </a:solidFill>
              <a:latin typeface="Sora"/>
              <a:ea typeface="Sora"/>
              <a:cs typeface="Sora"/>
              <a:sym typeface="Sora"/>
            </a:endParaRPr>
          </a:p>
        </p:txBody>
      </p:sp>
      <p:pic>
        <p:nvPicPr>
          <p:cNvPr id="139" name="Google Shape;139;g3f973711287_0_60" title="Orientation song1.mp3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0" y="6444198"/>
            <a:ext cx="457200" cy="45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3f2cbaa029f_0_137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i="0" lang="en-US" sz="900" u="none" cap="none" strike="noStrike">
                <a:solidFill>
                  <a:srgbClr val="FF6B45"/>
                </a:solidFill>
                <a:latin typeface="Arial"/>
                <a:ea typeface="Arial"/>
                <a:cs typeface="Arial"/>
                <a:sym typeface="Arial"/>
              </a:rPr>
              <a:t>THE 100-DAY ARC</a:t>
            </a:r>
            <a:endParaRPr b="0" i="0" sz="9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6" name="Google Shape;316;g3f2cbaa029f_0_137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3000">
                <a:solidFill>
                  <a:srgbClr val="111827"/>
                </a:solidFill>
              </a:rPr>
              <a:t>Program Structure</a:t>
            </a:r>
            <a:endParaRPr b="0" i="0" sz="3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3f2cbaa029f_0_137"/>
          <p:cNvSpPr/>
          <p:nvPr/>
        </p:nvSpPr>
        <p:spPr>
          <a:xfrm>
            <a:off x="594360" y="1182118"/>
            <a:ext cx="85953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The program is designed as a learning arc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3f2cbaa029f_0_137"/>
          <p:cNvSpPr/>
          <p:nvPr/>
        </p:nvSpPr>
        <p:spPr>
          <a:xfrm>
            <a:off x="777250" y="5833850"/>
            <a:ext cx="106986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2C44"/>
              </a:buClr>
              <a:buSzPts val="1800"/>
              <a:buFont typeface="Arial"/>
              <a:buNone/>
            </a:pPr>
            <a:r>
              <a:rPr b="1" lang="en-US" sz="1800">
                <a:solidFill>
                  <a:srgbClr val="062C44"/>
                </a:solidFill>
              </a:rPr>
              <a:t>By following this weekly rhythm consistently, you'll steadily build the skills and confidence needed to complete your capstone successfully. </a:t>
            </a:r>
            <a:endParaRPr b="1" i="0" sz="1800" u="none" cap="none" strike="noStrike">
              <a:solidFill>
                <a:srgbClr val="000000"/>
              </a:solidFill>
            </a:endParaRPr>
          </a:p>
        </p:txBody>
      </p:sp>
      <p:sp>
        <p:nvSpPr>
          <p:cNvPr id="319" name="Google Shape;319;g3f2cbaa029f_0_137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20" name="Google Shape;320;g3f2cbaa029f_0_137"/>
          <p:cNvSpPr/>
          <p:nvPr/>
        </p:nvSpPr>
        <p:spPr>
          <a:xfrm>
            <a:off x="594350" y="1943933"/>
            <a:ext cx="680100" cy="502800"/>
          </a:xfrm>
          <a:prstGeom prst="rect">
            <a:avLst/>
          </a:prstGeom>
          <a:solidFill>
            <a:srgbClr val="FF6B45"/>
          </a:solidFill>
          <a:ln cap="flat" cmpd="sng" w="12700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g3f2cbaa029f_0_137"/>
          <p:cNvSpPr/>
          <p:nvPr/>
        </p:nvSpPr>
        <p:spPr>
          <a:xfrm>
            <a:off x="630926" y="2099381"/>
            <a:ext cx="6069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Day 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g3f2cbaa029f_0_137"/>
          <p:cNvSpPr/>
          <p:nvPr/>
        </p:nvSpPr>
        <p:spPr>
          <a:xfrm>
            <a:off x="971725" y="1885375"/>
            <a:ext cx="17214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Orientation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3" name="Google Shape;323;g3f2cbaa029f_0_137"/>
          <p:cNvSpPr/>
          <p:nvPr/>
        </p:nvSpPr>
        <p:spPr>
          <a:xfrm>
            <a:off x="594348" y="2582096"/>
            <a:ext cx="2040300" cy="502800"/>
          </a:xfrm>
          <a:prstGeom prst="rect">
            <a:avLst/>
          </a:prstGeom>
          <a:solidFill>
            <a:srgbClr val="39C6E6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4" name="Google Shape;324;g3f2cbaa029f_0_137"/>
          <p:cNvSpPr/>
          <p:nvPr/>
        </p:nvSpPr>
        <p:spPr>
          <a:xfrm>
            <a:off x="417248" y="2737550"/>
            <a:ext cx="14040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Week</a:t>
            </a:r>
            <a:r>
              <a:rPr b="1" lang="en-US" sz="1200">
                <a:solidFill>
                  <a:srgbClr val="FFFFFF"/>
                </a:solidFill>
              </a:rPr>
              <a:t> </a:t>
            </a: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3f2cbaa029f_0_137"/>
          <p:cNvSpPr/>
          <p:nvPr/>
        </p:nvSpPr>
        <p:spPr>
          <a:xfrm>
            <a:off x="2815225" y="2382625"/>
            <a:ext cx="2647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Design thinking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Learning design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Systems 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3f2cbaa029f_0_137"/>
          <p:cNvSpPr/>
          <p:nvPr/>
        </p:nvSpPr>
        <p:spPr>
          <a:xfrm>
            <a:off x="594341" y="3260883"/>
            <a:ext cx="1360200" cy="502800"/>
          </a:xfrm>
          <a:prstGeom prst="rect">
            <a:avLst/>
          </a:prstGeom>
          <a:solidFill>
            <a:srgbClr val="FFD000"/>
          </a:solidFill>
          <a:ln cap="flat" cmpd="sng" w="12700">
            <a:solidFill>
              <a:srgbClr val="FFD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7" name="Google Shape;327;g3f2cbaa029f_0_137"/>
          <p:cNvSpPr/>
          <p:nvPr/>
        </p:nvSpPr>
        <p:spPr>
          <a:xfrm>
            <a:off x="475742" y="3429918"/>
            <a:ext cx="12870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Week</a:t>
            </a:r>
            <a:r>
              <a:rPr b="1" lang="en-US" sz="1200">
                <a:solidFill>
                  <a:srgbClr val="FFFFFF"/>
                </a:solidFill>
              </a:rPr>
              <a:t> </a:t>
            </a: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4–5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8" name="Google Shape;328;g3f2cbaa029f_0_137"/>
          <p:cNvSpPr/>
          <p:nvPr/>
        </p:nvSpPr>
        <p:spPr>
          <a:xfrm>
            <a:off x="2194298" y="3128450"/>
            <a:ext cx="2944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AI learning tools</a:t>
            </a:r>
            <a:r>
              <a:rPr lang="en-US">
                <a:solidFill>
                  <a:srgbClr val="000000"/>
                </a:solidFill>
              </a:rPr>
              <a:t>, </a:t>
            </a: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Activity cards Educator demos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g3f2cbaa029f_0_137"/>
          <p:cNvSpPr/>
          <p:nvPr/>
        </p:nvSpPr>
        <p:spPr>
          <a:xfrm>
            <a:off x="594349" y="3961133"/>
            <a:ext cx="2720400" cy="502800"/>
          </a:xfrm>
          <a:prstGeom prst="rect">
            <a:avLst/>
          </a:prstGeom>
          <a:solidFill>
            <a:srgbClr val="7E2DFF"/>
          </a:solidFill>
          <a:ln cap="flat" cmpd="sng" w="12700">
            <a:solidFill>
              <a:srgbClr val="7E2D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0" name="Google Shape;330;g3f2cbaa029f_0_137"/>
          <p:cNvSpPr/>
          <p:nvPr/>
        </p:nvSpPr>
        <p:spPr>
          <a:xfrm>
            <a:off x="186950" y="4099637"/>
            <a:ext cx="18207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Week</a:t>
            </a:r>
            <a:r>
              <a:rPr b="1" lang="en-US" sz="1200">
                <a:solidFill>
                  <a:srgbClr val="FFFFFF"/>
                </a:solidFill>
              </a:rPr>
              <a:t> </a:t>
            </a: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6–9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3f2cbaa029f_0_137"/>
          <p:cNvSpPr/>
          <p:nvPr/>
        </p:nvSpPr>
        <p:spPr>
          <a:xfrm>
            <a:off x="3469700" y="3956150"/>
            <a:ext cx="25947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Coding + AI/ML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Microcontrollers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Google + creative learning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3f2cbaa029f_0_137"/>
          <p:cNvSpPr/>
          <p:nvPr/>
        </p:nvSpPr>
        <p:spPr>
          <a:xfrm>
            <a:off x="5924702" y="1943933"/>
            <a:ext cx="1360200" cy="502800"/>
          </a:xfrm>
          <a:prstGeom prst="rect">
            <a:avLst/>
          </a:prstGeom>
          <a:solidFill>
            <a:srgbClr val="44D07F"/>
          </a:solidFill>
          <a:ln cap="flat" cmpd="sng" w="12700">
            <a:solidFill>
              <a:srgbClr val="44D07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3" name="Google Shape;333;g3f2cbaa029f_0_137"/>
          <p:cNvSpPr/>
          <p:nvPr/>
        </p:nvSpPr>
        <p:spPr>
          <a:xfrm>
            <a:off x="5847178" y="2109906"/>
            <a:ext cx="12870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Week</a:t>
            </a:r>
            <a:r>
              <a:rPr b="1" lang="en-US" sz="1200">
                <a:solidFill>
                  <a:srgbClr val="FFFFFF"/>
                </a:solidFill>
              </a:rPr>
              <a:t> </a:t>
            </a: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10–11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3f2cbaa029f_0_137"/>
          <p:cNvSpPr/>
          <p:nvPr/>
        </p:nvSpPr>
        <p:spPr>
          <a:xfrm>
            <a:off x="7501850" y="1770275"/>
            <a:ext cx="13602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Electives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Three tracks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5" name="Google Shape;335;g3f2cbaa029f_0_137"/>
          <p:cNvSpPr/>
          <p:nvPr/>
        </p:nvSpPr>
        <p:spPr>
          <a:xfrm>
            <a:off x="5924710" y="2568508"/>
            <a:ext cx="1360200" cy="502800"/>
          </a:xfrm>
          <a:prstGeom prst="rect">
            <a:avLst/>
          </a:prstGeom>
          <a:solidFill>
            <a:srgbClr val="FF6B45"/>
          </a:solidFill>
          <a:ln cap="flat" cmpd="sng" w="12700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6" name="Google Shape;336;g3f2cbaa029f_0_137"/>
          <p:cNvSpPr/>
          <p:nvPr/>
        </p:nvSpPr>
        <p:spPr>
          <a:xfrm>
            <a:off x="5847186" y="2752481"/>
            <a:ext cx="12870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Week</a:t>
            </a:r>
            <a:r>
              <a:rPr b="1" lang="en-US" sz="1200">
                <a:solidFill>
                  <a:srgbClr val="FFFFFF"/>
                </a:solidFill>
              </a:rPr>
              <a:t> </a:t>
            </a: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12–13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3f2cbaa029f_0_137"/>
          <p:cNvSpPr/>
          <p:nvPr/>
        </p:nvSpPr>
        <p:spPr>
          <a:xfrm>
            <a:off x="7518918" y="2422050"/>
            <a:ext cx="21945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Capstone work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Office hours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Submission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3f2cbaa029f_0_137"/>
          <p:cNvSpPr/>
          <p:nvPr/>
        </p:nvSpPr>
        <p:spPr>
          <a:xfrm>
            <a:off x="5924693" y="3260883"/>
            <a:ext cx="680100" cy="502800"/>
          </a:xfrm>
          <a:prstGeom prst="rect">
            <a:avLst/>
          </a:prstGeom>
          <a:solidFill>
            <a:srgbClr val="39C6E6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g3f2cbaa029f_0_137"/>
          <p:cNvSpPr/>
          <p:nvPr/>
        </p:nvSpPr>
        <p:spPr>
          <a:xfrm>
            <a:off x="5961269" y="3416331"/>
            <a:ext cx="6069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Week 14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0" name="Google Shape;340;g3f2cbaa029f_0_137"/>
          <p:cNvSpPr/>
          <p:nvPr/>
        </p:nvSpPr>
        <p:spPr>
          <a:xfrm>
            <a:off x="6724731" y="3100825"/>
            <a:ext cx="12423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Contingency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Showcase prep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1" name="Google Shape;341;g3f2cbaa029f_0_137"/>
          <p:cNvSpPr/>
          <p:nvPr/>
        </p:nvSpPr>
        <p:spPr>
          <a:xfrm>
            <a:off x="5924666" y="4046083"/>
            <a:ext cx="680100" cy="502800"/>
          </a:xfrm>
          <a:prstGeom prst="rect">
            <a:avLst/>
          </a:prstGeom>
          <a:solidFill>
            <a:srgbClr val="062C44"/>
          </a:solidFill>
          <a:ln cap="flat" cmpd="sng" w="12700">
            <a:solidFill>
              <a:srgbClr val="062C44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g3f2cbaa029f_0_137"/>
          <p:cNvSpPr/>
          <p:nvPr/>
        </p:nvSpPr>
        <p:spPr>
          <a:xfrm>
            <a:off x="5961242" y="4201531"/>
            <a:ext cx="606900" cy="1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5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Day 100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g3f2cbaa029f_0_137"/>
          <p:cNvSpPr/>
          <p:nvPr/>
        </p:nvSpPr>
        <p:spPr>
          <a:xfrm>
            <a:off x="6870987" y="3911838"/>
            <a:ext cx="1594800" cy="82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50" lIns="250" spcFirstLastPara="1" rIns="250" wrap="square" tIns="2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Graduation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870"/>
              <a:buFont typeface="Arial"/>
              <a:buNone/>
            </a:pPr>
            <a:r>
              <a:rPr b="0" i="0" lang="en-US" u="none" cap="none" strike="noStrike">
                <a:solidFill>
                  <a:srgbClr val="111827"/>
                </a:solidFill>
                <a:latin typeface="Arial"/>
                <a:ea typeface="Arial"/>
                <a:cs typeface="Arial"/>
                <a:sym typeface="Arial"/>
              </a:rPr>
              <a:t>Final showcase</a:t>
            </a:r>
            <a:endParaRPr b="0" i="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4" name="Google Shape;344;g3f2cbaa029f_0_137"/>
          <p:cNvSpPr/>
          <p:nvPr/>
        </p:nvSpPr>
        <p:spPr>
          <a:xfrm>
            <a:off x="616293" y="5461710"/>
            <a:ext cx="10059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July 29</a:t>
            </a:r>
            <a:endParaRPr b="1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5" name="Google Shape;345;g3f2cbaa029f_0_137"/>
          <p:cNvSpPr/>
          <p:nvPr/>
        </p:nvSpPr>
        <p:spPr>
          <a:xfrm>
            <a:off x="10327430" y="5432285"/>
            <a:ext cx="1097400" cy="201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536271"/>
                </a:solidFill>
                <a:latin typeface="Arial"/>
                <a:ea typeface="Arial"/>
                <a:cs typeface="Arial"/>
                <a:sym typeface="Arial"/>
              </a:rPr>
              <a:t>October 25</a:t>
            </a:r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346" name="Google Shape;346;g3f2cbaa029f_0_137"/>
          <p:cNvCxnSpPr/>
          <p:nvPr/>
        </p:nvCxnSpPr>
        <p:spPr>
          <a:xfrm>
            <a:off x="861053" y="5140573"/>
            <a:ext cx="10470000" cy="0"/>
          </a:xfrm>
          <a:prstGeom prst="straightConnector1">
            <a:avLst/>
          </a:prstGeom>
          <a:noFill/>
          <a:ln cap="flat" cmpd="sng" w="12700">
            <a:solidFill>
              <a:srgbClr val="C7D0D8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f2cbaa029f_0_255"/>
          <p:cNvSpPr txBox="1"/>
          <p:nvPr/>
        </p:nvSpPr>
        <p:spPr>
          <a:xfrm>
            <a:off x="522075" y="1817400"/>
            <a:ext cx="9802500" cy="340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Submit by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Wednesday, 11:59 PM (IST)</a:t>
            </a: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, unless notified otherwise.</a:t>
            </a:r>
            <a:endParaRPr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Upload your assignment slides after the Assignment template in 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corresponding lecture slides</a:t>
            </a: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shared with you, following the 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prescribed format</a:t>
            </a: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. </a:t>
            </a:r>
            <a:endParaRPr b="1"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Ensure submissions are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complete, clearly named, and on time.</a:t>
            </a:r>
            <a:endParaRPr b="1"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Include your 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Name, Roll No., Elective, and team details</a:t>
            </a: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(as applicable).</a:t>
            </a:r>
            <a:endParaRPr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Clearly define your 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Theme/Problem Statement.</a:t>
            </a:r>
            <a:endParaRPr b="1"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Keep a personal backup of 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all submitted files.</a:t>
            </a:r>
            <a:endParaRPr b="1" sz="17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Report any technical issues</a:t>
            </a:r>
            <a:r>
              <a:rPr b="1" lang="en-US" sz="17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before the submission deadline.</a:t>
            </a:r>
            <a:endParaRPr b="1" sz="24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53" name="Google Shape;353;g3f2cbaa029f_0_255"/>
          <p:cNvSpPr txBox="1"/>
          <p:nvPr/>
        </p:nvSpPr>
        <p:spPr>
          <a:xfrm>
            <a:off x="522076" y="444489"/>
            <a:ext cx="9046500" cy="785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Assignment Submission</a:t>
            </a:r>
            <a:endParaRPr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100"/>
              <a:buNone/>
            </a:pPr>
            <a:r>
              <a:rPr b="1" lang="en-US" sz="11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Please follow these guidelines while submitting your assignments:</a:t>
            </a:r>
            <a:endParaRPr sz="12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54" name="Google Shape;354;g3f2cbaa029f_0_255"/>
          <p:cNvSpPr/>
          <p:nvPr/>
        </p:nvSpPr>
        <p:spPr>
          <a:xfrm>
            <a:off x="569835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GUIDELINES</a:t>
            </a:r>
            <a:endParaRPr i="0" sz="9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55" name="Google Shape;355;g3f2cbaa029f_0_255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3f2cbaa029f_0_198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HAVE A DOUBT?</a:t>
            </a:r>
            <a:endParaRPr i="0" sz="9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2" name="Google Shape;362;g3f2cbaa029f_0_198"/>
          <p:cNvSpPr/>
          <p:nvPr/>
        </p:nvSpPr>
        <p:spPr>
          <a:xfrm>
            <a:off x="594350" y="444000"/>
            <a:ext cx="7955400" cy="746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30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Questions? Concerns? Need Guidance? </a:t>
            </a:r>
            <a:endParaRPr i="0" sz="30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3" name="Google Shape;363;g3f2cbaa029f_0_198"/>
          <p:cNvSpPr/>
          <p:nvPr/>
        </p:nvSpPr>
        <p:spPr>
          <a:xfrm>
            <a:off x="594360" y="1182118"/>
            <a:ext cx="85953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We're committed to making your experience smooth and successful—here's how you can connect with us. </a:t>
            </a:r>
            <a:endParaRPr i="0" sz="14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4" name="Google Shape;364;g3f2cbaa029f_0_198"/>
          <p:cNvSpPr/>
          <p:nvPr/>
        </p:nvSpPr>
        <p:spPr>
          <a:xfrm>
            <a:off x="777250" y="5833850"/>
            <a:ext cx="10698600" cy="43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We're just a message away—don't hesitate to reach out.</a:t>
            </a:r>
            <a:endParaRPr b="1" sz="1800">
              <a:solidFill>
                <a:srgbClr val="062C44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5" name="Google Shape;365;g3f2cbaa029f_0_198"/>
          <p:cNvSpPr/>
          <p:nvPr/>
        </p:nvSpPr>
        <p:spPr>
          <a:xfrm>
            <a:off x="731525" y="2079900"/>
            <a:ext cx="101100" cy="1349100"/>
          </a:xfrm>
          <a:prstGeom prst="rect">
            <a:avLst/>
          </a:prstGeom>
          <a:solidFill>
            <a:srgbClr val="FFCD00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6" name="Google Shape;366;g3f2cbaa029f_0_198"/>
          <p:cNvSpPr/>
          <p:nvPr/>
        </p:nvSpPr>
        <p:spPr>
          <a:xfrm>
            <a:off x="1092327" y="2112800"/>
            <a:ext cx="9976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8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Academic queries, assignments, learning or session support</a:t>
            </a:r>
            <a:endParaRPr i="0" sz="18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7" name="Google Shape;367;g3f2cbaa029f_0_198"/>
          <p:cNvSpPr/>
          <p:nvPr/>
        </p:nvSpPr>
        <p:spPr>
          <a:xfrm>
            <a:off x="1092327" y="2512917"/>
            <a:ext cx="98238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Connect with Muskan Rajak</a:t>
            </a:r>
            <a:endParaRPr i="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8" name="Google Shape;368;g3f2cbaa029f_0_198"/>
          <p:cNvSpPr/>
          <p:nvPr/>
        </p:nvSpPr>
        <p:spPr>
          <a:xfrm>
            <a:off x="731525" y="4204175"/>
            <a:ext cx="101100" cy="1349100"/>
          </a:xfrm>
          <a:prstGeom prst="rect">
            <a:avLst/>
          </a:prstGeom>
          <a:solidFill>
            <a:srgbClr val="FF5E37"/>
          </a:solidFill>
          <a:ln cap="flat" cmpd="sng" w="12700">
            <a:solidFill>
              <a:srgbClr val="7E2D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69" name="Google Shape;369;g3f2cbaa029f_0_198"/>
          <p:cNvSpPr/>
          <p:nvPr/>
        </p:nvSpPr>
        <p:spPr>
          <a:xfrm>
            <a:off x="1092327" y="4247639"/>
            <a:ext cx="9976800" cy="34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8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Program coordination, schedules, </a:t>
            </a:r>
            <a:r>
              <a:rPr b="1" lang="en-US" sz="18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logistics, </a:t>
            </a:r>
            <a:r>
              <a:rPr b="1" lang="en-US" sz="18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or administrative support </a:t>
            </a:r>
            <a:endParaRPr i="0" sz="18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0" name="Google Shape;370;g3f2cbaa029f_0_198"/>
          <p:cNvSpPr/>
          <p:nvPr/>
        </p:nvSpPr>
        <p:spPr>
          <a:xfrm>
            <a:off x="1092327" y="2932679"/>
            <a:ext cx="98238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muskanrajak@</a:t>
            </a: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thestempedia</a:t>
            </a: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.com</a:t>
            </a:r>
            <a:endParaRPr i="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1" name="Google Shape;371;g3f2cbaa029f_0_198"/>
          <p:cNvSpPr/>
          <p:nvPr/>
        </p:nvSpPr>
        <p:spPr>
          <a:xfrm>
            <a:off x="1092327" y="4657579"/>
            <a:ext cx="98238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Connect with Shivani Mahto</a:t>
            </a:r>
            <a:endParaRPr i="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2" name="Google Shape;372;g3f2cbaa029f_0_198"/>
          <p:cNvSpPr/>
          <p:nvPr/>
        </p:nvSpPr>
        <p:spPr>
          <a:xfrm>
            <a:off x="1092327" y="5017204"/>
            <a:ext cx="9823800" cy="41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shivanimahto</a:t>
            </a: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@thestempedia.com</a:t>
            </a:r>
            <a:endParaRPr i="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73" name="Google Shape;373;g3f2cbaa029f_0_198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3f2cbaa029f_0_266"/>
          <p:cNvSpPr/>
          <p:nvPr/>
        </p:nvSpPr>
        <p:spPr>
          <a:xfrm>
            <a:off x="594360" y="2153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MATERIAL</a:t>
            </a:r>
            <a:endParaRPr i="0" sz="9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0" name="Google Shape;380;g3f2cbaa029f_0_266"/>
          <p:cNvSpPr/>
          <p:nvPr/>
        </p:nvSpPr>
        <p:spPr>
          <a:xfrm>
            <a:off x="608075" y="443999"/>
            <a:ext cx="79554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30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Learning Resources </a:t>
            </a:r>
            <a:endParaRPr i="0" sz="30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1" name="Google Shape;381;g3f2cbaa029f_0_266"/>
          <p:cNvSpPr txBox="1"/>
          <p:nvPr/>
        </p:nvSpPr>
        <p:spPr>
          <a:xfrm>
            <a:off x="1002800" y="2313548"/>
            <a:ext cx="5262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latin typeface="Sora"/>
                <a:ea typeface="Sora"/>
                <a:cs typeface="Sora"/>
                <a:sym typeface="Sora"/>
              </a:rPr>
              <a:t>Podcast</a:t>
            </a:r>
            <a:endParaRPr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2" name="Google Shape;382;g3f2cbaa029f_0_266"/>
          <p:cNvSpPr/>
          <p:nvPr/>
        </p:nvSpPr>
        <p:spPr>
          <a:xfrm>
            <a:off x="731533" y="2314753"/>
            <a:ext cx="82200" cy="841200"/>
          </a:xfrm>
          <a:prstGeom prst="rect">
            <a:avLst/>
          </a:prstGeom>
          <a:solidFill>
            <a:srgbClr val="39C6E6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3" name="Google Shape;383;g3f2cbaa029f_0_266"/>
          <p:cNvSpPr txBox="1"/>
          <p:nvPr/>
        </p:nvSpPr>
        <p:spPr>
          <a:xfrm>
            <a:off x="1002804" y="2709850"/>
            <a:ext cx="6855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u="sng">
                <a:solidFill>
                  <a:schemeClr val="hlink"/>
                </a:solidFill>
                <a:latin typeface="Sora"/>
                <a:ea typeface="Sora"/>
                <a:cs typeface="Sora"/>
                <a:sym typeface="Sora"/>
                <a:hlinkClick r:id="rId3"/>
              </a:rPr>
              <a:t>Generative AI and Creative Learning: Concerns, Opportunities, Choices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84" name="Google Shape;384;g3f2cbaa029f_0_266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f2def4fcc7_0_0"/>
          <p:cNvSpPr txBox="1"/>
          <p:nvPr/>
        </p:nvSpPr>
        <p:spPr>
          <a:xfrm>
            <a:off x="267875" y="444500"/>
            <a:ext cx="79110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b="1" lang="en-US" sz="3500">
                <a:latin typeface="Sora"/>
                <a:ea typeface="Sora"/>
                <a:cs typeface="Sora"/>
                <a:sym typeface="Sora"/>
              </a:rPr>
              <a:t>Assignment 1 Template</a:t>
            </a:r>
            <a:endParaRPr b="1" sz="1700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1" name="Google Shape;391;g3f2def4fcc7_0_0"/>
          <p:cNvSpPr txBox="1"/>
          <p:nvPr/>
        </p:nvSpPr>
        <p:spPr>
          <a:xfrm>
            <a:off x="311700" y="1152475"/>
            <a:ext cx="5415900" cy="1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50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REFLECTION</a:t>
            </a:r>
            <a:endParaRPr b="1" sz="1750">
              <a:solidFill>
                <a:srgbClr val="FF5E37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757"/>
              </a:spcAft>
              <a:buNone/>
            </a:pPr>
            <a:r>
              <a:rPr b="1" lang="en-US" sz="1750">
                <a:solidFill>
                  <a:srgbClr val="001E32"/>
                </a:solidFill>
                <a:latin typeface="Sora"/>
                <a:ea typeface="Sora"/>
                <a:cs typeface="Sora"/>
                <a:sym typeface="Sora"/>
              </a:rPr>
              <a:t>What kind of STEM/AI educator do I want to become?</a:t>
            </a:r>
            <a:endParaRPr b="1" sz="1750">
              <a:solidFill>
                <a:srgbClr val="001E32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2" name="Google Shape;392;g3f2def4fcc7_0_0"/>
          <p:cNvSpPr txBox="1"/>
          <p:nvPr/>
        </p:nvSpPr>
        <p:spPr>
          <a:xfrm>
            <a:off x="6432650" y="1152475"/>
            <a:ext cx="5415900" cy="10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50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PROBLEM STATEMENT</a:t>
            </a:r>
            <a:endParaRPr b="1" sz="1150">
              <a:solidFill>
                <a:srgbClr val="FF5E37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757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750">
                <a:solidFill>
                  <a:srgbClr val="001E32"/>
                </a:solidFill>
                <a:latin typeface="Sora"/>
                <a:ea typeface="Sora"/>
                <a:cs typeface="Sora"/>
                <a:sym typeface="Sora"/>
              </a:rPr>
              <a:t>One School/Classroom problem you care about?</a:t>
            </a:r>
            <a:endParaRPr b="1" sz="1750">
              <a:solidFill>
                <a:srgbClr val="001E32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3" name="Google Shape;393;g3f2def4fcc7_0_0"/>
          <p:cNvSpPr txBox="1"/>
          <p:nvPr/>
        </p:nvSpPr>
        <p:spPr>
          <a:xfrm>
            <a:off x="6585050" y="2201575"/>
            <a:ext cx="5415900" cy="40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50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Add your answer here…</a:t>
            </a:r>
            <a:endParaRPr b="1" sz="1750">
              <a:solidFill>
                <a:srgbClr val="001E32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757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50">
              <a:solidFill>
                <a:srgbClr val="001E32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4" name="Google Shape;394;g3f2def4fcc7_0_0"/>
          <p:cNvSpPr txBox="1"/>
          <p:nvPr/>
        </p:nvSpPr>
        <p:spPr>
          <a:xfrm>
            <a:off x="311700" y="2201575"/>
            <a:ext cx="5415900" cy="40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33875" lIns="133875" spcFirstLastPara="1" rIns="133875" wrap="square" tIns="13387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50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Add your answer here…</a:t>
            </a:r>
            <a:endParaRPr b="1" sz="1750">
              <a:solidFill>
                <a:srgbClr val="001E32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1757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750">
              <a:solidFill>
                <a:srgbClr val="001E32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95" name="Google Shape;395;g3f2def4fcc7_0_0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396" name="Google Shape;396;g3f2def4fcc7_0_0"/>
          <p:cNvSpPr txBox="1"/>
          <p:nvPr/>
        </p:nvSpPr>
        <p:spPr>
          <a:xfrm>
            <a:off x="9007825" y="167700"/>
            <a:ext cx="2500800" cy="46170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NAME:</a:t>
            </a:r>
            <a:endParaRPr b="1" sz="10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000">
                <a:solidFill>
                  <a:srgbClr val="333333"/>
                </a:solidFill>
                <a:latin typeface="Open Sans"/>
                <a:ea typeface="Open Sans"/>
                <a:cs typeface="Open Sans"/>
                <a:sym typeface="Open Sans"/>
              </a:rPr>
              <a:t>UID: </a:t>
            </a:r>
            <a:endParaRPr b="1" sz="1000">
              <a:solidFill>
                <a:srgbClr val="333333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g3f26336981c_0_413"/>
          <p:cNvSpPr/>
          <p:nvPr/>
        </p:nvSpPr>
        <p:spPr>
          <a:xfrm>
            <a:off x="621800" y="444000"/>
            <a:ext cx="8831400" cy="71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Pre-Program Assessment </a:t>
            </a:r>
            <a:endParaRPr i="0" sz="32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3" name="Google Shape;403;g3f26336981c_0_413"/>
          <p:cNvSpPr/>
          <p:nvPr/>
        </p:nvSpPr>
        <p:spPr>
          <a:xfrm>
            <a:off x="2766925" y="5340425"/>
            <a:ext cx="6686400" cy="56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6E1EA"/>
              </a:buClr>
              <a:buSzPts val="1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Participant Details Form</a:t>
            </a:r>
            <a:endParaRPr i="0" sz="2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404" name="Google Shape;404;g3f26336981c_0_413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id="405" name="Google Shape;405;g3f26336981c_0_413" title="Pre Assessment Form STEM EUP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60963" y="1190625"/>
            <a:ext cx="4069726" cy="4069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5e5d38718_0_0"/>
          <p:cNvSpPr txBox="1"/>
          <p:nvPr/>
        </p:nvSpPr>
        <p:spPr>
          <a:xfrm>
            <a:off x="502920" y="228600"/>
            <a:ext cx="3657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800" u="none" cap="none" strike="noStrike">
                <a:solidFill>
                  <a:srgbClr val="FF5E37"/>
                </a:solidFill>
                <a:latin typeface="Arial"/>
                <a:ea typeface="Arial"/>
                <a:cs typeface="Arial"/>
                <a:sym typeface="Arial"/>
              </a:rPr>
              <a:t>FUTURE OF WORK SIGNAL</a:t>
            </a:r>
            <a:endParaRPr/>
          </a:p>
        </p:txBody>
      </p:sp>
      <p:sp>
        <p:nvSpPr>
          <p:cNvPr id="145" name="Google Shape;145;g3f5e5d38718_0_0"/>
          <p:cNvSpPr txBox="1"/>
          <p:nvPr/>
        </p:nvSpPr>
        <p:spPr>
          <a:xfrm>
            <a:off x="502920" y="6537960"/>
            <a:ext cx="2743200" cy="1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600" u="none" cap="none" strike="noStrike">
                <a:solidFill>
                  <a:srgbClr val="788287"/>
                </a:solidFill>
                <a:latin typeface="Arial"/>
                <a:ea typeface="Arial"/>
                <a:cs typeface="Arial"/>
                <a:sym typeface="Arial"/>
              </a:rPr>
              <a:t>#AI-Native Program</a:t>
            </a:r>
            <a:endParaRPr/>
          </a:p>
        </p:txBody>
      </p:sp>
      <p:sp>
        <p:nvSpPr>
          <p:cNvPr id="146" name="Google Shape;146;g3f5e5d38718_0_0"/>
          <p:cNvSpPr txBox="1"/>
          <p:nvPr/>
        </p:nvSpPr>
        <p:spPr>
          <a:xfrm>
            <a:off x="502925" y="685800"/>
            <a:ext cx="5293500" cy="176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0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Future </a:t>
            </a:r>
            <a:r>
              <a:rPr b="1" lang="en-US" sz="3000">
                <a:solidFill>
                  <a:srgbClr val="111D26"/>
                </a:solidFill>
              </a:rPr>
              <a:t>w</a:t>
            </a:r>
            <a:r>
              <a:rPr b="1" i="0" lang="en-US" sz="30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ork skills demand strategic educators with expertise in </a:t>
            </a:r>
            <a:r>
              <a:rPr b="1" lang="en-US" sz="3000">
                <a:solidFill>
                  <a:srgbClr val="111D26"/>
                </a:solidFill>
              </a:rPr>
              <a:t>Applied</a:t>
            </a:r>
            <a:r>
              <a:rPr b="1" i="0" lang="en-US" sz="3000" u="none" cap="none" strike="noStrike">
                <a:solidFill>
                  <a:srgbClr val="111D26"/>
                </a:solidFill>
                <a:latin typeface="Arial"/>
                <a:ea typeface="Arial"/>
                <a:cs typeface="Arial"/>
                <a:sym typeface="Arial"/>
              </a:rPr>
              <a:t> AI</a:t>
            </a:r>
            <a:endParaRPr/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b="0" i="0" lang="en-US" sz="1200" u="none" cap="none" strike="noStrike">
                <a:solidFill>
                  <a:srgbClr val="6E7C84"/>
                </a:solidFill>
                <a:latin typeface="Arial"/>
                <a:ea typeface="Arial"/>
                <a:cs typeface="Arial"/>
                <a:sym typeface="Arial"/>
              </a:rPr>
              <a:t>WEF signals show a future shaped by both technical fluency and human problem-solving.</a:t>
            </a:r>
            <a:endParaRPr/>
          </a:p>
        </p:txBody>
      </p:sp>
      <p:sp>
        <p:nvSpPr>
          <p:cNvPr id="147" name="Google Shape;147;g3f5e5d38718_0_0"/>
          <p:cNvSpPr/>
          <p:nvPr/>
        </p:nvSpPr>
        <p:spPr>
          <a:xfrm>
            <a:off x="531875" y="2692500"/>
            <a:ext cx="4937700" cy="1407600"/>
          </a:xfrm>
          <a:prstGeom prst="roundRect">
            <a:avLst>
              <a:gd fmla="val 16667" name="adj"/>
            </a:avLst>
          </a:prstGeom>
          <a:solidFill>
            <a:srgbClr val="F5F8FA"/>
          </a:solidFill>
          <a:ln cap="flat" cmpd="sng" w="15225">
            <a:solidFill>
              <a:srgbClr val="32CDD7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8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If these are the signals by 2030, educators preparing learners for 2050 need more than tool training. The</a:t>
            </a:r>
            <a:r>
              <a:rPr b="1" lang="en-US" sz="1800">
                <a:solidFill>
                  <a:srgbClr val="002637"/>
                </a:solidFill>
              </a:rPr>
              <a:t>y need strategic skills and values</a:t>
            </a:r>
            <a:endParaRPr sz="1200"/>
          </a:p>
        </p:txBody>
      </p:sp>
      <p:sp>
        <p:nvSpPr>
          <p:cNvPr id="148" name="Google Shape;148;g3f5e5d38718_0_0"/>
          <p:cNvSpPr/>
          <p:nvPr/>
        </p:nvSpPr>
        <p:spPr>
          <a:xfrm>
            <a:off x="571425" y="4502750"/>
            <a:ext cx="2234100" cy="388500"/>
          </a:xfrm>
          <a:prstGeom prst="roundRect">
            <a:avLst>
              <a:gd fmla="val 16667" name="adj"/>
            </a:avLst>
          </a:prstGeom>
          <a:solidFill>
            <a:srgbClr val="32CD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Consistency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9" name="Google Shape;149;g3f5e5d38718_0_0"/>
          <p:cNvSpPr/>
          <p:nvPr/>
        </p:nvSpPr>
        <p:spPr>
          <a:xfrm>
            <a:off x="3138036" y="4502750"/>
            <a:ext cx="2234100" cy="388500"/>
          </a:xfrm>
          <a:prstGeom prst="roundRect">
            <a:avLst>
              <a:gd fmla="val 16667" name="adj"/>
            </a:avLst>
          </a:prstGeom>
          <a:solidFill>
            <a:srgbClr val="FFC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rgbClr val="002637"/>
                </a:solidFill>
                <a:latin typeface="Arial"/>
                <a:ea typeface="Arial"/>
                <a:cs typeface="Arial"/>
                <a:sym typeface="Arial"/>
              </a:rPr>
              <a:t>Completion</a:t>
            </a:r>
            <a:endParaRPr/>
          </a:p>
        </p:txBody>
      </p:sp>
      <p:sp>
        <p:nvSpPr>
          <p:cNvPr id="150" name="Google Shape;150;g3f5e5d38718_0_0"/>
          <p:cNvSpPr/>
          <p:nvPr/>
        </p:nvSpPr>
        <p:spPr>
          <a:xfrm>
            <a:off x="571425" y="5113039"/>
            <a:ext cx="2234100" cy="388500"/>
          </a:xfrm>
          <a:prstGeom prst="roundRect">
            <a:avLst>
              <a:gd fmla="val 16667" name="adj"/>
            </a:avLst>
          </a:prstGeom>
          <a:solidFill>
            <a:srgbClr val="FF5E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Cognition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1" name="Google Shape;151;g3f5e5d38718_0_0"/>
          <p:cNvSpPr/>
          <p:nvPr/>
        </p:nvSpPr>
        <p:spPr>
          <a:xfrm>
            <a:off x="3138036" y="5113039"/>
            <a:ext cx="2234100" cy="3885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Collaboration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2" name="Google Shape;152;g3f5e5d38718_0_0"/>
          <p:cNvSpPr/>
          <p:nvPr/>
        </p:nvSpPr>
        <p:spPr>
          <a:xfrm>
            <a:off x="571425" y="5723327"/>
            <a:ext cx="2234100" cy="388500"/>
          </a:xfrm>
          <a:prstGeom prst="roundRect">
            <a:avLst>
              <a:gd fmla="val 16667" name="adj"/>
            </a:avLst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Communication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3" name="Google Shape;153;g3f5e5d38718_0_0"/>
          <p:cNvSpPr/>
          <p:nvPr/>
        </p:nvSpPr>
        <p:spPr>
          <a:xfrm>
            <a:off x="3138036" y="5723327"/>
            <a:ext cx="2234100" cy="388500"/>
          </a:xfrm>
          <a:prstGeom prst="roundRect">
            <a:avLst>
              <a:gd fmla="val 16667" name="adj"/>
            </a:avLst>
          </a:prstGeom>
          <a:solidFill>
            <a:srgbClr val="32CD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Courage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154" name="Google Shape;154;g3f5e5d38718_0_0"/>
          <p:cNvPicPr preferRelativeResize="0"/>
          <p:nvPr/>
        </p:nvPicPr>
        <p:blipFill rotWithShape="1">
          <a:blip r:embed="rId3">
            <a:alphaModFix/>
          </a:blip>
          <a:srcRect b="9838" l="0" r="0" t="3334"/>
          <a:stretch/>
        </p:blipFill>
        <p:spPr>
          <a:xfrm>
            <a:off x="5796425" y="0"/>
            <a:ext cx="639524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eda57aeb02_0_16"/>
          <p:cNvSpPr/>
          <p:nvPr/>
        </p:nvSpPr>
        <p:spPr>
          <a:xfrm>
            <a:off x="502935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CHALLENGES</a:t>
            </a:r>
            <a:endParaRPr i="0" sz="9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1" name="Google Shape;161;g3eda57aeb02_0_16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536271"/>
                </a:solidFill>
              </a:rPr>
              <a:t>02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2" name="Google Shape;162;g3eda57aeb02_0_16"/>
          <p:cNvSpPr txBox="1"/>
          <p:nvPr/>
        </p:nvSpPr>
        <p:spPr>
          <a:xfrm>
            <a:off x="502925" y="444500"/>
            <a:ext cx="6080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Why Now?</a:t>
            </a:r>
            <a:endParaRPr b="1" sz="60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3" name="Google Shape;163;g3eda57aeb02_0_16"/>
          <p:cNvSpPr/>
          <p:nvPr/>
        </p:nvSpPr>
        <p:spPr>
          <a:xfrm>
            <a:off x="502925" y="2398000"/>
            <a:ext cx="3414600" cy="3250800"/>
          </a:xfrm>
          <a:prstGeom prst="ellipse">
            <a:avLst/>
          </a:prstGeom>
          <a:solidFill>
            <a:srgbClr val="FFCD00"/>
          </a:solidFill>
          <a:ln cap="flat" cmpd="sng" w="9525">
            <a:solidFill>
              <a:srgbClr val="FFCD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4" name="Google Shape;164;g3eda57aeb02_0_16"/>
          <p:cNvSpPr/>
          <p:nvPr/>
        </p:nvSpPr>
        <p:spPr>
          <a:xfrm>
            <a:off x="3823860" y="1754075"/>
            <a:ext cx="1018200" cy="825300"/>
          </a:xfrm>
          <a:prstGeom prst="diamond">
            <a:avLst/>
          </a:prstGeom>
          <a:solidFill>
            <a:schemeClr val="accent6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5" name="Google Shape;165;g3eda57aeb02_0_16"/>
          <p:cNvSpPr/>
          <p:nvPr/>
        </p:nvSpPr>
        <p:spPr>
          <a:xfrm>
            <a:off x="5027946" y="1874375"/>
            <a:ext cx="5315400" cy="4440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6" name="Google Shape;166;g3eda57aeb02_0_16"/>
          <p:cNvSpPr txBox="1"/>
          <p:nvPr/>
        </p:nvSpPr>
        <p:spPr>
          <a:xfrm>
            <a:off x="5172550" y="1896275"/>
            <a:ext cx="52371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Empowering educators for AI-native learning 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7" name="Google Shape;167;g3eda57aeb02_0_16"/>
          <p:cNvSpPr/>
          <p:nvPr/>
        </p:nvSpPr>
        <p:spPr>
          <a:xfrm>
            <a:off x="4425940" y="2922513"/>
            <a:ext cx="1018200" cy="825300"/>
          </a:xfrm>
          <a:prstGeom prst="diamond">
            <a:avLst/>
          </a:prstGeom>
          <a:solidFill>
            <a:srgbClr val="39C6E6"/>
          </a:solidFill>
          <a:ln cap="flat" cmpd="sng" w="9525">
            <a:solidFill>
              <a:srgbClr val="39C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8" name="Google Shape;168;g3eda57aeb02_0_16"/>
          <p:cNvSpPr/>
          <p:nvPr/>
        </p:nvSpPr>
        <p:spPr>
          <a:xfrm>
            <a:off x="5630026" y="3099750"/>
            <a:ext cx="5315400" cy="444000"/>
          </a:xfrm>
          <a:prstGeom prst="roundRect">
            <a:avLst>
              <a:gd fmla="val 16667" name="adj"/>
            </a:avLst>
          </a:prstGeom>
          <a:solidFill>
            <a:srgbClr val="39C6E6"/>
          </a:solidFill>
          <a:ln cap="flat" cmpd="sng" w="9525">
            <a:solidFill>
              <a:srgbClr val="39C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69" name="Google Shape;169;g3eda57aeb02_0_16"/>
          <p:cNvSpPr txBox="1"/>
          <p:nvPr/>
        </p:nvSpPr>
        <p:spPr>
          <a:xfrm>
            <a:off x="5825825" y="3123738"/>
            <a:ext cx="5119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AI-ready teachers, future-ready classrooms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0" name="Google Shape;170;g3eda57aeb02_0_16"/>
          <p:cNvSpPr txBox="1"/>
          <p:nvPr/>
        </p:nvSpPr>
        <p:spPr>
          <a:xfrm>
            <a:off x="4736000" y="3064713"/>
            <a:ext cx="3981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Sora"/>
                <a:ea typeface="Sora"/>
                <a:cs typeface="Sora"/>
                <a:sym typeface="Sora"/>
              </a:rPr>
              <a:t>2</a:t>
            </a:r>
            <a:endParaRPr b="1" sz="24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1" name="Google Shape;171;g3eda57aeb02_0_16"/>
          <p:cNvSpPr/>
          <p:nvPr/>
        </p:nvSpPr>
        <p:spPr>
          <a:xfrm>
            <a:off x="4425884" y="4194975"/>
            <a:ext cx="1018200" cy="825300"/>
          </a:xfrm>
          <a:prstGeom prst="diamond">
            <a:avLst/>
          </a:prstGeom>
          <a:solidFill>
            <a:schemeClr val="accent2"/>
          </a:solidFill>
          <a:ln cap="flat" cmpd="sng" w="9525">
            <a:solidFill>
              <a:srgbClr val="FF5E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2" name="Google Shape;172;g3eda57aeb02_0_16"/>
          <p:cNvSpPr/>
          <p:nvPr/>
        </p:nvSpPr>
        <p:spPr>
          <a:xfrm>
            <a:off x="5630020" y="4351225"/>
            <a:ext cx="5315400" cy="4440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rgbClr val="FF5E3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3" name="Google Shape;173;g3eda57aeb02_0_16"/>
          <p:cNvSpPr txBox="1"/>
          <p:nvPr/>
        </p:nvSpPr>
        <p:spPr>
          <a:xfrm>
            <a:off x="5825825" y="4351225"/>
            <a:ext cx="4923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From tools to transformation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4" name="Google Shape;174;g3eda57aeb02_0_16"/>
          <p:cNvSpPr/>
          <p:nvPr/>
        </p:nvSpPr>
        <p:spPr>
          <a:xfrm>
            <a:off x="3823860" y="5467425"/>
            <a:ext cx="1018200" cy="825300"/>
          </a:xfrm>
          <a:prstGeom prst="diamond">
            <a:avLst/>
          </a:prstGeom>
          <a:solidFill>
            <a:srgbClr val="7E37FF"/>
          </a:solidFill>
          <a:ln cap="flat" cmpd="sng" w="9525">
            <a:solidFill>
              <a:srgbClr val="7E2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5" name="Google Shape;175;g3eda57aeb02_0_16"/>
          <p:cNvSpPr/>
          <p:nvPr/>
        </p:nvSpPr>
        <p:spPr>
          <a:xfrm>
            <a:off x="5027946" y="5671475"/>
            <a:ext cx="5315400" cy="444000"/>
          </a:xfrm>
          <a:prstGeom prst="roundRect">
            <a:avLst>
              <a:gd fmla="val 16667" name="adj"/>
            </a:avLst>
          </a:prstGeom>
          <a:solidFill>
            <a:srgbClr val="7E37FF"/>
          </a:solidFill>
          <a:ln cap="flat" cmpd="sng" w="9525">
            <a:solidFill>
              <a:srgbClr val="7E2D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6" name="Google Shape;176;g3eda57aeb02_0_16"/>
          <p:cNvSpPr txBox="1"/>
          <p:nvPr/>
        </p:nvSpPr>
        <p:spPr>
          <a:xfrm>
            <a:off x="5223693" y="5693370"/>
            <a:ext cx="49239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Building future-ready educators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7" name="Google Shape;177;g3eda57aeb02_0_16"/>
          <p:cNvSpPr txBox="1"/>
          <p:nvPr/>
        </p:nvSpPr>
        <p:spPr>
          <a:xfrm>
            <a:off x="502925" y="3669400"/>
            <a:ext cx="34146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latin typeface="Sora"/>
                <a:ea typeface="Sora"/>
                <a:cs typeface="Sora"/>
                <a:sym typeface="Sora"/>
              </a:rPr>
              <a:t>Opportunities</a:t>
            </a:r>
            <a:endParaRPr b="1" sz="33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8" name="Google Shape;178;g3eda57aeb02_0_16"/>
          <p:cNvSpPr txBox="1"/>
          <p:nvPr/>
        </p:nvSpPr>
        <p:spPr>
          <a:xfrm>
            <a:off x="4752200" y="4339325"/>
            <a:ext cx="365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Sora"/>
                <a:ea typeface="Sora"/>
                <a:cs typeface="Sora"/>
                <a:sym typeface="Sora"/>
              </a:rPr>
              <a:t>3</a:t>
            </a:r>
            <a:endParaRPr b="1" sz="24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79" name="Google Shape;179;g3eda57aeb02_0_16"/>
          <p:cNvSpPr txBox="1"/>
          <p:nvPr/>
        </p:nvSpPr>
        <p:spPr>
          <a:xfrm>
            <a:off x="4116100" y="5578875"/>
            <a:ext cx="398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Sora"/>
                <a:ea typeface="Sora"/>
                <a:cs typeface="Sora"/>
                <a:sym typeface="Sora"/>
              </a:rPr>
              <a:t>4</a:t>
            </a:r>
            <a:endParaRPr b="1" sz="24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80" name="Google Shape;180;g3eda57aeb02_0_16"/>
          <p:cNvSpPr txBox="1"/>
          <p:nvPr/>
        </p:nvSpPr>
        <p:spPr>
          <a:xfrm>
            <a:off x="4116100" y="1874363"/>
            <a:ext cx="398100" cy="2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latin typeface="Sora"/>
                <a:ea typeface="Sora"/>
                <a:cs typeface="Sora"/>
                <a:sym typeface="Sora"/>
              </a:rPr>
              <a:t>1</a:t>
            </a:r>
            <a:endParaRPr b="1" sz="24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81" name="Google Shape;181;g3eda57aeb02_0_16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969c80782_0_78"/>
          <p:cNvSpPr txBox="1"/>
          <p:nvPr>
            <p:ph idx="12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87" name="Google Shape;187;g3f969c80782_0_78"/>
          <p:cNvSpPr txBox="1"/>
          <p:nvPr/>
        </p:nvSpPr>
        <p:spPr>
          <a:xfrm>
            <a:off x="502925" y="444500"/>
            <a:ext cx="89709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Question that keeps us awake</a:t>
            </a:r>
            <a:endParaRPr b="1" sz="60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88" name="Google Shape;188;g3f969c80782_0_78"/>
          <p:cNvSpPr/>
          <p:nvPr/>
        </p:nvSpPr>
        <p:spPr>
          <a:xfrm>
            <a:off x="502925" y="2440924"/>
            <a:ext cx="5867100" cy="2689500"/>
          </a:xfrm>
          <a:prstGeom prst="rect">
            <a:avLst/>
          </a:prstGeom>
          <a:noFill/>
          <a:ln>
            <a:noFill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How do educators convert AI, robotics, coding, electronics, design thinking, entrepreneurship, and experiential learning from buzzwords into real classroom practice? 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89" name="Google Shape;189;g3f969c80782_0_78"/>
          <p:cNvSpPr/>
          <p:nvPr/>
        </p:nvSpPr>
        <p:spPr>
          <a:xfrm>
            <a:off x="6881502" y="1984573"/>
            <a:ext cx="479700" cy="510900"/>
          </a:xfrm>
          <a:prstGeom prst="ellipse">
            <a:avLst/>
          </a:prstGeom>
          <a:solidFill>
            <a:srgbClr val="32CDD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1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0" name="Google Shape;190;g3f969c80782_0_78"/>
          <p:cNvSpPr/>
          <p:nvPr/>
        </p:nvSpPr>
        <p:spPr>
          <a:xfrm>
            <a:off x="7504988" y="1984575"/>
            <a:ext cx="4220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Build AI-native educators 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1" name="Google Shape;191;g3f969c80782_0_78"/>
          <p:cNvSpPr/>
          <p:nvPr/>
        </p:nvSpPr>
        <p:spPr>
          <a:xfrm>
            <a:off x="6881502" y="3106706"/>
            <a:ext cx="479700" cy="510900"/>
          </a:xfrm>
          <a:prstGeom prst="ellipse">
            <a:avLst/>
          </a:prstGeom>
          <a:solidFill>
            <a:srgbClr val="FFCD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2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2" name="Google Shape;192;g3f969c80782_0_78"/>
          <p:cNvSpPr/>
          <p:nvPr/>
        </p:nvSpPr>
        <p:spPr>
          <a:xfrm>
            <a:off x="6881502" y="4228825"/>
            <a:ext cx="479700" cy="510900"/>
          </a:xfrm>
          <a:prstGeom prst="ellipse">
            <a:avLst/>
          </a:prstGeom>
          <a:solidFill>
            <a:srgbClr val="FF5E37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en-US" sz="1400" u="none" cap="none" strike="noStrike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3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3" name="Google Shape;193;g3f969c80782_0_78"/>
          <p:cNvSpPr/>
          <p:nvPr/>
        </p:nvSpPr>
        <p:spPr>
          <a:xfrm>
            <a:off x="6881502" y="5245768"/>
            <a:ext cx="479700" cy="510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4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4" name="Google Shape;194;g3f969c80782_0_78"/>
          <p:cNvSpPr/>
          <p:nvPr/>
        </p:nvSpPr>
        <p:spPr>
          <a:xfrm>
            <a:off x="7504988" y="3106710"/>
            <a:ext cx="4220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Develop STEM confidence 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5" name="Google Shape;195;g3f969c80782_0_78"/>
          <p:cNvSpPr/>
          <p:nvPr/>
        </p:nvSpPr>
        <p:spPr>
          <a:xfrm>
            <a:off x="7504988" y="4228845"/>
            <a:ext cx="4220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Create future-ready classrooms 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6" name="Google Shape;196;g3f969c80782_0_78"/>
          <p:cNvSpPr/>
          <p:nvPr/>
        </p:nvSpPr>
        <p:spPr>
          <a:xfrm>
            <a:off x="7504988" y="5245775"/>
            <a:ext cx="4220400" cy="5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Foster innovation and creativity </a:t>
            </a:r>
            <a:endParaRPr i="0" sz="14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197" name="Google Shape;197;g3f969c80782_0_78"/>
          <p:cNvSpPr/>
          <p:nvPr/>
        </p:nvSpPr>
        <p:spPr>
          <a:xfrm>
            <a:off x="502914" y="189200"/>
            <a:ext cx="4412400" cy="25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WHY AI NATIVE PROGRAM?</a:t>
            </a:r>
            <a:endParaRPr i="0" sz="900" u="none" cap="none" strike="noStrike">
              <a:solidFill>
                <a:srgbClr val="FF5E37"/>
              </a:solidFill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3f26336981c_0_25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536271"/>
                </a:solidFill>
              </a:rPr>
              <a:t>03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g3f26336981c_0_25"/>
          <p:cNvSpPr txBox="1"/>
          <p:nvPr/>
        </p:nvSpPr>
        <p:spPr>
          <a:xfrm>
            <a:off x="594350" y="679525"/>
            <a:ext cx="60807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Ursa Major</a:t>
            </a:r>
            <a:endParaRPr b="1" sz="60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5" name="Google Shape;205;g3f26336981c_0_25"/>
          <p:cNvSpPr txBox="1"/>
          <p:nvPr/>
        </p:nvSpPr>
        <p:spPr>
          <a:xfrm>
            <a:off x="1243400" y="2490650"/>
            <a:ext cx="48954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Design AI-enabled learning experiences 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6" name="Google Shape;206;g3f26336981c_0_25"/>
          <p:cNvSpPr txBox="1"/>
          <p:nvPr/>
        </p:nvSpPr>
        <p:spPr>
          <a:xfrm>
            <a:off x="1243401" y="3818573"/>
            <a:ext cx="31464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Build STEM/AI programs 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7" name="Google Shape;207;g3f26336981c_0_25"/>
          <p:cNvSpPr txBox="1"/>
          <p:nvPr/>
        </p:nvSpPr>
        <p:spPr>
          <a:xfrm>
            <a:off x="1243400" y="5159850"/>
            <a:ext cx="46173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Use AI productively and ethically 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8" name="Google Shape;208;g3f26336981c_0_25"/>
          <p:cNvSpPr txBox="1"/>
          <p:nvPr/>
        </p:nvSpPr>
        <p:spPr>
          <a:xfrm>
            <a:off x="594350" y="1425650"/>
            <a:ext cx="5103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By the end of 100 days participants will: 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09" name="Google Shape;209;g3f26336981c_0_25"/>
          <p:cNvSpPr/>
          <p:nvPr/>
        </p:nvSpPr>
        <p:spPr>
          <a:xfrm>
            <a:off x="538375" y="2490650"/>
            <a:ext cx="450000" cy="474300"/>
          </a:xfrm>
          <a:prstGeom prst="roundRect">
            <a:avLst>
              <a:gd fmla="val 16667" name="adj"/>
            </a:avLst>
          </a:prstGeom>
          <a:solidFill>
            <a:schemeClr val="accent1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0" name="Google Shape;210;g3f26336981c_0_25"/>
          <p:cNvSpPr/>
          <p:nvPr/>
        </p:nvSpPr>
        <p:spPr>
          <a:xfrm>
            <a:off x="538375" y="3827485"/>
            <a:ext cx="450000" cy="474300"/>
          </a:xfrm>
          <a:prstGeom prst="roundRect">
            <a:avLst>
              <a:gd fmla="val 16667" name="adj"/>
            </a:avLst>
          </a:prstGeom>
          <a:solidFill>
            <a:schemeClr val="accen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1" name="Google Shape;211;g3f26336981c_0_25"/>
          <p:cNvSpPr/>
          <p:nvPr/>
        </p:nvSpPr>
        <p:spPr>
          <a:xfrm>
            <a:off x="538375" y="5159864"/>
            <a:ext cx="450000" cy="474300"/>
          </a:xfrm>
          <a:prstGeom prst="roundRect">
            <a:avLst>
              <a:gd fmla="val 16667" name="adj"/>
            </a:avLst>
          </a:prstGeom>
          <a:solidFill>
            <a:srgbClr val="39C6E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2" name="Google Shape;212;g3f26336981c_0_25"/>
          <p:cNvSpPr txBox="1"/>
          <p:nvPr/>
        </p:nvSpPr>
        <p:spPr>
          <a:xfrm>
            <a:off x="7143976" y="5159850"/>
            <a:ext cx="48228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Join an AI-Native educator community 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3" name="Google Shape;213;g3f26336981c_0_25"/>
          <p:cNvSpPr txBox="1"/>
          <p:nvPr/>
        </p:nvSpPr>
        <p:spPr>
          <a:xfrm>
            <a:off x="7143976" y="3827450"/>
            <a:ext cx="41445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Develop a Capstone Project 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4" name="Google Shape;214;g3f26336981c_0_25"/>
          <p:cNvSpPr txBox="1"/>
          <p:nvPr/>
        </p:nvSpPr>
        <p:spPr>
          <a:xfrm>
            <a:off x="7143979" y="2490658"/>
            <a:ext cx="4285200" cy="47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latin typeface="Sora"/>
                <a:ea typeface="Sora"/>
                <a:cs typeface="Sora"/>
                <a:sym typeface="Sora"/>
              </a:rPr>
              <a:t>Create classroom-ready resources </a:t>
            </a:r>
            <a:endParaRPr sz="17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5" name="Google Shape;215;g3f26336981c_0_25"/>
          <p:cNvSpPr/>
          <p:nvPr/>
        </p:nvSpPr>
        <p:spPr>
          <a:xfrm>
            <a:off x="6394025" y="3827475"/>
            <a:ext cx="450000" cy="474300"/>
          </a:xfrm>
          <a:prstGeom prst="roundRect">
            <a:avLst>
              <a:gd fmla="val 16667" name="adj"/>
            </a:avLst>
          </a:prstGeom>
          <a:solidFill>
            <a:schemeClr val="accent6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6" name="Google Shape;216;g3f26336981c_0_25"/>
          <p:cNvSpPr/>
          <p:nvPr/>
        </p:nvSpPr>
        <p:spPr>
          <a:xfrm>
            <a:off x="6394025" y="5159863"/>
            <a:ext cx="450000" cy="474300"/>
          </a:xfrm>
          <a:prstGeom prst="roundRect">
            <a:avLst>
              <a:gd fmla="val 16667" name="adj"/>
            </a:avLst>
          </a:prstGeom>
          <a:solidFill>
            <a:srgbClr val="7E2DFF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7" name="Google Shape;217;g3f26336981c_0_25"/>
          <p:cNvSpPr/>
          <p:nvPr/>
        </p:nvSpPr>
        <p:spPr>
          <a:xfrm>
            <a:off x="6394025" y="2490650"/>
            <a:ext cx="450000" cy="474300"/>
          </a:xfrm>
          <a:prstGeom prst="roundRect">
            <a:avLst>
              <a:gd fmla="val 16667" name="adj"/>
            </a:avLst>
          </a:prstGeom>
          <a:solidFill>
            <a:srgbClr val="FFD000">
              <a:alpha val="8784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8" name="Google Shape;218;g3f26336981c_0_25"/>
          <p:cNvSpPr/>
          <p:nvPr/>
        </p:nvSpPr>
        <p:spPr>
          <a:xfrm>
            <a:off x="594360" y="38404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OUTCOMES</a:t>
            </a:r>
            <a:endParaRPr i="0" sz="9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19" name="Google Shape;219;g3f26336981c_0_25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5"/>
          <p:cNvSpPr/>
          <p:nvPr/>
        </p:nvSpPr>
        <p:spPr>
          <a:xfrm>
            <a:off x="11475720" y="6446520"/>
            <a:ext cx="365700" cy="18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536271"/>
                </a:solidFill>
              </a:rPr>
              <a:t>04</a:t>
            </a:r>
            <a:endParaRPr b="0" i="0" sz="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5"/>
          <p:cNvSpPr txBox="1"/>
          <p:nvPr/>
        </p:nvSpPr>
        <p:spPr>
          <a:xfrm>
            <a:off x="517225" y="444500"/>
            <a:ext cx="86583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43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Learning Philosophy</a:t>
            </a:r>
            <a:endParaRPr b="1" sz="4300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27" name="Google Shape;227;p5"/>
          <p:cNvSpPr/>
          <p:nvPr/>
        </p:nvSpPr>
        <p:spPr>
          <a:xfrm>
            <a:off x="1198331" y="3483985"/>
            <a:ext cx="688800" cy="18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61"/>
              <a:buFont typeface="Arial"/>
              <a:buNone/>
            </a:pPr>
            <a:r>
              <a:rPr b="1" i="0" lang="en-US" sz="1061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1061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5"/>
          <p:cNvSpPr/>
          <p:nvPr/>
        </p:nvSpPr>
        <p:spPr>
          <a:xfrm>
            <a:off x="3331785" y="3189537"/>
            <a:ext cx="797400" cy="797400"/>
          </a:xfrm>
          <a:prstGeom prst="ellipse">
            <a:avLst/>
          </a:prstGeom>
          <a:solidFill>
            <a:srgbClr val="32CDD7"/>
          </a:solidFill>
          <a:ln cap="flat" cmpd="sng" w="1055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950" lIns="75950" spcFirstLastPara="1" rIns="75950" wrap="square" tIns="75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3"/>
              <a:buFont typeface="Arial"/>
              <a:buNone/>
            </a:pPr>
            <a:r>
              <a:t/>
            </a:r>
            <a:endParaRPr b="0" i="0" sz="116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5"/>
          <p:cNvSpPr/>
          <p:nvPr/>
        </p:nvSpPr>
        <p:spPr>
          <a:xfrm>
            <a:off x="3331785" y="3493300"/>
            <a:ext cx="797400" cy="1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95"/>
              <a:buFont typeface="Arial"/>
              <a:buNone/>
            </a:pPr>
            <a:r>
              <a:rPr b="1" i="0" lang="en-US" sz="1495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149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5"/>
          <p:cNvSpPr/>
          <p:nvPr/>
        </p:nvSpPr>
        <p:spPr>
          <a:xfrm>
            <a:off x="5603008" y="3193103"/>
            <a:ext cx="768300" cy="768300"/>
          </a:xfrm>
          <a:prstGeom prst="ellipse">
            <a:avLst/>
          </a:prstGeom>
          <a:solidFill>
            <a:schemeClr val="accent6"/>
          </a:solidFill>
          <a:ln cap="flat" cmpd="sng" w="10175">
            <a:solidFill>
              <a:srgbClr val="FFD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3175" lIns="73175" spcFirstLastPara="1" rIns="73175" wrap="square" tIns="731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None/>
            </a:pPr>
            <a:r>
              <a:t/>
            </a:r>
            <a:endParaRPr b="0" i="0" sz="11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5"/>
          <p:cNvSpPr/>
          <p:nvPr/>
        </p:nvSpPr>
        <p:spPr>
          <a:xfrm>
            <a:off x="5573839" y="3485751"/>
            <a:ext cx="7683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Font typeface="Arial"/>
              <a:buNone/>
            </a:pPr>
            <a:r>
              <a:rPr b="1" i="0" lang="en-US" sz="1440" u="none" cap="none" strike="noStrike">
                <a:solidFill>
                  <a:srgbClr val="FFFFFF"/>
                </a:solidFill>
              </a:rPr>
              <a:t>3</a:t>
            </a:r>
            <a:endParaRPr b="1" i="0" sz="1440" u="none" cap="none" strike="noStrike">
              <a:solidFill>
                <a:schemeClr val="dk1"/>
              </a:solidFill>
            </a:endParaRPr>
          </a:p>
        </p:txBody>
      </p:sp>
      <p:sp>
        <p:nvSpPr>
          <p:cNvPr id="232" name="Google Shape;232;p5"/>
          <p:cNvSpPr/>
          <p:nvPr/>
        </p:nvSpPr>
        <p:spPr>
          <a:xfrm>
            <a:off x="7874317" y="3204100"/>
            <a:ext cx="768300" cy="768300"/>
          </a:xfrm>
          <a:prstGeom prst="ellipse">
            <a:avLst/>
          </a:prstGeom>
          <a:solidFill>
            <a:srgbClr val="FF6B45"/>
          </a:solidFill>
          <a:ln cap="flat" cmpd="sng" w="10175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3175" lIns="73175" spcFirstLastPara="1" rIns="73175" wrap="square" tIns="731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None/>
            </a:pPr>
            <a:r>
              <a:t/>
            </a:r>
            <a:endParaRPr b="0" i="0" sz="11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5"/>
          <p:cNvSpPr/>
          <p:nvPr/>
        </p:nvSpPr>
        <p:spPr>
          <a:xfrm>
            <a:off x="7845138" y="3496748"/>
            <a:ext cx="7683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Font typeface="Arial"/>
              <a:buNone/>
            </a:pPr>
            <a:r>
              <a:rPr b="1" i="0" lang="en-US" sz="14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14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5"/>
          <p:cNvSpPr/>
          <p:nvPr/>
        </p:nvSpPr>
        <p:spPr>
          <a:xfrm>
            <a:off x="10116434" y="3186325"/>
            <a:ext cx="768300" cy="768300"/>
          </a:xfrm>
          <a:prstGeom prst="ellipse">
            <a:avLst/>
          </a:prstGeom>
          <a:solidFill>
            <a:schemeClr val="accent4"/>
          </a:solidFill>
          <a:ln cap="flat" cmpd="sng" w="10175">
            <a:solidFill>
              <a:srgbClr val="44D07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3175" lIns="73175" spcFirstLastPara="1" rIns="73175" wrap="square" tIns="731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0"/>
              <a:buFont typeface="Arial"/>
              <a:buNone/>
            </a:pPr>
            <a:r>
              <a:t/>
            </a:r>
            <a:endParaRPr b="0" i="0" sz="112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5"/>
          <p:cNvSpPr/>
          <p:nvPr/>
        </p:nvSpPr>
        <p:spPr>
          <a:xfrm>
            <a:off x="10087265" y="3478973"/>
            <a:ext cx="768300" cy="18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40"/>
              <a:buFont typeface="Arial"/>
              <a:buNone/>
            </a:pPr>
            <a:r>
              <a:rPr b="1" i="0" lang="en-US" sz="144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144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5"/>
          <p:cNvSpPr/>
          <p:nvPr/>
        </p:nvSpPr>
        <p:spPr>
          <a:xfrm>
            <a:off x="603138" y="4040485"/>
            <a:ext cx="18792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7"/>
              <a:buFont typeface="Arial"/>
              <a:buNone/>
            </a:pPr>
            <a:r>
              <a:rPr b="1" lang="en-US" sz="1527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Agency before mastery</a:t>
            </a:r>
            <a:endParaRPr b="1" sz="1527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37" name="Google Shape;237;p5"/>
          <p:cNvSpPr/>
          <p:nvPr/>
        </p:nvSpPr>
        <p:spPr>
          <a:xfrm>
            <a:off x="2784276" y="4036278"/>
            <a:ext cx="18924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49"/>
              <a:buFont typeface="Arial"/>
              <a:buNone/>
            </a:pPr>
            <a:r>
              <a:rPr b="1" lang="en-US" sz="1549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Programs over one-time events </a:t>
            </a:r>
            <a:endParaRPr i="0" sz="1549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38" name="Google Shape;238;p5"/>
          <p:cNvSpPr/>
          <p:nvPr/>
        </p:nvSpPr>
        <p:spPr>
          <a:xfrm>
            <a:off x="4899213" y="4040474"/>
            <a:ext cx="2175900" cy="46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49"/>
              <a:buFont typeface="Arial"/>
              <a:buNone/>
            </a:pPr>
            <a:r>
              <a:rPr b="1" lang="en-US" sz="1549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Human Intelligence + AI </a:t>
            </a:r>
            <a:endParaRPr i="0" sz="1549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39" name="Google Shape;239;p5"/>
          <p:cNvSpPr/>
          <p:nvPr/>
        </p:nvSpPr>
        <p:spPr>
          <a:xfrm>
            <a:off x="7283086" y="4078926"/>
            <a:ext cx="1892400" cy="264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49"/>
              <a:buFont typeface="Arial"/>
              <a:buNone/>
            </a:pPr>
            <a:r>
              <a:rPr b="1" lang="en-US" sz="1549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Creative learning </a:t>
            </a:r>
            <a:endParaRPr i="0" sz="1549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40" name="Google Shape;240;p5"/>
          <p:cNvSpPr/>
          <p:nvPr/>
        </p:nvSpPr>
        <p:spPr>
          <a:xfrm>
            <a:off x="9412650" y="4036270"/>
            <a:ext cx="2175900" cy="47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449"/>
              <a:buFont typeface="Arial"/>
              <a:buNone/>
            </a:pPr>
            <a:r>
              <a:rPr b="1" lang="en-US" sz="1549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Evidence through capstones </a:t>
            </a:r>
            <a:endParaRPr i="0" sz="1549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41" name="Google Shape;241;p5"/>
          <p:cNvSpPr/>
          <p:nvPr/>
        </p:nvSpPr>
        <p:spPr>
          <a:xfrm>
            <a:off x="1143885" y="3178552"/>
            <a:ext cx="797400" cy="797400"/>
          </a:xfrm>
          <a:prstGeom prst="ellipse">
            <a:avLst/>
          </a:prstGeom>
          <a:solidFill>
            <a:srgbClr val="7E2DFF"/>
          </a:solidFill>
          <a:ln cap="flat" cmpd="sng" w="1055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75950" lIns="75950" spcFirstLastPara="1" rIns="75950" wrap="square" tIns="7595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63"/>
              <a:buFont typeface="Arial"/>
              <a:buNone/>
            </a:pPr>
            <a:r>
              <a:t/>
            </a:r>
            <a:endParaRPr b="0" i="0" sz="1163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5"/>
          <p:cNvSpPr/>
          <p:nvPr/>
        </p:nvSpPr>
        <p:spPr>
          <a:xfrm>
            <a:off x="1143900" y="3482422"/>
            <a:ext cx="797400" cy="18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95"/>
              <a:buFont typeface="Arial"/>
              <a:buNone/>
            </a:pPr>
            <a:r>
              <a:rPr b="1" lang="en-US" sz="1495">
                <a:solidFill>
                  <a:srgbClr val="FFFFFF"/>
                </a:solidFill>
              </a:rPr>
              <a:t>1</a:t>
            </a:r>
            <a:endParaRPr b="0" i="0" sz="1495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43" name="Google Shape;243;p5"/>
          <p:cNvCxnSpPr/>
          <p:nvPr/>
        </p:nvCxnSpPr>
        <p:spPr>
          <a:xfrm flipH="1" rot="10800000">
            <a:off x="1973825" y="3573913"/>
            <a:ext cx="1325400" cy="6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4" name="Google Shape;244;p5"/>
          <p:cNvCxnSpPr/>
          <p:nvPr/>
        </p:nvCxnSpPr>
        <p:spPr>
          <a:xfrm flipH="1" rot="10800000">
            <a:off x="4203388" y="3567013"/>
            <a:ext cx="1325400" cy="6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5" name="Google Shape;245;p5"/>
          <p:cNvCxnSpPr/>
          <p:nvPr/>
        </p:nvCxnSpPr>
        <p:spPr>
          <a:xfrm flipH="1" rot="10800000">
            <a:off x="6460100" y="3567013"/>
            <a:ext cx="1325400" cy="6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46" name="Google Shape;246;p5"/>
          <p:cNvCxnSpPr/>
          <p:nvPr/>
        </p:nvCxnSpPr>
        <p:spPr>
          <a:xfrm flipH="1" rot="10800000">
            <a:off x="8716813" y="3567013"/>
            <a:ext cx="1325400" cy="6900"/>
          </a:xfrm>
          <a:prstGeom prst="straightConnector1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47" name="Google Shape;247;p5"/>
          <p:cNvSpPr/>
          <p:nvPr/>
        </p:nvSpPr>
        <p:spPr>
          <a:xfrm>
            <a:off x="533385" y="2158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PHILOSOPHY</a:t>
            </a:r>
            <a:endParaRPr i="0" sz="900" u="none" cap="none" strike="noStrike"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48" name="Google Shape;248;p5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2cbaa029f_0_4"/>
          <p:cNvSpPr txBox="1"/>
          <p:nvPr/>
        </p:nvSpPr>
        <p:spPr>
          <a:xfrm>
            <a:off x="522070" y="181925"/>
            <a:ext cx="3657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FOUNDATION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5" name="Google Shape;255;g3f2cbaa029f_0_4"/>
          <p:cNvSpPr txBox="1"/>
          <p:nvPr/>
        </p:nvSpPr>
        <p:spPr>
          <a:xfrm>
            <a:off x="11403430" y="181925"/>
            <a:ext cx="228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g3f2cbaa029f_0_4"/>
          <p:cNvSpPr txBox="1"/>
          <p:nvPr/>
        </p:nvSpPr>
        <p:spPr>
          <a:xfrm>
            <a:off x="522076" y="444489"/>
            <a:ext cx="9046500" cy="7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rgbClr val="111D26"/>
                </a:solidFill>
                <a:latin typeface="Sora"/>
                <a:ea typeface="Sora"/>
                <a:cs typeface="Sora"/>
                <a:sym typeface="Sora"/>
              </a:rPr>
              <a:t>THEORY OF CHANGE</a:t>
            </a:r>
            <a:endParaRPr>
              <a:latin typeface="Sora"/>
              <a:ea typeface="Sora"/>
              <a:cs typeface="Sora"/>
              <a:sym typeface="Sora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7" name="Google Shape;257;g3f2cbaa029f_0_4"/>
          <p:cNvSpPr/>
          <p:nvPr/>
        </p:nvSpPr>
        <p:spPr>
          <a:xfrm>
            <a:off x="720875" y="2830675"/>
            <a:ext cx="1782600" cy="17988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 cap="flat" cmpd="sng" w="15225">
            <a:solidFill>
              <a:srgbClr val="7E37FF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73150" lIns="109725" spcFirstLastPara="1" rIns="109725" wrap="square" tIns="7315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HOW?</a:t>
            </a:r>
            <a:endParaRPr b="1" i="0" sz="1600" u="none" cap="none" strike="noStrike">
              <a:solidFill>
                <a:srgbClr val="002637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rgbClr val="002637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2637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02637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02637"/>
                </a:solidFill>
                <a:latin typeface="Sora"/>
                <a:ea typeface="Sora"/>
                <a:cs typeface="Sora"/>
                <a:sym typeface="Sora"/>
              </a:rPr>
              <a:t>How is Theory of Change relevant here?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58" name="Google Shape;258;g3f2cbaa029f_0_4"/>
          <p:cNvSpPr/>
          <p:nvPr/>
        </p:nvSpPr>
        <p:spPr>
          <a:xfrm>
            <a:off x="720875" y="3355889"/>
            <a:ext cx="1782600" cy="90000"/>
          </a:xfrm>
          <a:prstGeom prst="rect">
            <a:avLst/>
          </a:prstGeom>
          <a:solidFill>
            <a:srgbClr val="7E37FF"/>
          </a:solidFill>
          <a:ln cap="flat" cmpd="sng" w="9525">
            <a:solidFill>
              <a:srgbClr val="7E37F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i="0" sz="18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cxnSp>
        <p:nvCxnSpPr>
          <p:cNvPr id="259" name="Google Shape;259;g3f2cbaa029f_0_4"/>
          <p:cNvCxnSpPr/>
          <p:nvPr/>
        </p:nvCxnSpPr>
        <p:spPr>
          <a:xfrm>
            <a:off x="2503473" y="3729501"/>
            <a:ext cx="423900" cy="0"/>
          </a:xfrm>
          <a:prstGeom prst="straightConnector1">
            <a:avLst/>
          </a:prstGeom>
          <a:noFill/>
          <a:ln cap="flat" cmpd="sng" w="19050">
            <a:solidFill>
              <a:srgbClr val="6E7C84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60" name="Google Shape;260;g3f2cbaa029f_0_4"/>
          <p:cNvSpPr/>
          <p:nvPr/>
        </p:nvSpPr>
        <p:spPr>
          <a:xfrm>
            <a:off x="4331938" y="2065800"/>
            <a:ext cx="7239000" cy="685800"/>
          </a:xfrm>
          <a:prstGeom prst="roundRect">
            <a:avLst>
              <a:gd fmla="val 16667" name="adj"/>
            </a:avLst>
          </a:prstGeom>
          <a:solidFill>
            <a:srgbClr val="FFD000"/>
          </a:solidFill>
          <a:ln cap="flat" cmpd="sng" w="9525">
            <a:solidFill>
              <a:srgbClr val="FFD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1" name="Google Shape;261;g3f2cbaa029f_0_4"/>
          <p:cNvSpPr/>
          <p:nvPr/>
        </p:nvSpPr>
        <p:spPr>
          <a:xfrm>
            <a:off x="4306350" y="3387175"/>
            <a:ext cx="7239000" cy="685800"/>
          </a:xfrm>
          <a:prstGeom prst="roundRect">
            <a:avLst>
              <a:gd fmla="val 16667" name="adj"/>
            </a:avLst>
          </a:prstGeom>
          <a:solidFill>
            <a:srgbClr val="39C6E6"/>
          </a:solidFill>
          <a:ln cap="flat" cmpd="sng" w="9525">
            <a:solidFill>
              <a:srgbClr val="39C6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2" name="Google Shape;262;g3f2cbaa029f_0_4"/>
          <p:cNvSpPr/>
          <p:nvPr/>
        </p:nvSpPr>
        <p:spPr>
          <a:xfrm>
            <a:off x="4306350" y="4708550"/>
            <a:ext cx="7239000" cy="685800"/>
          </a:xfrm>
          <a:prstGeom prst="roundRect">
            <a:avLst>
              <a:gd fmla="val 16667" name="adj"/>
            </a:avLst>
          </a:prstGeom>
          <a:solidFill>
            <a:srgbClr val="44D07F"/>
          </a:solidFill>
          <a:ln cap="flat" cmpd="sng" w="9525">
            <a:solidFill>
              <a:srgbClr val="44D07F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3" name="Google Shape;263;g3f2cbaa029f_0_4"/>
          <p:cNvSpPr txBox="1"/>
          <p:nvPr/>
        </p:nvSpPr>
        <p:spPr>
          <a:xfrm>
            <a:off x="4339989" y="2065800"/>
            <a:ext cx="7007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IF </a:t>
            </a: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educators are supported to become AI-native and STEAM-confident </a:t>
            </a:r>
            <a:endParaRPr b="1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4" name="Google Shape;264;g3f2cbaa029f_0_4"/>
          <p:cNvSpPr txBox="1"/>
          <p:nvPr/>
        </p:nvSpPr>
        <p:spPr>
          <a:xfrm>
            <a:off x="4332100" y="3387175"/>
            <a:ext cx="74346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THEN </a:t>
            </a: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they can transform technology into meaningful classroom learning</a:t>
            </a:r>
            <a:r>
              <a:rPr lang="en-US" sz="12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  </a:t>
            </a:r>
            <a:endParaRPr b="1" sz="1200"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65" name="Google Shape;265;g3f2cbaa029f_0_4"/>
          <p:cNvSpPr txBox="1"/>
          <p:nvPr/>
        </p:nvSpPr>
        <p:spPr>
          <a:xfrm>
            <a:off x="4339989" y="4708550"/>
            <a:ext cx="70074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8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BECAUSE </a:t>
            </a:r>
            <a:r>
              <a:rPr lang="en-US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they gain the right mindset, tools, and confidence </a:t>
            </a:r>
            <a:endParaRPr b="1" sz="1200">
              <a:latin typeface="Sora"/>
              <a:ea typeface="Sora"/>
              <a:cs typeface="Sora"/>
              <a:sym typeface="Sora"/>
            </a:endParaRPr>
          </a:p>
        </p:txBody>
      </p:sp>
      <p:cxnSp>
        <p:nvCxnSpPr>
          <p:cNvPr id="266" name="Google Shape;266;g3f2cbaa029f_0_4"/>
          <p:cNvCxnSpPr/>
          <p:nvPr/>
        </p:nvCxnSpPr>
        <p:spPr>
          <a:xfrm flipH="1">
            <a:off x="2936250" y="2399150"/>
            <a:ext cx="7200" cy="2649900"/>
          </a:xfrm>
          <a:prstGeom prst="straightConnector1">
            <a:avLst/>
          </a:prstGeom>
          <a:noFill/>
          <a:ln cap="flat" cmpd="sng" w="9525">
            <a:solidFill>
              <a:srgbClr val="6E7C84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67" name="Google Shape;267;g3f2cbaa029f_0_4"/>
          <p:cNvCxnSpPr>
            <a:endCxn id="260" idx="1"/>
          </p:cNvCxnSpPr>
          <p:nvPr/>
        </p:nvCxnSpPr>
        <p:spPr>
          <a:xfrm flipH="1" rot="10800000">
            <a:off x="2952838" y="2408700"/>
            <a:ext cx="1379100" cy="4800"/>
          </a:xfrm>
          <a:prstGeom prst="straightConnector1">
            <a:avLst/>
          </a:prstGeom>
          <a:noFill/>
          <a:ln cap="flat" cmpd="sng" w="19050">
            <a:solidFill>
              <a:srgbClr val="6E7C84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68" name="Google Shape;268;g3f2cbaa029f_0_4"/>
          <p:cNvCxnSpPr/>
          <p:nvPr/>
        </p:nvCxnSpPr>
        <p:spPr>
          <a:xfrm flipH="1" rot="10800000">
            <a:off x="2927238" y="5049050"/>
            <a:ext cx="1379100" cy="4800"/>
          </a:xfrm>
          <a:prstGeom prst="straightConnector1">
            <a:avLst/>
          </a:prstGeom>
          <a:noFill/>
          <a:ln cap="flat" cmpd="sng" w="19050">
            <a:solidFill>
              <a:srgbClr val="6E7C84"/>
            </a:solidFill>
            <a:prstDash val="solid"/>
            <a:miter lim="8000"/>
            <a:headEnd len="sm" w="sm" type="none"/>
            <a:tailEnd len="sm" w="sm" type="none"/>
          </a:ln>
        </p:spPr>
      </p:cxnSp>
      <p:cxnSp>
        <p:nvCxnSpPr>
          <p:cNvPr id="269" name="Google Shape;269;g3f2cbaa029f_0_4"/>
          <p:cNvCxnSpPr/>
          <p:nvPr/>
        </p:nvCxnSpPr>
        <p:spPr>
          <a:xfrm flipH="1" rot="10800000">
            <a:off x="2927250" y="3724700"/>
            <a:ext cx="1379100" cy="4800"/>
          </a:xfrm>
          <a:prstGeom prst="straightConnector1">
            <a:avLst/>
          </a:prstGeom>
          <a:noFill/>
          <a:ln cap="flat" cmpd="sng" w="19050">
            <a:solidFill>
              <a:srgbClr val="6E7C84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70" name="Google Shape;270;g3f2cbaa029f_0_4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2cbaa029f_0_71"/>
          <p:cNvSpPr/>
          <p:nvPr/>
        </p:nvSpPr>
        <p:spPr>
          <a:xfrm>
            <a:off x="608085" y="214198"/>
            <a:ext cx="4206300" cy="2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FF6B45"/>
              </a:buClr>
              <a:buSzPts val="900"/>
              <a:buFont typeface="Arial"/>
              <a:buNone/>
            </a:pPr>
            <a:r>
              <a:rPr b="1" lang="en-US" sz="900">
                <a:solidFill>
                  <a:srgbClr val="FF6B45"/>
                </a:solidFill>
                <a:latin typeface="Sora"/>
                <a:ea typeface="Sora"/>
                <a:cs typeface="Sora"/>
                <a:sym typeface="Sora"/>
              </a:rPr>
              <a:t>COMMITMENTS</a:t>
            </a:r>
            <a:endParaRPr i="0" sz="9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7" name="Google Shape;277;g3f2cbaa029f_0_71"/>
          <p:cNvSpPr/>
          <p:nvPr/>
        </p:nvSpPr>
        <p:spPr>
          <a:xfrm>
            <a:off x="608075" y="443999"/>
            <a:ext cx="7955400" cy="74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3000"/>
              <a:buFont typeface="Arial"/>
              <a:buNone/>
            </a:pPr>
            <a:r>
              <a:rPr b="1" lang="en-US" sz="30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Participant Commitments</a:t>
            </a:r>
            <a:endParaRPr i="0" sz="30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8" name="Google Shape;278;g3f2cbaa029f_0_71"/>
          <p:cNvSpPr/>
          <p:nvPr/>
        </p:nvSpPr>
        <p:spPr>
          <a:xfrm>
            <a:off x="594348" y="1172975"/>
            <a:ext cx="10241400" cy="41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400"/>
              <a:buFont typeface="Arial"/>
              <a:buNone/>
            </a:pPr>
            <a:r>
              <a:rPr lang="en-US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To make the most of this 100-day journey, every participant is expected to commit to the following expectations. </a:t>
            </a:r>
            <a:endParaRPr i="0" sz="14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79" name="Google Shape;279;g3f2cbaa029f_0_71"/>
          <p:cNvSpPr/>
          <p:nvPr/>
        </p:nvSpPr>
        <p:spPr>
          <a:xfrm>
            <a:off x="731533" y="2314753"/>
            <a:ext cx="82200" cy="841200"/>
          </a:xfrm>
          <a:prstGeom prst="rect">
            <a:avLst/>
          </a:prstGeom>
          <a:solidFill>
            <a:srgbClr val="39C6E6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0" name="Google Shape;280;g3f2cbaa029f_0_71"/>
          <p:cNvSpPr/>
          <p:nvPr/>
        </p:nvSpPr>
        <p:spPr>
          <a:xfrm>
            <a:off x="960133" y="2314753"/>
            <a:ext cx="297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Consistency</a:t>
            </a:r>
            <a:endParaRPr i="0" sz="16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1" name="Google Shape;281;g3f2cbaa029f_0_71"/>
          <p:cNvSpPr/>
          <p:nvPr/>
        </p:nvSpPr>
        <p:spPr>
          <a:xfrm>
            <a:off x="982925" y="2649000"/>
            <a:ext cx="2926200" cy="54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Attend all sessions and stay engaged throughout the journey.</a:t>
            </a:r>
            <a:endParaRPr sz="1200">
              <a:solidFill>
                <a:srgbClr val="53627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2" name="Google Shape;282;g3f2cbaa029f_0_71"/>
          <p:cNvSpPr/>
          <p:nvPr/>
        </p:nvSpPr>
        <p:spPr>
          <a:xfrm>
            <a:off x="4526293" y="2314753"/>
            <a:ext cx="82200" cy="841200"/>
          </a:xfrm>
          <a:prstGeom prst="rect">
            <a:avLst/>
          </a:prstGeom>
          <a:solidFill>
            <a:srgbClr val="FFD000"/>
          </a:solidFill>
          <a:ln cap="flat" cmpd="sng" w="12700">
            <a:solidFill>
              <a:srgbClr val="FFD000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3" name="Google Shape;283;g3f2cbaa029f_0_71"/>
          <p:cNvSpPr/>
          <p:nvPr/>
        </p:nvSpPr>
        <p:spPr>
          <a:xfrm>
            <a:off x="4754893" y="2314753"/>
            <a:ext cx="297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Completion</a:t>
            </a:r>
            <a:endParaRPr i="0" sz="16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4" name="Google Shape;284;g3f2cbaa029f_0_71"/>
          <p:cNvSpPr/>
          <p:nvPr/>
        </p:nvSpPr>
        <p:spPr>
          <a:xfrm>
            <a:off x="8321053" y="2314753"/>
            <a:ext cx="82200" cy="841200"/>
          </a:xfrm>
          <a:prstGeom prst="rect">
            <a:avLst/>
          </a:prstGeom>
          <a:solidFill>
            <a:srgbClr val="FF6B45"/>
          </a:solidFill>
          <a:ln cap="flat" cmpd="sng" w="12700">
            <a:solidFill>
              <a:srgbClr val="FF6B45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5" name="Google Shape;285;g3f2cbaa029f_0_71"/>
          <p:cNvSpPr/>
          <p:nvPr/>
        </p:nvSpPr>
        <p:spPr>
          <a:xfrm>
            <a:off x="8549653" y="2314753"/>
            <a:ext cx="297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Cognition</a:t>
            </a:r>
            <a:endParaRPr i="0" sz="16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6" name="Google Shape;286;g3f2cbaa029f_0_71"/>
          <p:cNvSpPr/>
          <p:nvPr/>
        </p:nvSpPr>
        <p:spPr>
          <a:xfrm>
            <a:off x="8549653" y="2707945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Use AI responsibly while applying your own critical thinking and creativity.</a:t>
            </a:r>
            <a:endParaRPr sz="1200">
              <a:solidFill>
                <a:srgbClr val="53627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7" name="Google Shape;287;g3f2cbaa029f_0_71"/>
          <p:cNvSpPr/>
          <p:nvPr/>
        </p:nvSpPr>
        <p:spPr>
          <a:xfrm>
            <a:off x="731533" y="3869233"/>
            <a:ext cx="82200" cy="841200"/>
          </a:xfrm>
          <a:prstGeom prst="rect">
            <a:avLst/>
          </a:prstGeom>
          <a:solidFill>
            <a:srgbClr val="7E2DFF"/>
          </a:solidFill>
          <a:ln cap="flat" cmpd="sng" w="12700">
            <a:solidFill>
              <a:srgbClr val="7E2DF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8" name="Google Shape;288;g3f2cbaa029f_0_71"/>
          <p:cNvSpPr/>
          <p:nvPr/>
        </p:nvSpPr>
        <p:spPr>
          <a:xfrm>
            <a:off x="960133" y="3869233"/>
            <a:ext cx="297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Collaboration</a:t>
            </a:r>
            <a:endParaRPr i="0" sz="16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89" name="Google Shape;289;g3f2cbaa029f_0_71"/>
          <p:cNvSpPr/>
          <p:nvPr/>
        </p:nvSpPr>
        <p:spPr>
          <a:xfrm>
            <a:off x="960133" y="4262425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Learn with peers, share ideas, and contribute respectfully. </a:t>
            </a:r>
            <a:endParaRPr i="0" sz="12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0" name="Google Shape;290;g3f2cbaa029f_0_71"/>
          <p:cNvSpPr/>
          <p:nvPr/>
        </p:nvSpPr>
        <p:spPr>
          <a:xfrm>
            <a:off x="4526293" y="3869233"/>
            <a:ext cx="82200" cy="841200"/>
          </a:xfrm>
          <a:prstGeom prst="rect">
            <a:avLst/>
          </a:prstGeom>
          <a:solidFill>
            <a:srgbClr val="44D07F"/>
          </a:solidFill>
          <a:ln cap="flat" cmpd="sng" w="12700">
            <a:solidFill>
              <a:srgbClr val="44D07F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1" name="Google Shape;291;g3f2cbaa029f_0_71"/>
          <p:cNvSpPr/>
          <p:nvPr/>
        </p:nvSpPr>
        <p:spPr>
          <a:xfrm>
            <a:off x="4754893" y="3869233"/>
            <a:ext cx="297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Communication</a:t>
            </a:r>
            <a:endParaRPr i="0" sz="16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2" name="Google Shape;292;g3f2cbaa029f_0_71"/>
          <p:cNvSpPr/>
          <p:nvPr/>
        </p:nvSpPr>
        <p:spPr>
          <a:xfrm>
            <a:off x="4754893" y="4262425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Follow the program schedule and stay informed about updates. </a:t>
            </a:r>
            <a:endParaRPr i="0" sz="12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3" name="Google Shape;293;g3f2cbaa029f_0_71"/>
          <p:cNvSpPr/>
          <p:nvPr/>
        </p:nvSpPr>
        <p:spPr>
          <a:xfrm>
            <a:off x="8321053" y="3869233"/>
            <a:ext cx="82200" cy="841200"/>
          </a:xfrm>
          <a:prstGeom prst="rect">
            <a:avLst/>
          </a:prstGeom>
          <a:solidFill>
            <a:srgbClr val="39C6E6"/>
          </a:solidFill>
          <a:ln cap="flat" cmpd="sng" w="12700">
            <a:solidFill>
              <a:srgbClr val="39C6E6">
                <a:alpha val="0"/>
              </a:srgbClr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4" name="Google Shape;294;g3f2cbaa029f_0_71"/>
          <p:cNvSpPr/>
          <p:nvPr/>
        </p:nvSpPr>
        <p:spPr>
          <a:xfrm>
            <a:off x="8549653" y="3869233"/>
            <a:ext cx="2971800" cy="255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11827"/>
              </a:buClr>
              <a:buSzPts val="1600"/>
              <a:buFont typeface="Arial"/>
              <a:buNone/>
            </a:pPr>
            <a:r>
              <a:rPr b="1" lang="en-US" sz="1600">
                <a:solidFill>
                  <a:srgbClr val="111827"/>
                </a:solidFill>
                <a:latin typeface="Sora"/>
                <a:ea typeface="Sora"/>
                <a:cs typeface="Sora"/>
                <a:sym typeface="Sora"/>
              </a:rPr>
              <a:t>Courage</a:t>
            </a:r>
            <a:endParaRPr i="0" sz="16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5" name="Google Shape;295;g3f2cbaa029f_0_71"/>
          <p:cNvSpPr/>
          <p:nvPr/>
        </p:nvSpPr>
        <p:spPr>
          <a:xfrm>
            <a:off x="8549653" y="4262425"/>
            <a:ext cx="2926200" cy="3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36271"/>
              </a:buClr>
              <a:buSzPts val="1200"/>
              <a:buFont typeface="Arial"/>
              <a:buNone/>
            </a:pPr>
            <a:r>
              <a:rPr lang="en-US" sz="1200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Build a practical capstone that creates real educational impact. </a:t>
            </a:r>
            <a:endParaRPr i="0" sz="12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6" name="Google Shape;296;g3f2cbaa029f_0_71"/>
          <p:cNvSpPr/>
          <p:nvPr/>
        </p:nvSpPr>
        <p:spPr>
          <a:xfrm>
            <a:off x="1097353" y="5906980"/>
            <a:ext cx="10241400" cy="36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062C44"/>
              </a:buClr>
              <a:buSzPts val="1900"/>
              <a:buFont typeface="Arial"/>
              <a:buNone/>
            </a:pPr>
            <a:r>
              <a:rPr b="1" lang="en-US" sz="1800">
                <a:solidFill>
                  <a:srgbClr val="062C44"/>
                </a:solidFill>
                <a:latin typeface="Sora"/>
                <a:ea typeface="Sora"/>
                <a:cs typeface="Sora"/>
                <a:sym typeface="Sora"/>
              </a:rPr>
              <a:t>Your commitment will shape your growth throughout these 100 days. </a:t>
            </a:r>
            <a:endParaRPr b="1" i="0" sz="1800" u="none" cap="none" strike="noStrike">
              <a:solidFill>
                <a:srgbClr val="000000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7" name="Google Shape;297;g3f2cbaa029f_0_71"/>
          <p:cNvSpPr/>
          <p:nvPr/>
        </p:nvSpPr>
        <p:spPr>
          <a:xfrm>
            <a:off x="4777700" y="2649000"/>
            <a:ext cx="2926200" cy="54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536271"/>
                </a:solidFill>
                <a:latin typeface="Sora"/>
                <a:ea typeface="Sora"/>
                <a:cs typeface="Sora"/>
                <a:sym typeface="Sora"/>
              </a:rPr>
              <a:t>Submit weekly assignments and upload all required artifacts on time. </a:t>
            </a:r>
            <a:endParaRPr sz="1200">
              <a:solidFill>
                <a:srgbClr val="53627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8" name="Google Shape;298;g3f2cbaa029f_0_71"/>
          <p:cNvSpPr txBox="1"/>
          <p:nvPr/>
        </p:nvSpPr>
        <p:spPr>
          <a:xfrm>
            <a:off x="454350" y="1886400"/>
            <a:ext cx="7406400" cy="30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299" name="Google Shape;299;g3f2cbaa029f_0_71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Sora"/>
                <a:ea typeface="Sora"/>
                <a:cs typeface="Sora"/>
                <a:sym typeface="Sora"/>
              </a:rPr>
              <a:t>‹#›</a:t>
            </a:fld>
            <a:endParaRPr>
              <a:latin typeface="Sora"/>
              <a:ea typeface="Sora"/>
              <a:cs typeface="Sora"/>
              <a:sym typeface="Sora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2cbaa029f_0_110"/>
          <p:cNvSpPr txBox="1"/>
          <p:nvPr/>
        </p:nvSpPr>
        <p:spPr>
          <a:xfrm>
            <a:off x="502920" y="228600"/>
            <a:ext cx="3657600" cy="215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800">
                <a:solidFill>
                  <a:srgbClr val="FF5E37"/>
                </a:solidFill>
                <a:latin typeface="Sora"/>
                <a:ea typeface="Sora"/>
                <a:cs typeface="Sora"/>
                <a:sym typeface="Sora"/>
              </a:rPr>
              <a:t>SCHEDULE</a:t>
            </a:r>
            <a:endParaRPr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6" name="Google Shape;306;g3f2cbaa029f_0_110"/>
          <p:cNvSpPr txBox="1"/>
          <p:nvPr/>
        </p:nvSpPr>
        <p:spPr>
          <a:xfrm>
            <a:off x="11384280" y="228600"/>
            <a:ext cx="2286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7" name="Google Shape;307;g3f2cbaa029f_0_110"/>
          <p:cNvSpPr txBox="1"/>
          <p:nvPr/>
        </p:nvSpPr>
        <p:spPr>
          <a:xfrm>
            <a:off x="502925" y="444500"/>
            <a:ext cx="9740100" cy="749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91425" wrap="square" tIns="0">
            <a:sp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0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Weekly Schedule</a:t>
            </a:r>
            <a:endParaRPr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  <a:p>
            <a:pPr indent="0" lvl="0" marL="0" marR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Sora"/>
                <a:ea typeface="Sora"/>
                <a:cs typeface="Sora"/>
                <a:sym typeface="Sora"/>
              </a:rPr>
              <a:t>This program follows a structured weekly rhythm that balances learning, practice, reflection, and project development. </a:t>
            </a:r>
            <a:endParaRPr>
              <a:solidFill>
                <a:schemeClr val="dk1"/>
              </a:solidFill>
              <a:latin typeface="Sora"/>
              <a:ea typeface="Sora"/>
              <a:cs typeface="Sora"/>
              <a:sym typeface="Sora"/>
            </a:endParaRPr>
          </a:p>
        </p:txBody>
      </p:sp>
      <p:sp>
        <p:nvSpPr>
          <p:cNvPr id="308" name="Google Shape;308;g3f2cbaa029f_0_110"/>
          <p:cNvSpPr txBox="1"/>
          <p:nvPr>
            <p:ph idx="4294967295" type="sldNum"/>
          </p:nvPr>
        </p:nvSpPr>
        <p:spPr>
          <a:xfrm>
            <a:off x="838178" y="6396335"/>
            <a:ext cx="859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aphicFrame>
        <p:nvGraphicFramePr>
          <p:cNvPr id="309" name="Google Shape;309;g3f2cbaa029f_0_110"/>
          <p:cNvGraphicFramePr/>
          <p:nvPr/>
        </p:nvGraphicFramePr>
        <p:xfrm>
          <a:off x="1697963" y="11906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{E424E684-6EE5-4B84-836B-A4AEF3A5CBDB}</a:tableStyleId>
              </a:tblPr>
              <a:tblGrid>
                <a:gridCol w="1626625"/>
                <a:gridCol w="2190400"/>
                <a:gridCol w="1580625"/>
                <a:gridCol w="3870275"/>
              </a:tblGrid>
              <a:tr h="358275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Element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Timing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Format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600"/>
                        <a:buFont typeface="Arial"/>
                        <a:buNone/>
                      </a:pPr>
                      <a:r>
                        <a:rPr b="1" lang="en-US" sz="16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Purpose</a:t>
                      </a:r>
                      <a:endParaRPr b="1" sz="16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856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Weekly assignment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2-3 hours of asynchronous work.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Due before the class every Wednesday midnight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Reflection / artifact / upload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Short assignments that gradually build toward the final capstone project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Tuesday - </a:t>
                      </a:r>
                      <a:r>
                        <a:rPr lang="en-U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 S</a:t>
                      </a: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pecial Session 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(5:00pm - 6:00pm)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b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8th </a:t>
                      </a:r>
                      <a:r>
                        <a:rPr lang="en-US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September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Special Session on Arduino</a:t>
                      </a:r>
                      <a:b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And project sessions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650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Thursday </a:t>
                      </a:r>
                      <a:b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Online (1 hour)</a:t>
                      </a:r>
                      <a:b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u="none" cap="none" strike="noStrik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(5:00pm - 6:00pm)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Lecture / conversation / Expert session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Introduce concepts, examples, case studies, best practices, and frameworks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Read/Watch/Listen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Plus-Minus-Delta survey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Given after Thursday class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Saturday </a:t>
                      </a:r>
                      <a:b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Online (1.5 hours)</a:t>
                      </a:r>
                      <a:b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</a:b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(5:00pm - 6:30pm)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Studio / workshop / application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Apply the ideas through tools, templates, peer work, and project design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Assignment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Plus-Minus-Delta survey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Given after Saturday class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Capstone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Asynchronous Team Work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Office hours + troubleshooting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Build and refine participant projects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439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Final Showcase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Final Week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Presentation + reflection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 person event.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indent="0" lvl="0" marL="0" marR="0" rtl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rPr lang="en-US" sz="1400" u="none" cap="none" strike="noStrik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Share projects, portfolios, and next steps</a:t>
                      </a:r>
                      <a:endParaRPr sz="1400" u="none" cap="none" strike="noStrik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T="19050" marB="19050" marR="28575" marL="28575" anchor="b">
                    <a:lnL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CCCCCC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2026-06-17T04:13:49Z</dcterms:created>
  <dc:creator>OpenAI</dc:creator>
</cp:coreProperties>
</file>